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95" r:id="rId5"/>
    <p:sldId id="296" r:id="rId6"/>
    <p:sldId id="297" r:id="rId7"/>
    <p:sldId id="319" r:id="rId8"/>
    <p:sldId id="323" r:id="rId9"/>
    <p:sldId id="301" r:id="rId10"/>
    <p:sldId id="328" r:id="rId11"/>
    <p:sldId id="300" r:id="rId12"/>
    <p:sldId id="329" r:id="rId13"/>
    <p:sldId id="335" r:id="rId14"/>
    <p:sldId id="336" r:id="rId15"/>
    <p:sldId id="334" r:id="rId16"/>
    <p:sldId id="304" r:id="rId17"/>
    <p:sldId id="305" r:id="rId18"/>
    <p:sldId id="306" r:id="rId19"/>
    <p:sldId id="307" r:id="rId20"/>
    <p:sldId id="313" r:id="rId21"/>
    <p:sldId id="321" r:id="rId22"/>
    <p:sldId id="332" r:id="rId23"/>
    <p:sldId id="325" r:id="rId24"/>
    <p:sldId id="326" r:id="rId25"/>
    <p:sldId id="333" r:id="rId26"/>
    <p:sldId id="327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12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BB"/>
    <a:srgbClr val="0076C0"/>
    <a:srgbClr val="FFFFFF"/>
    <a:srgbClr val="7AC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38" autoAdjust="0"/>
    <p:restoredTop sz="94660"/>
  </p:normalViewPr>
  <p:slideViewPr>
    <p:cSldViewPr>
      <p:cViewPr>
        <p:scale>
          <a:sx n="100" d="100"/>
          <a:sy n="100" d="100"/>
        </p:scale>
        <p:origin x="-372" y="-1020"/>
      </p:cViewPr>
      <p:guideLst>
        <p:guide orient="horz" pos="2160"/>
        <p:guide orient="horz" pos="9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B31C7AA-12EC-4B26-B628-D772DEF484B6}" type="datetimeFigureOut">
              <a:rPr lang="en-US"/>
              <a:pPr>
                <a:defRPr/>
              </a:pPr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C836D36-23E2-4ACA-9C7C-97FC79790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00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E8597E-3AC2-4732-AB48-11EB1BD6C83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6910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836D36-23E2-4ACA-9C7C-97FC79790F9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50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800600"/>
            <a:ext cx="9144000" cy="2057400"/>
          </a:xfrm>
          <a:prstGeom prst="rect">
            <a:avLst/>
          </a:prstGeom>
          <a:solidFill>
            <a:srgbClr val="005B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3762828"/>
            <a:ext cx="6248400" cy="762000"/>
          </a:xfrm>
        </p:spPr>
        <p:txBody>
          <a:bodyPr>
            <a:normAutofit/>
          </a:bodyPr>
          <a:lstStyle>
            <a:lvl1pPr algn="r">
              <a:defRPr sz="3600" b="1" i="0">
                <a:solidFill>
                  <a:srgbClr val="005BBB"/>
                </a:solidFill>
                <a:latin typeface="Myriad Pro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23772" y="4818185"/>
            <a:ext cx="5820228" cy="762000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solidFill>
                  <a:srgbClr val="7AC143"/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6151964"/>
            <a:ext cx="2133600" cy="365125"/>
          </a:xfrm>
        </p:spPr>
        <p:txBody>
          <a:bodyPr/>
          <a:lstStyle>
            <a:lvl1pPr algn="r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5E01EE-6582-48D9-AB00-B7AFDA4CD05E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151964"/>
            <a:ext cx="914400" cy="365125"/>
          </a:xfrm>
        </p:spPr>
        <p:txBody>
          <a:bodyPr/>
          <a:lstStyle>
            <a:lvl1pPr algn="l">
              <a:defRPr dirty="0" smtClean="0">
                <a:solidFill>
                  <a:srgbClr val="7AC143"/>
                </a:solidFill>
              </a:defRPr>
            </a:lvl1pPr>
          </a:lstStyle>
          <a:p>
            <a:pPr>
              <a:defRPr/>
            </a:pPr>
            <a:r>
              <a:rPr lang="en-US" dirty="0"/>
              <a:t>|</a:t>
            </a:r>
            <a:r>
              <a:rPr lang="en-US" b="0" dirty="0"/>
              <a:t>  </a:t>
            </a:r>
            <a:fld id="{39B9220D-DD89-44FF-AF7E-C09785A2DE27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pic>
        <p:nvPicPr>
          <p:cNvPr id="16" name="Picture 15" descr="K_graphic-GRN-SPOT.wmf"/>
          <p:cNvPicPr>
            <a:picLocks noChangeAspect="1"/>
          </p:cNvPicPr>
          <p:nvPr userDrawn="1"/>
        </p:nvPicPr>
        <p:blipFill>
          <a:blip r:embed="rId2" cstate="print"/>
          <a:srcRect l="12762" t="9471"/>
          <a:stretch>
            <a:fillRect/>
          </a:stretch>
        </p:blipFill>
        <p:spPr>
          <a:xfrm>
            <a:off x="0" y="0"/>
            <a:ext cx="3323772" cy="5414488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4800600"/>
            <a:ext cx="9144000" cy="76200"/>
          </a:xfrm>
          <a:prstGeom prst="rect">
            <a:avLst/>
          </a:prstGeom>
          <a:solidFill>
            <a:srgbClr val="7A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24904" y="6096000"/>
            <a:ext cx="58202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7AC143"/>
                </a:solidFill>
              </a:rPr>
              <a:t>Eckerd.org/</a:t>
            </a:r>
            <a:r>
              <a:rPr lang="en-US" sz="2500" b="1" dirty="0" err="1">
                <a:solidFill>
                  <a:srgbClr val="7AC143"/>
                </a:solidFill>
              </a:rPr>
              <a:t>ProjectBridge</a:t>
            </a:r>
            <a:endParaRPr lang="en-US" sz="2500" b="1" dirty="0">
              <a:solidFill>
                <a:srgbClr val="7AC143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272ADB0-0ADC-4A60-9ECC-428A5D711C9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1" y="1066800"/>
            <a:ext cx="5486400" cy="1632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296400" cy="16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21D5BB-34C4-4B04-BF49-13362121A7AB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 dirty="0" smtClean="0">
                <a:solidFill>
                  <a:srgbClr val="7AC143"/>
                </a:solidFill>
              </a:defRPr>
            </a:lvl1pPr>
          </a:lstStyle>
          <a:p>
            <a:pPr>
              <a:defRPr/>
            </a:pPr>
            <a:r>
              <a:rPr lang="en-US" dirty="0"/>
              <a:t>|</a:t>
            </a:r>
            <a:r>
              <a:rPr lang="en-US" b="0" dirty="0"/>
              <a:t>  </a:t>
            </a:r>
            <a:fld id="{BC4A44C3-705A-4EC4-B3F9-44099BE396D9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3008313" cy="609600"/>
          </a:xfrm>
        </p:spPr>
        <p:txBody>
          <a:bodyPr>
            <a:noAutofit/>
          </a:bodyPr>
          <a:lstStyle>
            <a:lvl1pPr algn="l">
              <a:defRPr sz="1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850" y="1066800"/>
            <a:ext cx="5111750" cy="4906963"/>
          </a:xfrm>
        </p:spPr>
        <p:txBody>
          <a:bodyPr/>
          <a:lstStyle>
            <a:lvl1pPr marL="0" indent="0">
              <a:defRPr sz="2800" b="1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752600"/>
            <a:ext cx="3008313" cy="419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D1A2-2DF2-4E24-9D05-2855F5FEA8F1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</a:t>
            </a:r>
            <a:r>
              <a:rPr lang="en-US" b="0" dirty="0">
                <a:solidFill>
                  <a:srgbClr val="0076C0"/>
                </a:solidFill>
              </a:rPr>
              <a:t>  </a:t>
            </a:r>
            <a:fld id="{2F61666A-62DA-4441-9385-442187037AF2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pic>
        <p:nvPicPr>
          <p:cNvPr id="7" name="Picture 6" descr="K_graphic-GRN-SPOT.wmf"/>
          <p:cNvPicPr>
            <a:picLocks noChangeAspect="1"/>
          </p:cNvPicPr>
          <p:nvPr userDrawn="1"/>
        </p:nvPicPr>
        <p:blipFill>
          <a:blip r:embed="rId2" cstate="print"/>
          <a:srcRect l="12762" t="-8239"/>
          <a:stretch>
            <a:fillRect/>
          </a:stretch>
        </p:blipFill>
        <p:spPr>
          <a:xfrm>
            <a:off x="0" y="4572000"/>
            <a:ext cx="914400" cy="17809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7315200" cy="38100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1143000"/>
            <a:ext cx="7315200" cy="3962401"/>
          </a:xfrm>
          <a:ln>
            <a:solidFill>
              <a:srgbClr val="0076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638800"/>
            <a:ext cx="7315200" cy="5334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8267D-5F2B-48AF-AF60-4DA1D7240AD4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</a:t>
            </a:r>
            <a:r>
              <a:rPr lang="en-US" b="0" dirty="0">
                <a:solidFill>
                  <a:srgbClr val="0076C0"/>
                </a:solidFill>
              </a:rPr>
              <a:t>  </a:t>
            </a:r>
            <a:fld id="{7FAB6A6F-6A25-49F3-A3CB-B9EC78B6F4D4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pic>
        <p:nvPicPr>
          <p:cNvPr id="7" name="Picture 6" descr="K_graphic-GRN-SPOT.wmf"/>
          <p:cNvPicPr>
            <a:picLocks noChangeAspect="1"/>
          </p:cNvPicPr>
          <p:nvPr userDrawn="1"/>
        </p:nvPicPr>
        <p:blipFill>
          <a:blip r:embed="rId2" cstate="print"/>
          <a:srcRect l="12762" t="-8239"/>
          <a:stretch>
            <a:fillRect/>
          </a:stretch>
        </p:blipFill>
        <p:spPr>
          <a:xfrm>
            <a:off x="0" y="4572000"/>
            <a:ext cx="914400" cy="17809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15200" cy="4876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C17EC-28BA-49FF-AA76-071A109E1177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</a:t>
            </a:r>
            <a:r>
              <a:rPr lang="en-US" b="0" dirty="0">
                <a:solidFill>
                  <a:srgbClr val="0076C0"/>
                </a:solidFill>
              </a:rPr>
              <a:t>  </a:t>
            </a:r>
            <a:fld id="{2E886692-B455-4DE8-BD1A-DDB6A0EC3C73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pic>
        <p:nvPicPr>
          <p:cNvPr id="6" name="Picture 5" descr="K_graphic-GRN-SPOT.wmf"/>
          <p:cNvPicPr>
            <a:picLocks noChangeAspect="1"/>
          </p:cNvPicPr>
          <p:nvPr userDrawn="1"/>
        </p:nvPicPr>
        <p:blipFill>
          <a:blip r:embed="rId2" cstate="print"/>
          <a:srcRect l="12762" t="-8239"/>
          <a:stretch>
            <a:fillRect/>
          </a:stretch>
        </p:blipFill>
        <p:spPr>
          <a:xfrm>
            <a:off x="0" y="4572000"/>
            <a:ext cx="914400" cy="17809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143000"/>
            <a:ext cx="6934200" cy="4876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C17EC-28BA-49FF-AA76-071A109E1177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</a:t>
            </a:r>
            <a:r>
              <a:rPr lang="en-US" b="0" dirty="0">
                <a:solidFill>
                  <a:srgbClr val="0076C0"/>
                </a:solidFill>
              </a:rPr>
              <a:t>  </a:t>
            </a:r>
            <a:fld id="{2E886692-B455-4DE8-BD1A-DDB6A0EC3C73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pic>
        <p:nvPicPr>
          <p:cNvPr id="6" name="Picture 5" descr="K_graphic-GRN-SPOT.wmf"/>
          <p:cNvPicPr>
            <a:picLocks noChangeAspect="1"/>
          </p:cNvPicPr>
          <p:nvPr userDrawn="1"/>
        </p:nvPicPr>
        <p:blipFill>
          <a:blip r:embed="rId2" cstate="print"/>
          <a:srcRect l="12762" t="-8239"/>
          <a:stretch>
            <a:fillRect/>
          </a:stretch>
        </p:blipFill>
        <p:spPr>
          <a:xfrm>
            <a:off x="0" y="4572000"/>
            <a:ext cx="914400" cy="17809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525" y="14288"/>
            <a:ext cx="9123363" cy="682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457200"/>
            <a:ext cx="4191000" cy="5029200"/>
          </a:xfrm>
        </p:spPr>
        <p:txBody>
          <a:bodyPr anchor="t">
            <a:normAutofit/>
          </a:bodyPr>
          <a:lstStyle>
            <a:lvl1pPr marL="344488" indent="-344488" algn="l">
              <a:spcAft>
                <a:spcPts val="1200"/>
              </a:spcAft>
              <a:buClr>
                <a:srgbClr val="7AC143"/>
              </a:buClr>
              <a:buFont typeface="Wingdings" pitchFamily="2" charset="2"/>
              <a:buChar char="§"/>
              <a:defRPr sz="28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1" y="5715000"/>
            <a:ext cx="5029199" cy="749300"/>
          </a:xfrm>
        </p:spPr>
        <p:txBody>
          <a:bodyPr anchor="b"/>
          <a:lstStyle>
            <a:lvl1pPr marL="0" indent="0" algn="r">
              <a:buNone/>
              <a:defRPr sz="2000" i="1">
                <a:solidFill>
                  <a:srgbClr val="7AC14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A9F3EC-6BDE-42BC-B6FD-2407DE337CE2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 dirty="0" smtClean="0">
                <a:solidFill>
                  <a:srgbClr val="7AC143"/>
                </a:solidFill>
              </a:defRPr>
            </a:lvl1pPr>
          </a:lstStyle>
          <a:p>
            <a:pPr>
              <a:defRPr/>
            </a:pPr>
            <a:r>
              <a:rPr lang="en-US"/>
              <a:t>|</a:t>
            </a:r>
            <a:r>
              <a:rPr lang="en-US" b="0"/>
              <a:t>  </a:t>
            </a:r>
            <a:fld id="{1F371A72-583C-4919-A439-4D7FC1527A32}" type="slidenum">
              <a:rPr lang="en-US" b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7086600" cy="9881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62399"/>
          </a:xfrm>
        </p:spPr>
        <p:txBody>
          <a:bodyPr/>
          <a:lstStyle>
            <a:lvl1pPr marL="0" indent="0"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62399"/>
          </a:xfrm>
        </p:spPr>
        <p:txBody>
          <a:bodyPr/>
          <a:lstStyle>
            <a:lvl1pPr marL="0" indent="0"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351712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9, 2016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C143"/>
                </a:solidFill>
                <a:latin typeface="Myriad Pro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63925"/>
          </a:xfrm>
        </p:spPr>
        <p:txBody>
          <a:bodyPr/>
          <a:lstStyle>
            <a:lvl1pPr marL="0" indent="0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C143"/>
                </a:solidFill>
                <a:latin typeface="Myriad Pro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63925"/>
          </a:xfrm>
        </p:spPr>
        <p:txBody>
          <a:bodyPr/>
          <a:lstStyle>
            <a:lvl1pPr marL="0" indent="0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3DB27-DAFF-4FC4-AED1-2842ABB5CD93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</a:t>
            </a:r>
            <a:r>
              <a:rPr lang="en-US" b="0" dirty="0">
                <a:solidFill>
                  <a:srgbClr val="0076C0"/>
                </a:solidFill>
              </a:rPr>
              <a:t>  </a:t>
            </a:r>
            <a:fld id="{F984FF9E-EF3F-4B12-BDD1-92BDAC12972E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3952-9A67-4AAB-A1F4-9E08FC687F5B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</a:t>
            </a:r>
            <a:r>
              <a:rPr lang="en-US" b="0" dirty="0">
                <a:solidFill>
                  <a:srgbClr val="0076C0"/>
                </a:solidFill>
              </a:rPr>
              <a:t>  </a:t>
            </a:r>
            <a:fld id="{516108FD-604D-4ECC-81B6-E9375212DF8A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pic>
        <p:nvPicPr>
          <p:cNvPr id="5" name="Picture 4" descr="K_graphic-GRN-SPOT.wmf"/>
          <p:cNvPicPr>
            <a:picLocks noChangeAspect="1"/>
          </p:cNvPicPr>
          <p:nvPr userDrawn="1"/>
        </p:nvPicPr>
        <p:blipFill>
          <a:blip r:embed="rId2" cstate="print"/>
          <a:srcRect l="12762" t="-8239"/>
          <a:stretch>
            <a:fillRect/>
          </a:stretch>
        </p:blipFill>
        <p:spPr>
          <a:xfrm>
            <a:off x="0" y="4572000"/>
            <a:ext cx="914400" cy="17809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5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14D91-88DE-469C-BCE9-5FD7845F3BBA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</a:t>
            </a:r>
            <a:r>
              <a:rPr lang="en-US" b="0" dirty="0">
                <a:solidFill>
                  <a:srgbClr val="0076C0"/>
                </a:solidFill>
              </a:rPr>
              <a:t> </a:t>
            </a:r>
            <a:r>
              <a:rPr lang="en-US" b="0" dirty="0">
                <a:solidFill>
                  <a:srgbClr val="FFFFFF"/>
                </a:solidFill>
              </a:rPr>
              <a:t> </a:t>
            </a:r>
            <a:fld id="{BE85EB6C-3549-4AB9-A01E-0C2ACAC922CF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ROJECT BRIDGE">
            <a:extLst>
              <a:ext uri="{FF2B5EF4-FFF2-40B4-BE49-F238E27FC236}">
                <a16:creationId xmlns:a16="http://schemas.microsoft.com/office/drawing/2014/main" id="{D631B78A-7A47-4A40-8449-D07CBDBBC604}"/>
              </a:ext>
            </a:extLst>
          </p:cNvPr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9869"/>
            <a:ext cx="2562860" cy="88836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05B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219200"/>
            <a:ext cx="838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1712"/>
            <a:ext cx="2133600" cy="365125"/>
          </a:xfrm>
          <a:prstGeom prst="rect">
            <a:avLst/>
          </a:prstGeom>
        </p:spPr>
        <p:txBody>
          <a:bodyPr lIns="0" tIns="45720" rIns="0" bIns="45720"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15F2DF-387A-4C71-ABD4-CA3BE28BDB3B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1712"/>
            <a:ext cx="914400" cy="365125"/>
          </a:xfrm>
          <a:prstGeom prst="rect">
            <a:avLst/>
          </a:prstGeom>
        </p:spPr>
        <p:txBody>
          <a:bodyPr lIns="0" rIns="0"/>
          <a:lstStyle>
            <a:lvl1pPr algn="l" fontAlgn="auto">
              <a:spcBef>
                <a:spcPts val="0"/>
              </a:spcBef>
              <a:spcAft>
                <a:spcPts val="0"/>
              </a:spcAft>
              <a:defRPr b="1" dirty="0" smtClean="0">
                <a:solidFill>
                  <a:srgbClr val="7AC14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|  </a:t>
            </a:r>
            <a:fld id="{745835CD-808B-4CA8-B46A-F6727F052B7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2639060" y="0"/>
            <a:ext cx="6428740" cy="988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2" name="Rectangle 31"/>
          <p:cNvSpPr/>
          <p:nvPr userDrawn="1"/>
        </p:nvSpPr>
        <p:spPr>
          <a:xfrm>
            <a:off x="0" y="914400"/>
            <a:ext cx="9144000" cy="76200"/>
          </a:xfrm>
          <a:prstGeom prst="rect">
            <a:avLst/>
          </a:prstGeom>
          <a:solidFill>
            <a:srgbClr val="7A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4" r:id="rId2"/>
    <p:sldLayoutId id="2147483675" r:id="rId3"/>
    <p:sldLayoutId id="2147483673" r:id="rId4"/>
    <p:sldLayoutId id="2147483665" r:id="rId5"/>
    <p:sldLayoutId id="2147483666" r:id="rId6"/>
    <p:sldLayoutId id="2147483667" r:id="rId7"/>
    <p:sldLayoutId id="2147483676" r:id="rId8"/>
    <p:sldLayoutId id="2147483668" r:id="rId9"/>
    <p:sldLayoutId id="2147483674" r:id="rId10"/>
    <p:sldLayoutId id="2147483669" r:id="rId11"/>
    <p:sldLayoutId id="2147483670" r:id="rId12"/>
  </p:sldLayoutIdLst>
  <p:hf hdr="0" ftr="0"/>
  <p:txStyles>
    <p:titleStyle>
      <a:lvl1pPr algn="r" rtl="0" fontAlgn="base">
        <a:spcBef>
          <a:spcPct val="0"/>
        </a:spcBef>
        <a:spcAft>
          <a:spcPct val="0"/>
        </a:spcAft>
        <a:defRPr sz="3000" b="1" i="1" kern="1200">
          <a:solidFill>
            <a:srgbClr val="7AC143"/>
          </a:solidFill>
          <a:latin typeface="Myriad Pro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76C0"/>
          </a:solidFill>
          <a:latin typeface="Myriad Pro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76C0"/>
          </a:solidFill>
          <a:latin typeface="Myriad Pro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76C0"/>
          </a:solidFill>
          <a:latin typeface="Myriad Pro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76C0"/>
          </a:solidFill>
          <a:latin typeface="Myriad Pro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76C0"/>
          </a:solidFill>
          <a:latin typeface="Myriad Pro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76C0"/>
          </a:solidFill>
          <a:latin typeface="Myriad Pro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76C0"/>
          </a:solidFill>
          <a:latin typeface="Myriad Pro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76C0"/>
          </a:solidFill>
          <a:latin typeface="Myriad Pro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7AC143"/>
        </a:buClr>
        <a:buFont typeface="Wingdings" pitchFamily="2" charset="2"/>
        <a:buChar char="§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7AC143"/>
        </a:buClr>
        <a:buFont typeface="Arial" charset="0"/>
        <a:buChar char="•"/>
        <a:defRPr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7AC143"/>
        </a:buClr>
        <a:buFont typeface="Arial" charset="0"/>
        <a:buChar char="–"/>
        <a:defRPr i="1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5.xml"/><Relationship Id="rId7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slide" Target="slide6.xml"/><Relationship Id="rId5" Type="http://schemas.openxmlformats.org/officeDocument/2006/relationships/slide" Target="slide8.xml"/><Relationship Id="rId10" Type="http://schemas.openxmlformats.org/officeDocument/2006/relationships/slide" Target="slide18.xml"/><Relationship Id="rId4" Type="http://schemas.openxmlformats.org/officeDocument/2006/relationships/slide" Target="slide14.xml"/><Relationship Id="rId9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5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667000" y="3352800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Project Bridge - Central</a:t>
            </a:r>
            <a:br>
              <a:rPr lang="en-US" altLang="en-US" dirty="0"/>
            </a:br>
            <a:r>
              <a:rPr lang="en-US" altLang="en-US" dirty="0"/>
              <a:t>FY 20/21 October Data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95172" y="4818185"/>
            <a:ext cx="5820228" cy="762000"/>
          </a:xfrm>
        </p:spPr>
        <p:txBody>
          <a:bodyPr/>
          <a:lstStyle/>
          <a:p>
            <a:r>
              <a:rPr lang="en-US" dirty="0"/>
              <a:t>Host : Maria Weber:  Quality Specialist</a:t>
            </a:r>
          </a:p>
          <a:p>
            <a:r>
              <a:rPr lang="en-US" dirty="0" err="1">
                <a:solidFill>
                  <a:schemeClr val="bg1"/>
                </a:solidFill>
              </a:rPr>
              <a:t>Webex</a:t>
            </a:r>
            <a:r>
              <a:rPr lang="en-US" dirty="0">
                <a:solidFill>
                  <a:schemeClr val="bg1"/>
                </a:solidFill>
              </a:rPr>
              <a:t> Information Included in Invitation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38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F84B1-B950-4F29-ABE7-46C64CB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ODS – Direct Discharge</a:t>
            </a:r>
            <a:br>
              <a:rPr lang="en-US" dirty="0"/>
            </a:br>
            <a:r>
              <a:rPr lang="en-US" dirty="0"/>
              <a:t>July 1 through October 31, 2020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DA1F76C-5CF5-471F-81F0-9ADAAF3922B8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fld id="{A71C17EC-28BA-49FF-AA76-071A109E1177}" type="datetime1">
              <a:rPr lang="en-US" smtClean="0"/>
              <a:pPr>
                <a:spcAft>
                  <a:spcPts val="600"/>
                </a:spcAft>
                <a:defRPr/>
              </a:pPr>
              <a:t>11/30/2020</a:t>
            </a:fld>
            <a:endParaRPr lang="en-US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1E6541B2-8EB1-4CB7-971C-5C161EBE92A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|</a:t>
            </a:r>
            <a:r>
              <a:rPr lang="en-US" b="0">
                <a:solidFill>
                  <a:srgbClr val="0076C0"/>
                </a:solidFill>
              </a:rPr>
              <a:t>  </a:t>
            </a:r>
            <a:fld id="{2E886692-B455-4DE8-BD1A-DDB6A0EC3C73}" type="slidenum">
              <a:rPr lang="en-US" b="0" smtClean="0">
                <a:solidFill>
                  <a:srgbClr val="FFFFFF"/>
                </a:solidFill>
              </a:rPr>
              <a:pPr>
                <a:spcAft>
                  <a:spcPts val="600"/>
                </a:spcAft>
                <a:defRPr/>
              </a:pPr>
              <a:t>10</a:t>
            </a:fld>
            <a:endParaRPr lang="en-US" b="0">
              <a:solidFill>
                <a:srgbClr val="FFFFFF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8254C4-7070-4344-92E6-86BEB6E90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752600"/>
            <a:ext cx="7104604" cy="21407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9581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BF2F5-4C5E-4C1F-9657-45E3EC82F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Recidivism</a:t>
            </a:r>
            <a:br>
              <a:rPr lang="en-US" dirty="0"/>
            </a:br>
            <a:r>
              <a:rPr lang="en-US" dirty="0"/>
              <a:t>July 1 through October 31, 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6A4CDA-1B48-43B1-AE57-2ACEF0173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447800"/>
            <a:ext cx="5435809" cy="2691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8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E719-5C72-4644-9757-01E566685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Slot Utilization</a:t>
            </a:r>
            <a:br>
              <a:rPr lang="en-US" dirty="0"/>
            </a:br>
            <a:r>
              <a:rPr lang="en-US" dirty="0"/>
              <a:t>July 1, 2020 to October 31,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A7A800-82A9-4D38-ADD6-5425E7D0AF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443" y="1614906"/>
            <a:ext cx="6710157" cy="312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81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Vocational Certifications</a:t>
            </a:r>
            <a:br>
              <a:rPr lang="en-US" altLang="en-US" dirty="0"/>
            </a:br>
            <a:r>
              <a:rPr lang="en-US" altLang="en-US" dirty="0"/>
              <a:t>July 1, 2020 – October 31, 2020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fld id="{A50113C9-2E95-42E6-B794-E03B97E4BC43}" type="datetime1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23556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05B4507-6D79-407E-9183-4682CA695BEF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47A700F-D10D-41F7-8058-91E465D68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347" y="2286000"/>
            <a:ext cx="8526957" cy="199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676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Employment</a:t>
            </a:r>
            <a:br>
              <a:rPr lang="en-US" altLang="en-US" dirty="0"/>
            </a:br>
            <a:r>
              <a:rPr lang="en-US" altLang="en-US" dirty="0"/>
              <a:t>July 1, 2020 – October 31, 2020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fld id="{A738DFD8-2267-4500-988A-C4C3A18D988F}" type="datetime1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6382E47-3FAE-4D8A-8971-923DB1FD3C7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85064F-75CD-4EEE-9184-A27005679741}"/>
              </a:ext>
            </a:extLst>
          </p:cNvPr>
          <p:cNvSpPr txBox="1"/>
          <p:nvPr/>
        </p:nvSpPr>
        <p:spPr>
          <a:xfrm>
            <a:off x="762000" y="5029200"/>
            <a:ext cx="762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4BD080-CB08-4624-A489-84B54D1FE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238" y="2064271"/>
            <a:ext cx="7677326" cy="222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01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Enrollment</a:t>
            </a:r>
            <a:br>
              <a:rPr lang="en-US" dirty="0"/>
            </a:br>
            <a:r>
              <a:rPr lang="en-US" dirty="0"/>
              <a:t>October 31, 2020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fld id="{A93A958D-A93C-4528-A380-7CC493A0EA74}" type="datetime1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/>
          <a:p>
            <a:fld id="{484F6CBB-44FC-41FE-B1AA-0B8A62B8620F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A27D12-7511-468B-B229-1B7438319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892" y="1752600"/>
            <a:ext cx="6602308" cy="202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780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GED Test Passed</a:t>
            </a:r>
            <a:br>
              <a:rPr lang="en-US" altLang="en-US" dirty="0"/>
            </a:br>
            <a:r>
              <a:rPr lang="en-US" altLang="en-US" dirty="0"/>
              <a:t>July 1, 2020 – October 31, 2020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fld id="{D4A97CEE-8B07-42AC-AA91-109A22B29C7B}" type="datetime1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26628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EB4E8C9-40FB-4A31-94B9-B07E47048AF3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730E4A-24D4-469C-8764-E2F11CFAF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23975"/>
            <a:ext cx="4572396" cy="40298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6FBFFD-74F1-4878-8CFA-51D8E58FC2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005" y="1489739"/>
            <a:ext cx="2459333" cy="14844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D27617-95A1-46F8-8E09-59FA5BCB35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2005" y="3429000"/>
            <a:ext cx="2459333" cy="148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792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YTD Gains</a:t>
            </a:r>
            <a:br>
              <a:rPr lang="en-US" altLang="en-US" dirty="0"/>
            </a:br>
            <a:r>
              <a:rPr lang="en-US" altLang="en-US" dirty="0"/>
              <a:t>July 1, 2020-October 31, 2020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D18D5D-D41F-4FAF-A5F5-6E414092C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214" y="1199191"/>
            <a:ext cx="3884066" cy="20012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0B2682-F780-42A8-B5FE-8E440C8AA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523178"/>
            <a:ext cx="4114736" cy="21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210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Mentoring – Active</a:t>
            </a:r>
            <a:br>
              <a:rPr lang="en-US" altLang="en-US" dirty="0"/>
            </a:br>
            <a:r>
              <a:rPr lang="en-US" altLang="en-US" dirty="0"/>
              <a:t>July 1, 2020 to October 31, 2020</a:t>
            </a:r>
            <a:endParaRPr lang="en-US" dirty="0"/>
          </a:p>
        </p:txBody>
      </p:sp>
      <p:sp>
        <p:nvSpPr>
          <p:cNvPr id="8" name="Slide Number Placeholder 11"/>
          <p:cNvSpPr txBox="1">
            <a:spLocks/>
          </p:cNvSpPr>
          <p:nvPr/>
        </p:nvSpPr>
        <p:spPr>
          <a:xfrm>
            <a:off x="8229600" y="6351588"/>
            <a:ext cx="914400" cy="365125"/>
          </a:xfrm>
          <a:prstGeom prst="rect">
            <a:avLst/>
          </a:prstGeom>
        </p:spPr>
        <p:txBody>
          <a:bodyPr lIns="0" rIns="0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b="1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fld id="{7BDBC760-1189-4083-8767-6394A8B14E7B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C43D75-4AC2-43DC-9D50-8AB13542EF2C}"/>
              </a:ext>
            </a:extLst>
          </p:cNvPr>
          <p:cNvSpPr txBox="1"/>
          <p:nvPr/>
        </p:nvSpPr>
        <p:spPr>
          <a:xfrm>
            <a:off x="1371600" y="6477000"/>
            <a:ext cx="594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5180ADE-8334-48B5-B134-78B16ACFE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0622" y="1361390"/>
            <a:ext cx="4242756" cy="413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960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37B93-452E-4F23-A24F-602923D93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180</a:t>
            </a:r>
            <a:br>
              <a:rPr lang="en-US" dirty="0"/>
            </a:br>
            <a:r>
              <a:rPr lang="en-US" dirty="0"/>
              <a:t>July 1, 2020 – October 31,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C7939E-BF5A-48E8-8E4C-BA5C63A2B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184" y="2140312"/>
            <a:ext cx="6335632" cy="257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39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Central Florida Data Packet</a:t>
            </a:r>
            <a:br>
              <a:rPr lang="en-US" altLang="en-US" dirty="0"/>
            </a:br>
            <a:r>
              <a:rPr lang="en-US" altLang="en-US" dirty="0"/>
              <a:t>October  2020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u="sng" dirty="0">
                <a:solidFill>
                  <a:srgbClr val="005BBB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Performance Measures</a:t>
            </a:r>
            <a:endParaRPr lang="en-US" u="sng" dirty="0">
              <a:solidFill>
                <a:srgbClr val="005BBB"/>
              </a:solidFill>
            </a:endParaRP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5BBB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Timeliness of Admission</a:t>
            </a:r>
            <a:endParaRPr lang="en-US" u="sng" dirty="0">
              <a:solidFill>
                <a:srgbClr val="005BBB"/>
              </a:solidFill>
            </a:endParaRP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5BBB"/>
                </a:solidFill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YTD Success Rate</a:t>
            </a: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5BBB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YTD Discharge Analysis</a:t>
            </a:r>
            <a:endParaRPr lang="en-US" dirty="0">
              <a:solidFill>
                <a:srgbClr val="005BBB"/>
              </a:solidFill>
            </a:endParaRP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5BBB"/>
                </a:solidFill>
              </a:rPr>
              <a:t>YTD Length of Stay</a:t>
            </a: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5BBB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YTD Census Summary</a:t>
            </a:r>
            <a:endParaRPr lang="en-US" dirty="0">
              <a:solidFill>
                <a:srgbClr val="005BBB"/>
              </a:solidFill>
            </a:endParaRP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5BBB"/>
                </a:solidFill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O.D.S and Recidivism</a:t>
            </a:r>
            <a:endParaRPr lang="en-US" dirty="0">
              <a:solidFill>
                <a:srgbClr val="005BBB"/>
              </a:solidFill>
            </a:endParaRP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5BBB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Vocational Certifications</a:t>
            </a:r>
            <a:endParaRPr lang="en-US" dirty="0">
              <a:solidFill>
                <a:srgbClr val="005BBB"/>
              </a:solidFill>
            </a:endParaRP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u="sng" dirty="0">
                <a:solidFill>
                  <a:srgbClr val="005BBB"/>
                </a:solidFill>
              </a:rPr>
              <a:t>Pre-Employment</a:t>
            </a: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5BBB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Employment</a:t>
            </a:r>
            <a:endParaRPr lang="en-US" dirty="0">
              <a:solidFill>
                <a:srgbClr val="005BBB"/>
              </a:solidFill>
            </a:endParaRP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5BBB"/>
                </a:solidFill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Current Education Enrollment</a:t>
            </a:r>
            <a:endParaRPr lang="en-US" dirty="0">
              <a:solidFill>
                <a:srgbClr val="005BBB"/>
              </a:solidFill>
            </a:endParaRP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u="sng" dirty="0">
                <a:solidFill>
                  <a:srgbClr val="005BBB"/>
                </a:solidFill>
              </a:rPr>
              <a:t>GED Tests Passed</a:t>
            </a: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u="sng" dirty="0">
                <a:solidFill>
                  <a:srgbClr val="005BBB"/>
                </a:solidFill>
              </a:rPr>
              <a:t>Education Gains</a:t>
            </a: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u="sng" dirty="0">
                <a:solidFill>
                  <a:srgbClr val="005BBB"/>
                </a:solidFill>
              </a:rPr>
              <a:t>Project 180</a:t>
            </a: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5BBB"/>
                </a:solidFill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Mentoring</a:t>
            </a:r>
            <a:r>
              <a:rPr lang="en-US" dirty="0">
                <a:solidFill>
                  <a:srgbClr val="005BBB"/>
                </a:solidFill>
              </a:rPr>
              <a:t> Active Clients</a:t>
            </a: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5BBB"/>
                </a:solidFill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Caseload</a:t>
            </a:r>
            <a:r>
              <a:rPr lang="en-US" dirty="0">
                <a:solidFill>
                  <a:srgbClr val="005BBB"/>
                </a:solidFill>
              </a:rPr>
              <a:t> Per TC</a:t>
            </a: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5BBB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Staff Vacancies</a:t>
            </a:r>
            <a:endParaRPr lang="en-US" altLang="en-US" dirty="0">
              <a:solidFill>
                <a:srgbClr val="005BBB"/>
              </a:solidFill>
            </a:endParaRPr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342900" indent="-342900">
              <a:buClr>
                <a:srgbClr val="7AC143"/>
              </a:buCl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1433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83176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34235-E97C-4C4D-B347-EF6551E3D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Vacancies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DB09A6-C7FB-4849-A99E-9FF5E6E3DE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44" y="1463343"/>
            <a:ext cx="7361711" cy="393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909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40820-052A-4E46-B5CE-ABA413784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Vacancies Cont.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2C823E-44BB-47D5-BC50-3C26D12F4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44" y="1708031"/>
            <a:ext cx="7361711" cy="344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683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0C673-0242-41D5-B931-89AE45EA2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Vacancies </a:t>
            </a:r>
            <a:r>
              <a:rPr lang="en-US" dirty="0" err="1"/>
              <a:t>Cont</a:t>
            </a:r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2C54F3B-7C58-4A4A-A04E-22C0BEC732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349643"/>
              </p:ext>
            </p:extLst>
          </p:nvPr>
        </p:nvGraphicFramePr>
        <p:xfrm>
          <a:off x="271463" y="2185988"/>
          <a:ext cx="8601075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Worksheet" r:id="rId3" imgW="8601254" imgH="2485907" progId="Excel.Sheet.12">
                  <p:embed/>
                </p:oleObj>
              </mc:Choice>
              <mc:Fallback>
                <p:oleObj name="Worksheet" r:id="rId3" imgW="8601254" imgH="248590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463" y="2185988"/>
                        <a:ext cx="8601075" cy="2486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2758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5DE2E-0F0A-4543-B4FA-1A18F161A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3801" y="457200"/>
            <a:ext cx="5029199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br>
              <a:rPr lang="en-US" dirty="0"/>
            </a:br>
            <a:br>
              <a:rPr lang="en-US" dirty="0"/>
            </a:br>
            <a:r>
              <a:rPr lang="en-US" dirty="0"/>
              <a:t>Thank you so much for your Attention and Participation.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Have a Great Day!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FE89D-F442-4993-8720-D44C3F18B2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Eckerd Connects Project Bridge</a:t>
            </a:r>
          </a:p>
          <a:p>
            <a:r>
              <a:rPr lang="en-US" dirty="0"/>
              <a:t>FY 19-20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43E98-3060-4899-94E4-444B881F3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A9F3EC-6BDE-42BC-B6FD-2407DE337CE2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A86835-52B6-427A-A337-446C5B379D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|</a:t>
            </a:r>
            <a:r>
              <a:rPr lang="en-US" b="0"/>
              <a:t>  </a:t>
            </a:r>
            <a:fld id="{1F371A72-583C-4919-A439-4D7FC1527A32}" type="slidenum">
              <a:rPr lang="en-US" b="0" smtClean="0">
                <a:solidFill>
                  <a:schemeClr val="bg1"/>
                </a:solidFill>
              </a:rPr>
              <a:pPr>
                <a:defRPr/>
              </a:pPr>
              <a:t>23</a:t>
            </a:fld>
            <a:endParaRPr lang="en-US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89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Performance Measures</a:t>
            </a:r>
            <a:br>
              <a:rPr lang="en-US" altLang="en-US" dirty="0"/>
            </a:br>
            <a:r>
              <a:rPr lang="en-US" altLang="en-US" dirty="0"/>
              <a:t>July 1, 2020 – October 31, 2020</a:t>
            </a:r>
            <a:endParaRPr lang="en-US" dirty="0"/>
          </a:p>
        </p:txBody>
      </p:sp>
      <p:sp>
        <p:nvSpPr>
          <p:cNvPr id="15364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E3D1684-D6BC-42A0-8C43-5EB53DA5B251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48C8234-65A1-4FEF-BEA9-6278A5B0E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82103"/>
              </p:ext>
            </p:extLst>
          </p:nvPr>
        </p:nvGraphicFramePr>
        <p:xfrm>
          <a:off x="380999" y="1432115"/>
          <a:ext cx="8229601" cy="3619119"/>
        </p:xfrm>
        <a:graphic>
          <a:graphicData uri="http://schemas.openxmlformats.org/drawingml/2006/table">
            <a:tbl>
              <a:tblPr/>
              <a:tblGrid>
                <a:gridCol w="685801">
                  <a:extLst>
                    <a:ext uri="{9D8B030D-6E8A-4147-A177-3AD203B41FA5}">
                      <a16:colId xmlns:a16="http://schemas.microsoft.com/office/drawing/2014/main" val="1254431458"/>
                    </a:ext>
                  </a:extLst>
                </a:gridCol>
                <a:gridCol w="2721618">
                  <a:extLst>
                    <a:ext uri="{9D8B030D-6E8A-4147-A177-3AD203B41FA5}">
                      <a16:colId xmlns:a16="http://schemas.microsoft.com/office/drawing/2014/main" val="2105733467"/>
                    </a:ext>
                  </a:extLst>
                </a:gridCol>
                <a:gridCol w="964902">
                  <a:extLst>
                    <a:ext uri="{9D8B030D-6E8A-4147-A177-3AD203B41FA5}">
                      <a16:colId xmlns:a16="http://schemas.microsoft.com/office/drawing/2014/main" val="315867330"/>
                    </a:ext>
                  </a:extLst>
                </a:gridCol>
                <a:gridCol w="964902">
                  <a:extLst>
                    <a:ext uri="{9D8B030D-6E8A-4147-A177-3AD203B41FA5}">
                      <a16:colId xmlns:a16="http://schemas.microsoft.com/office/drawing/2014/main" val="2702591504"/>
                    </a:ext>
                  </a:extLst>
                </a:gridCol>
                <a:gridCol w="964902">
                  <a:extLst>
                    <a:ext uri="{9D8B030D-6E8A-4147-A177-3AD203B41FA5}">
                      <a16:colId xmlns:a16="http://schemas.microsoft.com/office/drawing/2014/main" val="2787993629"/>
                    </a:ext>
                  </a:extLst>
                </a:gridCol>
                <a:gridCol w="963738">
                  <a:extLst>
                    <a:ext uri="{9D8B030D-6E8A-4147-A177-3AD203B41FA5}">
                      <a16:colId xmlns:a16="http://schemas.microsoft.com/office/drawing/2014/main" val="789454880"/>
                    </a:ext>
                  </a:extLst>
                </a:gridCol>
                <a:gridCol w="963738">
                  <a:extLst>
                    <a:ext uri="{9D8B030D-6E8A-4147-A177-3AD203B41FA5}">
                      <a16:colId xmlns:a16="http://schemas.microsoft.com/office/drawing/2014/main" val="2597603321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Output Measure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Numerator /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/ Denominator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Performance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Minimum Standard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Goal Achieved?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1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935419"/>
                  </a:ext>
                </a:extLst>
              </a:tr>
              <a:tr h="608330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Youth referred to Vocational Certification will obtain a certificate.   HBI and EWF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97.44%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80.00%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B050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YES</a:t>
                      </a:r>
                      <a:endParaRPr lang="en-US" sz="1050" dirty="0">
                        <a:effectLst/>
                        <a:highlight>
                          <a:srgbClr val="FFFFFF"/>
                        </a:highligh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948748"/>
                  </a:ext>
                </a:extLst>
              </a:tr>
              <a:tr h="528955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Youth receiving services shall not be arrested for a new violation, and subsequently, adjudicated </a:t>
                      </a:r>
                      <a:r>
                        <a:rPr lang="en-US" sz="1050" b="1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during</a:t>
                      </a:r>
                      <a:r>
                        <a:rPr lang="en-US" sz="105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services. No recidivism during services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285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324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87.96%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80.00%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B050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YES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56208"/>
                  </a:ext>
                </a:extLst>
              </a:tr>
              <a:tr h="502285">
                <a:tc row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Youths admitted for services, shall successfully complete the goals that were identified in the Service Plan.</a:t>
                      </a:r>
                      <a:br>
                        <a:rPr lang="en-US" sz="110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b="1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(Blue: Completions vs Non-Completions)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5BBB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5BBB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67.27%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85.00%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361844"/>
                  </a:ext>
                </a:extLst>
              </a:tr>
              <a:tr h="414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763955"/>
                  </a:ext>
                </a:extLst>
              </a:tr>
              <a:tr h="442595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Youth identified to be employed on their ISP will be matched with employment.   HBI and EWF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50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050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30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100.00%</a:t>
                      </a:r>
                      <a:endParaRPr lang="en-US" sz="1100" b="1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80.00%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B050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YES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highlight>
                          <a:srgbClr val="FFFFFF"/>
                        </a:highligh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90364"/>
                  </a:ext>
                </a:extLst>
              </a:tr>
              <a:tr h="528955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Recidivism</a:t>
                      </a:r>
                      <a:r>
                        <a:rPr lang="en-US" sz="1050" kern="1200" dirty="0"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  Youth receiving services shall not be arrested for a new violation, and subsequently, adjudicated  </a:t>
                      </a:r>
                      <a:r>
                        <a:rPr lang="en-US" sz="1050" b="1" kern="1200" dirty="0"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one (1) year after release from the program.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78.49%</a:t>
                      </a:r>
                      <a:endParaRPr lang="en-US" sz="1100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85.00%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  <a:endParaRPr lang="en-US" sz="1050" dirty="0">
                        <a:effectLst/>
                        <a:highlight>
                          <a:srgbClr val="FFFFFF"/>
                        </a:highligh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194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75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070C3-82B5-4690-B4B8-E92BAA9EB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Timeliness of Admission and Assessments</a:t>
            </a:r>
            <a:br>
              <a:rPr lang="en-US" sz="2400" dirty="0"/>
            </a:br>
            <a:r>
              <a:rPr lang="en-US" sz="2400" dirty="0"/>
              <a:t>July 1, 2020 – October 31, 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923D4D-04E6-484B-B1EB-E1E148940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42" y="1752600"/>
            <a:ext cx="8991926" cy="289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66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EB79B59-6646-43F6-B941-5993A302F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YTD Success Rate</a:t>
            </a:r>
            <a:br>
              <a:rPr lang="en-US" dirty="0"/>
            </a:br>
            <a:r>
              <a:rPr lang="en-US" dirty="0"/>
              <a:t>July 1, 2020 to October 31, 2020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E94BD0-F447-4605-B394-85EB593CC343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pPr>
              <a:defRPr/>
            </a:pPr>
            <a:fld id="{DD614D91-88DE-469C-BCE9-5FD7845F3BBA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462F5D-F1DE-436F-AEE2-2020EE3E9B4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/>
          <a:p>
            <a:pPr>
              <a:defRPr/>
            </a:pPr>
            <a:r>
              <a:rPr lang="en-US"/>
              <a:t>|</a:t>
            </a:r>
            <a:r>
              <a:rPr lang="en-US" b="0">
                <a:solidFill>
                  <a:srgbClr val="0076C0"/>
                </a:solidFill>
              </a:rPr>
              <a:t> </a:t>
            </a:r>
            <a:r>
              <a:rPr lang="en-US" b="0">
                <a:solidFill>
                  <a:srgbClr val="FFFFFF"/>
                </a:solidFill>
              </a:rPr>
              <a:t> </a:t>
            </a:r>
            <a:fld id="{BE85EB6C-3549-4AB9-A01E-0C2ACAC922CF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b="0" dirty="0">
              <a:solidFill>
                <a:srgbClr val="FFFFFF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A8C840-F471-4ED7-A983-C16BEF8F2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028320"/>
              </p:ext>
            </p:extLst>
          </p:nvPr>
        </p:nvGraphicFramePr>
        <p:xfrm>
          <a:off x="914400" y="1219200"/>
          <a:ext cx="7467600" cy="5327149"/>
        </p:xfrm>
        <a:graphic>
          <a:graphicData uri="http://schemas.openxmlformats.org/drawingml/2006/table">
            <a:tbl>
              <a:tblPr/>
              <a:tblGrid>
                <a:gridCol w="1971990">
                  <a:extLst>
                    <a:ext uri="{9D8B030D-6E8A-4147-A177-3AD203B41FA5}">
                      <a16:colId xmlns:a16="http://schemas.microsoft.com/office/drawing/2014/main" val="3465279821"/>
                    </a:ext>
                  </a:extLst>
                </a:gridCol>
                <a:gridCol w="2375892">
                  <a:extLst>
                    <a:ext uri="{9D8B030D-6E8A-4147-A177-3AD203B41FA5}">
                      <a16:colId xmlns:a16="http://schemas.microsoft.com/office/drawing/2014/main" val="1351421977"/>
                    </a:ext>
                  </a:extLst>
                </a:gridCol>
                <a:gridCol w="1451424">
                  <a:extLst>
                    <a:ext uri="{9D8B030D-6E8A-4147-A177-3AD203B41FA5}">
                      <a16:colId xmlns:a16="http://schemas.microsoft.com/office/drawing/2014/main" val="2153896594"/>
                    </a:ext>
                  </a:extLst>
                </a:gridCol>
                <a:gridCol w="1668294">
                  <a:extLst>
                    <a:ext uri="{9D8B030D-6E8A-4147-A177-3AD203B41FA5}">
                      <a16:colId xmlns:a16="http://schemas.microsoft.com/office/drawing/2014/main" val="2758537728"/>
                    </a:ext>
                  </a:extLst>
                </a:gridCol>
              </a:tblGrid>
              <a:tr h="12051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 Successfully Completed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D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 Successfully Completed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D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 Successfully Completed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D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Circuit Success Rate</a:t>
                      </a:r>
                    </a:p>
                  </a:txBody>
                  <a:tcPr marL="24765" marR="24765" marT="24765" marB="24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D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47340"/>
                  </a:ext>
                </a:extLst>
              </a:tr>
              <a:tr h="455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b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(Pasco)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/ 35 = 51.43%</a:t>
                      </a: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7568080"/>
                  </a:ext>
                </a:extLst>
              </a:tr>
              <a:tr h="455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b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(Orange)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4D4D4D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69%</a:t>
                      </a:r>
                      <a:endParaRPr lang="en-US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/ 41 = 70.73%</a:t>
                      </a: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041584"/>
                  </a:ext>
                </a:extLst>
              </a:tr>
              <a:tr h="455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b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(Polk)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4D4D4D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78%</a:t>
                      </a:r>
                      <a:endParaRPr lang="en-US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/ 35 = 80.00%</a:t>
                      </a: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337289"/>
                  </a:ext>
                </a:extLst>
              </a:tr>
              <a:tr h="455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b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(Manatee)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4D4D4D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75%</a:t>
                      </a:r>
                      <a:endParaRPr lang="en-US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/ 21  = 71.43%</a:t>
                      </a: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923579"/>
                  </a:ext>
                </a:extLst>
              </a:tr>
              <a:tr h="455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b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(Hillsborough)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87%</a:t>
                      </a: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/ 32 = 62.50%</a:t>
                      </a: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403697"/>
                  </a:ext>
                </a:extLst>
              </a:tr>
              <a:tr h="5536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b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(Brevard)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4D4D4D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/ 1 = 100.00%</a:t>
                      </a: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47522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 / 165 = 67.27%</a:t>
                      </a:r>
                    </a:p>
                  </a:txBody>
                  <a:tcPr marL="24765" marR="24765" marT="24765" marB="247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909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760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 wrap="square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YTD Discharge Analysis</a:t>
            </a:r>
            <a:br>
              <a:rPr lang="en-US" altLang="en-US" dirty="0"/>
            </a:br>
            <a:r>
              <a:rPr lang="en-US" altLang="en-US" dirty="0"/>
              <a:t>July 1, 2020 – October 31, 2020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4294967295"/>
          </p:nvPr>
        </p:nvSpPr>
        <p:spPr>
          <a:xfrm>
            <a:off x="7010400" y="6351588"/>
            <a:ext cx="21336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65D79D0-9CD4-43B4-8101-BA0FEFDFC8EF}" type="datetime1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11/30/2020</a:t>
            </a:fld>
            <a:endParaRPr lang="en-US"/>
          </a:p>
        </p:txBody>
      </p:sp>
      <p:sp>
        <p:nvSpPr>
          <p:cNvPr id="20484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fld id="{C1288311-F632-439D-87A0-DD59079537B2}" type="slidenum">
              <a:rPr lang="en-US" altLang="en-US" smtClean="0">
                <a:solidFill>
                  <a:srgbClr val="7AC143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 altLang="en-US">
              <a:solidFill>
                <a:srgbClr val="7AC143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D3B450-9E39-4C32-B71C-DF1EBDB52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12559"/>
            <a:ext cx="9144000" cy="163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054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110A8-A925-46D3-8C44-63037F3DE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YTD Length Of Stay</a:t>
            </a:r>
            <a:br>
              <a:rPr lang="en-US" dirty="0"/>
            </a:br>
            <a:r>
              <a:rPr lang="en-US" dirty="0"/>
              <a:t>July 1, 2020 – October 31, 2020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D08E6-F5F2-4BAB-A760-518606FA6829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pPr>
              <a:defRPr/>
            </a:pPr>
            <a:fld id="{A71C17EC-28BA-49FF-AA76-071A109E1177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4CFDB-F7F7-431A-9F38-0005BCD39AE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/>
          <a:p>
            <a:pPr>
              <a:defRPr/>
            </a:pPr>
            <a:r>
              <a:rPr lang="en-US"/>
              <a:t>|</a:t>
            </a:r>
            <a:r>
              <a:rPr lang="en-US" b="0">
                <a:solidFill>
                  <a:srgbClr val="0076C0"/>
                </a:solidFill>
              </a:rPr>
              <a:t>  </a:t>
            </a:r>
            <a:fld id="{2E886692-B455-4DE8-BD1A-DDB6A0EC3C73}" type="slidenum">
              <a:rPr lang="en-US" b="0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b="0" dirty="0">
              <a:solidFill>
                <a:srgbClr val="FFFFFF"/>
              </a:solidFill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30C8F79-9CD1-4204-BD78-0375F18B4D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575505"/>
              </p:ext>
            </p:extLst>
          </p:nvPr>
        </p:nvGraphicFramePr>
        <p:xfrm>
          <a:off x="1752600" y="2209801"/>
          <a:ext cx="5652759" cy="231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Worksheet" r:id="rId3" imgW="5362783" imgH="2200446" progId="Excel.Sheet.12">
                  <p:embed/>
                </p:oleObj>
              </mc:Choice>
              <mc:Fallback>
                <p:oleObj name="Worksheet" r:id="rId3" imgW="5362783" imgH="220044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2209801"/>
                        <a:ext cx="5652759" cy="2319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799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YTD Census Summary</a:t>
            </a:r>
            <a:br>
              <a:rPr lang="en-US" altLang="en-US" dirty="0"/>
            </a:br>
            <a:r>
              <a:rPr lang="en-US" altLang="en-US" dirty="0"/>
              <a:t>July 1, 2020 – October 31, 2020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4294967295"/>
          </p:nvPr>
        </p:nvSpPr>
        <p:spPr>
          <a:xfrm>
            <a:off x="7010400" y="6351588"/>
            <a:ext cx="2133600" cy="365125"/>
          </a:xfrm>
        </p:spPr>
        <p:txBody>
          <a:bodyPr/>
          <a:lstStyle/>
          <a:p>
            <a:fld id="{0AEF2DFE-E468-4B8C-BF8E-23C670193DEC}" type="datetime1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18436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1588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C04EA76-BBB0-48A5-B552-38B6B1766713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B10D67-1AC2-445E-94FC-BFA8E9B1A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068" y="1561218"/>
            <a:ext cx="7483864" cy="373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833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E613F-C5D2-4974-A484-F69BF660C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Offense During Services</a:t>
            </a:r>
            <a:br>
              <a:rPr lang="en-US" sz="2400" dirty="0"/>
            </a:br>
            <a:r>
              <a:rPr lang="en-US" sz="2400" dirty="0"/>
              <a:t>July 1, 2020 – October 31,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6BE0C8-4737-45AA-B99D-512F4A15B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96" y="1986148"/>
            <a:ext cx="7240203" cy="218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811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E1EF6C31093D499D3301542397FF92" ma:contentTypeVersion="0" ma:contentTypeDescription="Create a new document." ma:contentTypeScope="" ma:versionID="9c786ed37278aa04e65ee8b2511fa61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74ADF48-6460-48C9-80F4-76C9F3D1E0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7B1FC27-DE40-40F7-98BE-D11624894A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24CFCE-5DD7-478A-BF9B-D85590308E3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619</Words>
  <Application>Microsoft Office PowerPoint</Application>
  <PresentationFormat>On-screen Show (4:3)</PresentationFormat>
  <Paragraphs>146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Calibri</vt:lpstr>
      <vt:lpstr>Georgia</vt:lpstr>
      <vt:lpstr>Myriad Pro</vt:lpstr>
      <vt:lpstr>Tahoma</vt:lpstr>
      <vt:lpstr>Times New Roman</vt:lpstr>
      <vt:lpstr>Wingdings</vt:lpstr>
      <vt:lpstr>Office Theme</vt:lpstr>
      <vt:lpstr>Worksheet</vt:lpstr>
      <vt:lpstr>Microsoft Excel Worksheet</vt:lpstr>
      <vt:lpstr>Project Bridge - Central FY 20/21 October Data</vt:lpstr>
      <vt:lpstr>Central Florida Data Packet October  2020</vt:lpstr>
      <vt:lpstr>Performance Measures July 1, 2020 – October 31, 2020</vt:lpstr>
      <vt:lpstr>Timeliness of Admission and Assessments July 1, 2020 – October 31, 2020</vt:lpstr>
      <vt:lpstr>YTD Success Rate July 1, 2020 to October 31, 2020</vt:lpstr>
      <vt:lpstr>YTD Discharge Analysis July 1, 2020 – October 31, 2020</vt:lpstr>
      <vt:lpstr>YTD Length Of Stay July 1, 2020 – October 31, 2020</vt:lpstr>
      <vt:lpstr>YTD Census Summary July 1, 2020 – October 31, 2020</vt:lpstr>
      <vt:lpstr>Offense During Services July 1, 2020 – October 31, 2020</vt:lpstr>
      <vt:lpstr>ODS – Direct Discharge July 1 through October 31, 2020</vt:lpstr>
      <vt:lpstr>Recidivism July 1 through October 31, 2020</vt:lpstr>
      <vt:lpstr>Slot Utilization July 1, 2020 to October 31, 2020</vt:lpstr>
      <vt:lpstr>Vocational Certifications July 1, 2020 – October 31, 2020</vt:lpstr>
      <vt:lpstr>Employment July 1, 2020 – October 31, 2020</vt:lpstr>
      <vt:lpstr>Education Enrollment October 31, 2020</vt:lpstr>
      <vt:lpstr>GED Test Passed July 1, 2020 – October 31, 2020</vt:lpstr>
      <vt:lpstr>YTD Gains July 1, 2020-October 31, 2020</vt:lpstr>
      <vt:lpstr>Mentoring – Active July 1, 2020 to October 31, 2020</vt:lpstr>
      <vt:lpstr>Project 180 July 1, 2020 – October 31, 2020</vt:lpstr>
      <vt:lpstr>Staff Vacancies</vt:lpstr>
      <vt:lpstr>Staff Vacancies Cont.</vt:lpstr>
      <vt:lpstr>Staff Vacancies Cont</vt:lpstr>
      <vt:lpstr>  Thank you so much for your Attention and Participation.   Have a Great 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Bridge - Central FY 20/21 October Data</dc:title>
  <dc:creator>Maria Weber</dc:creator>
  <cp:lastModifiedBy>Maria Weber</cp:lastModifiedBy>
  <cp:revision>6</cp:revision>
  <dcterms:created xsi:type="dcterms:W3CDTF">2020-12-01T01:47:18Z</dcterms:created>
  <dcterms:modified xsi:type="dcterms:W3CDTF">2020-12-01T02:16:21Z</dcterms:modified>
</cp:coreProperties>
</file>