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95" r:id="rId5"/>
    <p:sldId id="296" r:id="rId6"/>
    <p:sldId id="297" r:id="rId7"/>
    <p:sldId id="319" r:id="rId8"/>
    <p:sldId id="323" r:id="rId9"/>
    <p:sldId id="301" r:id="rId10"/>
    <p:sldId id="328" r:id="rId11"/>
    <p:sldId id="300" r:id="rId12"/>
    <p:sldId id="329" r:id="rId13"/>
    <p:sldId id="330" r:id="rId14"/>
    <p:sldId id="304" r:id="rId15"/>
    <p:sldId id="331" r:id="rId16"/>
    <p:sldId id="305" r:id="rId17"/>
    <p:sldId id="306" r:id="rId18"/>
    <p:sldId id="307" r:id="rId19"/>
    <p:sldId id="313" r:id="rId20"/>
    <p:sldId id="321" r:id="rId21"/>
    <p:sldId id="332" r:id="rId22"/>
    <p:sldId id="308" r:id="rId23"/>
    <p:sldId id="325" r:id="rId24"/>
    <p:sldId id="326" r:id="rId25"/>
    <p:sldId id="333" r:id="rId26"/>
    <p:sldId id="327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1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BB"/>
    <a:srgbClr val="0076C0"/>
    <a:srgbClr val="FFFFFF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38" autoAdjust="0"/>
    <p:restoredTop sz="94660"/>
  </p:normalViewPr>
  <p:slideViewPr>
    <p:cSldViewPr>
      <p:cViewPr varScale="1">
        <p:scale>
          <a:sx n="68" d="100"/>
          <a:sy n="68" d="100"/>
        </p:scale>
        <p:origin x="780" y="60"/>
      </p:cViewPr>
      <p:guideLst>
        <p:guide orient="horz" pos="2160"/>
        <p:guide orient="horz" pos="9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31C7AA-12EC-4B26-B628-D772DEF484B6}" type="datetimeFigureOut">
              <a:rPr lang="en-US"/>
              <a:pPr>
                <a:defRPr/>
              </a:pPr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836D36-23E2-4ACA-9C7C-97FC79790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0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E8597E-3AC2-4732-AB48-11EB1BD6C83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91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36D36-23E2-4ACA-9C7C-97FC79790F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762828"/>
            <a:ext cx="6248400" cy="762000"/>
          </a:xfrm>
        </p:spPr>
        <p:txBody>
          <a:bodyPr>
            <a:normAutofit/>
          </a:bodyPr>
          <a:lstStyle>
            <a:lvl1pPr algn="r">
              <a:defRPr sz="3600" b="1" i="0">
                <a:solidFill>
                  <a:srgbClr val="005BBB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772" y="4818185"/>
            <a:ext cx="5820228" cy="762000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solidFill>
                  <a:srgbClr val="7AC143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19800" y="6151964"/>
            <a:ext cx="2133600" cy="365125"/>
          </a:xfrm>
        </p:spPr>
        <p:txBody>
          <a:bodyPr/>
          <a:lstStyle>
            <a:lvl1pPr algn="r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5E01EE-6582-48D9-AB00-B7AFDA4CD05E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151964"/>
            <a:ext cx="914400" cy="365125"/>
          </a:xfrm>
        </p:spPr>
        <p:txBody>
          <a:bodyPr/>
          <a:lstStyle>
            <a:lvl1pPr algn="l">
              <a:defRPr dirty="0" smtClean="0">
                <a:solidFill>
                  <a:srgbClr val="7AC143"/>
                </a:solidFill>
              </a:defRPr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b="0" dirty="0"/>
              <a:t>  </a:t>
            </a:r>
            <a:fld id="{39B9220D-DD89-44FF-AF7E-C09785A2DE27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16" name="Picture 15" descr="K_graphic-GRN-SPOT.wmf"/>
          <p:cNvPicPr>
            <a:picLocks noChangeAspect="1"/>
          </p:cNvPicPr>
          <p:nvPr userDrawn="1"/>
        </p:nvPicPr>
        <p:blipFill>
          <a:blip r:embed="rId2" cstate="print"/>
          <a:srcRect l="12762" t="9471"/>
          <a:stretch>
            <a:fillRect/>
          </a:stretch>
        </p:blipFill>
        <p:spPr>
          <a:xfrm>
            <a:off x="0" y="0"/>
            <a:ext cx="3323772" cy="541448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4800600"/>
            <a:ext cx="9144000" cy="76200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4904" y="6096000"/>
            <a:ext cx="58202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AC143"/>
                </a:solidFill>
              </a:rPr>
              <a:t>Eckerd.org/</a:t>
            </a:r>
            <a:r>
              <a:rPr lang="en-US" sz="2500" b="1" dirty="0" err="1">
                <a:solidFill>
                  <a:srgbClr val="7AC143"/>
                </a:solidFill>
              </a:rPr>
              <a:t>ProjectBridge</a:t>
            </a:r>
            <a:endParaRPr lang="en-US" sz="2500" b="1" dirty="0">
              <a:solidFill>
                <a:srgbClr val="7AC14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72ADB0-0ADC-4A60-9ECC-428A5D711C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066800"/>
            <a:ext cx="5486400" cy="1632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296400" cy="16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21D5BB-34C4-4B04-BF49-13362121A7AB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dirty="0" smtClean="0">
                <a:solidFill>
                  <a:srgbClr val="7AC143"/>
                </a:solidFill>
              </a:defRPr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b="0" dirty="0"/>
              <a:t>  </a:t>
            </a:r>
            <a:fld id="{BC4A44C3-705A-4EC4-B3F9-44099BE396D9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3008313" cy="609600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50" y="1066800"/>
            <a:ext cx="5111750" cy="4906963"/>
          </a:xfrm>
        </p:spPr>
        <p:txBody>
          <a:bodyPr/>
          <a:lstStyle>
            <a:lvl1pPr marL="0" indent="0">
              <a:defRPr sz="2800" b="1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D1A2-2DF2-4E24-9D05-2855F5FEA8F1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b="0" dirty="0">
                <a:solidFill>
                  <a:srgbClr val="0076C0"/>
                </a:solidFill>
              </a:rPr>
              <a:t>  </a:t>
            </a:r>
            <a:fld id="{2F61666A-62DA-4441-9385-442187037AF2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7" name="Picture 6" descr="K_graphic-GRN-SPOT.wmf"/>
          <p:cNvPicPr>
            <a:picLocks noChangeAspect="1"/>
          </p:cNvPicPr>
          <p:nvPr userDrawn="1"/>
        </p:nvPicPr>
        <p:blipFill>
          <a:blip r:embed="rId2" cstate="print"/>
          <a:srcRect l="12762" t="-8239"/>
          <a:stretch>
            <a:fillRect/>
          </a:stretch>
        </p:blipFill>
        <p:spPr>
          <a:xfrm>
            <a:off x="0" y="4572000"/>
            <a:ext cx="914400" cy="1780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7315200" cy="38100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143000"/>
            <a:ext cx="7315200" cy="3962401"/>
          </a:xfrm>
          <a:ln>
            <a:solidFill>
              <a:srgbClr val="0076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638800"/>
            <a:ext cx="7315200" cy="5334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267D-5F2B-48AF-AF60-4DA1D7240AD4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b="0" dirty="0">
                <a:solidFill>
                  <a:srgbClr val="0076C0"/>
                </a:solidFill>
              </a:rPr>
              <a:t>  </a:t>
            </a:r>
            <a:fld id="{7FAB6A6F-6A25-49F3-A3CB-B9EC78B6F4D4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7" name="Picture 6" descr="K_graphic-GRN-SPOT.wmf"/>
          <p:cNvPicPr>
            <a:picLocks noChangeAspect="1"/>
          </p:cNvPicPr>
          <p:nvPr userDrawn="1"/>
        </p:nvPicPr>
        <p:blipFill>
          <a:blip r:embed="rId2" cstate="print"/>
          <a:srcRect l="12762" t="-8239"/>
          <a:stretch>
            <a:fillRect/>
          </a:stretch>
        </p:blipFill>
        <p:spPr>
          <a:xfrm>
            <a:off x="0" y="4572000"/>
            <a:ext cx="914400" cy="1780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52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17EC-28BA-49FF-AA76-071A109E1177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b="0" dirty="0">
                <a:solidFill>
                  <a:srgbClr val="0076C0"/>
                </a:solidFill>
              </a:rPr>
              <a:t>  </a:t>
            </a:r>
            <a:fld id="{2E886692-B455-4DE8-BD1A-DDB6A0EC3C73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6" name="Picture 5" descr="K_graphic-GRN-SPOT.wmf"/>
          <p:cNvPicPr>
            <a:picLocks noChangeAspect="1"/>
          </p:cNvPicPr>
          <p:nvPr userDrawn="1"/>
        </p:nvPicPr>
        <p:blipFill>
          <a:blip r:embed="rId2" cstate="print"/>
          <a:srcRect l="12762" t="-8239"/>
          <a:stretch>
            <a:fillRect/>
          </a:stretch>
        </p:blipFill>
        <p:spPr>
          <a:xfrm>
            <a:off x="0" y="4572000"/>
            <a:ext cx="914400" cy="1780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43000"/>
            <a:ext cx="69342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17EC-28BA-49FF-AA76-071A109E1177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b="0" dirty="0">
                <a:solidFill>
                  <a:srgbClr val="0076C0"/>
                </a:solidFill>
              </a:rPr>
              <a:t>  </a:t>
            </a:r>
            <a:fld id="{2E886692-B455-4DE8-BD1A-DDB6A0EC3C73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6" name="Picture 5" descr="K_graphic-GRN-SPOT.wmf"/>
          <p:cNvPicPr>
            <a:picLocks noChangeAspect="1"/>
          </p:cNvPicPr>
          <p:nvPr userDrawn="1"/>
        </p:nvPicPr>
        <p:blipFill>
          <a:blip r:embed="rId2" cstate="print"/>
          <a:srcRect l="12762" t="-8239"/>
          <a:stretch>
            <a:fillRect/>
          </a:stretch>
        </p:blipFill>
        <p:spPr>
          <a:xfrm>
            <a:off x="0" y="4572000"/>
            <a:ext cx="914400" cy="1780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25" y="14288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57200"/>
            <a:ext cx="4191000" cy="5029200"/>
          </a:xfrm>
        </p:spPr>
        <p:txBody>
          <a:bodyPr anchor="t">
            <a:normAutofit/>
          </a:bodyPr>
          <a:lstStyle>
            <a:lvl1pPr marL="344488" indent="-344488" algn="l">
              <a:spcAft>
                <a:spcPts val="1200"/>
              </a:spcAft>
              <a:buClr>
                <a:srgbClr val="7AC143"/>
              </a:buClr>
              <a:buFont typeface="Wingdings" pitchFamily="2" charset="2"/>
              <a:buChar char="§"/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1" y="5715000"/>
            <a:ext cx="5029199" cy="749300"/>
          </a:xfrm>
        </p:spPr>
        <p:txBody>
          <a:bodyPr anchor="b"/>
          <a:lstStyle>
            <a:lvl1pPr marL="0" indent="0" algn="r">
              <a:buNone/>
              <a:defRPr sz="2000" i="1">
                <a:solidFill>
                  <a:srgbClr val="7AC14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A9F3EC-6BDE-42BC-B6FD-2407DE337CE2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dirty="0" smtClean="0">
                <a:solidFill>
                  <a:srgbClr val="7AC143"/>
                </a:solidFill>
              </a:defRPr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b="0"/>
              <a:t>  </a:t>
            </a:r>
            <a:fld id="{1F371A72-583C-4919-A439-4D7FC1527A32}" type="slidenum">
              <a:rPr lang="en-US" b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b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086600" cy="9881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62399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399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35171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9, 2016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C143"/>
                </a:solidFill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63925"/>
          </a:xfrm>
        </p:spPr>
        <p:txBody>
          <a:bodyPr/>
          <a:lstStyle>
            <a:lvl1pPr marL="0" indent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C143"/>
                </a:solidFill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3925"/>
          </a:xfrm>
        </p:spPr>
        <p:txBody>
          <a:bodyPr/>
          <a:lstStyle>
            <a:lvl1pPr marL="0" indent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DB27-DAFF-4FC4-AED1-2842ABB5CD93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b="0" dirty="0">
                <a:solidFill>
                  <a:srgbClr val="0076C0"/>
                </a:solidFill>
              </a:rPr>
              <a:t>  </a:t>
            </a:r>
            <a:fld id="{F984FF9E-EF3F-4B12-BDD1-92BDAC12972E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3952-9A67-4AAB-A1F4-9E08FC687F5B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b="0" dirty="0">
                <a:solidFill>
                  <a:srgbClr val="0076C0"/>
                </a:solidFill>
              </a:rPr>
              <a:t>  </a:t>
            </a:r>
            <a:fld id="{516108FD-604D-4ECC-81B6-E9375212DF8A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5" name="Picture 4" descr="K_graphic-GRN-SPOT.wmf"/>
          <p:cNvPicPr>
            <a:picLocks noChangeAspect="1"/>
          </p:cNvPicPr>
          <p:nvPr userDrawn="1"/>
        </p:nvPicPr>
        <p:blipFill>
          <a:blip r:embed="rId2" cstate="print"/>
          <a:srcRect l="12762" t="-8239"/>
          <a:stretch>
            <a:fillRect/>
          </a:stretch>
        </p:blipFill>
        <p:spPr>
          <a:xfrm>
            <a:off x="0" y="4572000"/>
            <a:ext cx="914400" cy="1780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4D91-88DE-469C-BCE9-5FD7845F3BBA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b="0" dirty="0">
                <a:solidFill>
                  <a:srgbClr val="0076C0"/>
                </a:solidFill>
              </a:rPr>
              <a:t> </a:t>
            </a:r>
            <a:r>
              <a:rPr lang="en-US" b="0" dirty="0">
                <a:solidFill>
                  <a:srgbClr val="FFFFFF"/>
                </a:solidFill>
              </a:rPr>
              <a:t> </a:t>
            </a:r>
            <a:fld id="{BE85EB6C-3549-4AB9-A01E-0C2ACAC922CF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OJECT BRIDGE">
            <a:extLst>
              <a:ext uri="{FF2B5EF4-FFF2-40B4-BE49-F238E27FC236}">
                <a16:creationId xmlns:a16="http://schemas.microsoft.com/office/drawing/2014/main" id="{D631B78A-7A47-4A40-8449-D07CBDBBC604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69"/>
            <a:ext cx="2562860" cy="88836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0" y="6351712"/>
            <a:ext cx="2133600" cy="365125"/>
          </a:xfrm>
          <a:prstGeom prst="rect">
            <a:avLst/>
          </a:prstGeom>
        </p:spPr>
        <p:txBody>
          <a:bodyPr lIns="0" tIns="45720" rIns="0" bIns="4572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5F2DF-387A-4C71-ABD4-CA3BE28BDB3B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1712"/>
            <a:ext cx="914400" cy="365125"/>
          </a:xfrm>
          <a:prstGeom prst="rect">
            <a:avLst/>
          </a:prstGeom>
        </p:spPr>
        <p:txBody>
          <a:bodyPr lIns="0" rIns="0"/>
          <a:lstStyle>
            <a:lvl1pPr algn="l" fontAlgn="auto">
              <a:spcBef>
                <a:spcPts val="0"/>
              </a:spcBef>
              <a:spcAft>
                <a:spcPts val="0"/>
              </a:spcAft>
              <a:defRPr b="1" dirty="0" smtClean="0">
                <a:solidFill>
                  <a:srgbClr val="7AC14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|  </a:t>
            </a:r>
            <a:fld id="{745835CD-808B-4CA8-B46A-F6727F052B7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639060" y="0"/>
            <a:ext cx="6428740" cy="98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0" y="914400"/>
            <a:ext cx="9144000" cy="76200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75" r:id="rId3"/>
    <p:sldLayoutId id="2147483673" r:id="rId4"/>
    <p:sldLayoutId id="2147483665" r:id="rId5"/>
    <p:sldLayoutId id="2147483666" r:id="rId6"/>
    <p:sldLayoutId id="2147483667" r:id="rId7"/>
    <p:sldLayoutId id="2147483676" r:id="rId8"/>
    <p:sldLayoutId id="2147483668" r:id="rId9"/>
    <p:sldLayoutId id="2147483674" r:id="rId10"/>
    <p:sldLayoutId id="2147483669" r:id="rId11"/>
    <p:sldLayoutId id="2147483670" r:id="rId12"/>
  </p:sldLayoutIdLst>
  <p:hf hdr="0" ftr="0"/>
  <p:txStyles>
    <p:titleStyle>
      <a:lvl1pPr algn="r" rtl="0" fontAlgn="base">
        <a:spcBef>
          <a:spcPct val="0"/>
        </a:spcBef>
        <a:spcAft>
          <a:spcPct val="0"/>
        </a:spcAft>
        <a:defRPr sz="3000" b="1" i="1" kern="1200">
          <a:solidFill>
            <a:srgbClr val="7AC143"/>
          </a:solidFill>
          <a:latin typeface="Myriad Pro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76C0"/>
          </a:solidFill>
          <a:latin typeface="Myriad Pro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76C0"/>
          </a:solidFill>
          <a:latin typeface="Myriad Pro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76C0"/>
          </a:solidFill>
          <a:latin typeface="Myriad Pro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76C0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6C0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6C0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6C0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6C0"/>
          </a:solidFill>
          <a:latin typeface="Myriad Pro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AC143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AC143"/>
        </a:buClr>
        <a:buFont typeface="Arial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AC143"/>
        </a:buClr>
        <a:buFont typeface="Arial" charset="0"/>
        <a:buChar char="–"/>
        <a:defRPr i="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9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7000" y="33528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Project Bridge - Central</a:t>
            </a:r>
            <a:br>
              <a:rPr lang="en-US" altLang="en-US" dirty="0"/>
            </a:br>
            <a:r>
              <a:rPr lang="en-US" altLang="en-US" dirty="0"/>
              <a:t>August and YTD Data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95172" y="4818185"/>
            <a:ext cx="5820228" cy="762000"/>
          </a:xfrm>
        </p:spPr>
        <p:txBody>
          <a:bodyPr/>
          <a:lstStyle/>
          <a:p>
            <a:r>
              <a:rPr lang="en-US" dirty="0"/>
              <a:t>Host : Maria Weber:  Quality Specialist</a:t>
            </a:r>
          </a:p>
          <a:p>
            <a:r>
              <a:rPr lang="en-US" dirty="0" err="1">
                <a:solidFill>
                  <a:schemeClr val="bg1"/>
                </a:solidFill>
              </a:rPr>
              <a:t>Webex</a:t>
            </a:r>
            <a:r>
              <a:rPr lang="en-US" dirty="0">
                <a:solidFill>
                  <a:schemeClr val="bg1"/>
                </a:solidFill>
              </a:rPr>
              <a:t> Information Included in Invitation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7175-37B2-4210-B642-F5500315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Recidivism </a:t>
            </a:r>
            <a:br>
              <a:rPr lang="en-US" dirty="0"/>
            </a:br>
            <a:r>
              <a:rPr lang="en-US" dirty="0"/>
              <a:t>July 1, 2020 – August 31, 2020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F48FC2A-C6B5-45D4-8B88-E3109849E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617598"/>
              </p:ext>
            </p:extLst>
          </p:nvPr>
        </p:nvGraphicFramePr>
        <p:xfrm>
          <a:off x="1018340" y="1890279"/>
          <a:ext cx="6982659" cy="344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Worksheet" r:id="rId3" imgW="4190938" imgH="2066754" progId="Excel.Sheet.12">
                  <p:embed/>
                </p:oleObj>
              </mc:Choice>
              <mc:Fallback>
                <p:oleObj name="Worksheet" r:id="rId3" imgW="4190938" imgH="20667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8340" y="1890279"/>
                        <a:ext cx="6982659" cy="344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12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Vocational Certifications</a:t>
            </a:r>
            <a:br>
              <a:rPr lang="en-US" altLang="en-US" dirty="0"/>
            </a:br>
            <a:r>
              <a:rPr lang="en-US" altLang="en-US" dirty="0"/>
              <a:t>July 1, 2020 – August 31, 2020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4294967295"/>
          </p:nvPr>
        </p:nvSpPr>
        <p:spPr>
          <a:xfrm>
            <a:off x="7010400" y="6351588"/>
            <a:ext cx="2133600" cy="365125"/>
          </a:xfrm>
        </p:spPr>
        <p:txBody>
          <a:bodyPr/>
          <a:lstStyle/>
          <a:p>
            <a:fld id="{A50113C9-2E95-42E6-B794-E03B97E4BC43}" type="datetime1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23556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1588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05B4507-6D79-407E-9183-4682CA695BE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C660E52-2F75-49C9-9C26-95DDAB3EB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433"/>
              </p:ext>
            </p:extLst>
          </p:nvPr>
        </p:nvGraphicFramePr>
        <p:xfrm>
          <a:off x="734567" y="1524001"/>
          <a:ext cx="7571233" cy="327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Worksheet" r:id="rId3" imgW="8534304" imgH="1990659" progId="Excel.Sheet.12">
                  <p:embed/>
                </p:oleObj>
              </mc:Choice>
              <mc:Fallback>
                <p:oleObj name="Worksheet" r:id="rId3" imgW="8534304" imgH="19906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567" y="1524001"/>
                        <a:ext cx="7571233" cy="3276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67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A048-DDDB-478E-81B7-61EA85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Pre-Employment</a:t>
            </a:r>
            <a:br>
              <a:rPr lang="en-US" dirty="0"/>
            </a:br>
            <a:r>
              <a:rPr lang="en-US" dirty="0"/>
              <a:t>July 1, 2020 – August 31, 2020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918CDF-F0D7-4F93-9C5F-7BA212A74D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29828"/>
              </p:ext>
            </p:extLst>
          </p:nvPr>
        </p:nvGraphicFramePr>
        <p:xfrm>
          <a:off x="955534" y="1600201"/>
          <a:ext cx="7655066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Worksheet" r:id="rId3" imgW="5029294" imgH="2152519" progId="Excel.Sheet.12">
                  <p:embed/>
                </p:oleObj>
              </mc:Choice>
              <mc:Fallback>
                <p:oleObj name="Worksheet" r:id="rId3" imgW="5029294" imgH="21525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534" y="1600201"/>
                        <a:ext cx="7655066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74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Employment</a:t>
            </a:r>
            <a:br>
              <a:rPr lang="en-US" altLang="en-US" dirty="0"/>
            </a:br>
            <a:r>
              <a:rPr lang="en-US" altLang="en-US" dirty="0"/>
              <a:t>July 1, 2020 – August 31, 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010400" y="6351588"/>
            <a:ext cx="2133600" cy="365125"/>
          </a:xfrm>
        </p:spPr>
        <p:txBody>
          <a:bodyPr/>
          <a:lstStyle/>
          <a:p>
            <a:fld id="{A738DFD8-2267-4500-988A-C4C3A18D988F}" type="datetime1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1588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6382E47-3FAE-4D8A-8971-923DB1FD3C76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5064F-75CD-4EEE-9184-A27005679741}"/>
              </a:ext>
            </a:extLst>
          </p:cNvPr>
          <p:cNvSpPr txBox="1"/>
          <p:nvPr/>
        </p:nvSpPr>
        <p:spPr>
          <a:xfrm>
            <a:off x="762000" y="5029200"/>
            <a:ext cx="76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16FCCE5-37C6-4072-99FB-E7CCC66FFF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493910"/>
              </p:ext>
            </p:extLst>
          </p:nvPr>
        </p:nvGraphicFramePr>
        <p:xfrm>
          <a:off x="601576" y="2064272"/>
          <a:ext cx="8198215" cy="236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Worksheet" r:id="rId3" imgW="6915279" imgH="1990659" progId="Excel.Sheet.12">
                  <p:embed/>
                </p:oleObj>
              </mc:Choice>
              <mc:Fallback>
                <p:oleObj name="Worksheet" r:id="rId3" imgW="6915279" imgH="19906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576" y="2064272"/>
                        <a:ext cx="8198215" cy="2360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70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Enrollment</a:t>
            </a:r>
            <a:br>
              <a:rPr lang="en-US" dirty="0"/>
            </a:br>
            <a:r>
              <a:rPr lang="en-US" dirty="0"/>
              <a:t>July 1, 2020 – August 31, 2020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4294967295"/>
          </p:nvPr>
        </p:nvSpPr>
        <p:spPr>
          <a:xfrm>
            <a:off x="7010400" y="6351588"/>
            <a:ext cx="2133600" cy="365125"/>
          </a:xfrm>
        </p:spPr>
        <p:txBody>
          <a:bodyPr/>
          <a:lstStyle/>
          <a:p>
            <a:fld id="{A93A958D-A93C-4528-A380-7CC493A0EA74}" type="datetime1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1588"/>
            <a:ext cx="914400" cy="365125"/>
          </a:xfrm>
        </p:spPr>
        <p:txBody>
          <a:bodyPr/>
          <a:lstStyle/>
          <a:p>
            <a:fld id="{484F6CBB-44FC-41FE-B1AA-0B8A62B8620F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A725D8-13BA-48B6-9AE8-DC5FE7FB2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948901"/>
              </p:ext>
            </p:extLst>
          </p:nvPr>
        </p:nvGraphicFramePr>
        <p:xfrm>
          <a:off x="609601" y="2057399"/>
          <a:ext cx="8315738" cy="2620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Worksheet" r:id="rId3" imgW="5562793" imgH="1752705" progId="Excel.Sheet.12">
                  <p:embed/>
                </p:oleObj>
              </mc:Choice>
              <mc:Fallback>
                <p:oleObj name="Worksheet" r:id="rId3" imgW="5562793" imgH="17527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1" y="2057399"/>
                        <a:ext cx="8315738" cy="2620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78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GED Test Passed</a:t>
            </a:r>
            <a:br>
              <a:rPr lang="en-US" altLang="en-US" dirty="0"/>
            </a:br>
            <a:r>
              <a:rPr lang="en-US" altLang="en-US" dirty="0"/>
              <a:t>July 1, 2020 – August 31, 2020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4294967295"/>
          </p:nvPr>
        </p:nvSpPr>
        <p:spPr>
          <a:xfrm>
            <a:off x="7010400" y="6351588"/>
            <a:ext cx="2133600" cy="365125"/>
          </a:xfrm>
        </p:spPr>
        <p:txBody>
          <a:bodyPr/>
          <a:lstStyle/>
          <a:p>
            <a:fld id="{D4A97CEE-8B07-42AC-AA91-109A22B29C7B}" type="datetime1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26628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1588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EB4E8C9-40FB-4A31-94B9-B07E47048AF3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367ED-0151-4546-88AA-C725401D4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31495"/>
            <a:ext cx="4572396" cy="277392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1B7717-E96D-40A3-8307-A49F6FE4A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368255"/>
              </p:ext>
            </p:extLst>
          </p:nvPr>
        </p:nvGraphicFramePr>
        <p:xfrm>
          <a:off x="5455348" y="1447799"/>
          <a:ext cx="3231452" cy="20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Worksheet" r:id="rId4" imgW="2752553" imgH="1724117" progId="Excel.Sheet.12">
                  <p:embed/>
                </p:oleObj>
              </mc:Choice>
              <mc:Fallback>
                <p:oleObj name="Worksheet" r:id="rId4" imgW="2752553" imgH="17241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5348" y="1447799"/>
                        <a:ext cx="3231452" cy="20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D6E8A86-3025-4663-A130-DAAB2450D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288" y="3923514"/>
            <a:ext cx="3571308" cy="12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9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YTD Gains</a:t>
            </a:r>
            <a:br>
              <a:rPr lang="en-US" altLang="en-US" dirty="0"/>
            </a:br>
            <a:r>
              <a:rPr lang="en-US" altLang="en-US" dirty="0"/>
              <a:t>July 1, 2020-August 31, 2020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A9549-565F-4DB2-B3F9-3B72B962C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5" y="1265275"/>
            <a:ext cx="4369786" cy="2251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366E3-9793-4255-A8FE-7081F153D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57" y="3048000"/>
            <a:ext cx="4413887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1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Mentoring – Active</a:t>
            </a:r>
            <a:br>
              <a:rPr lang="en-US" altLang="en-US" dirty="0"/>
            </a:br>
            <a:r>
              <a:rPr lang="en-US" altLang="en-US" dirty="0"/>
              <a:t>July 1, 2020 to August 31, 2020</a:t>
            </a:r>
            <a:endParaRPr lang="en-US" dirty="0"/>
          </a:p>
        </p:txBody>
      </p:sp>
      <p:sp>
        <p:nvSpPr>
          <p:cNvPr id="8" name="Slide Number Placeholder 11"/>
          <p:cNvSpPr txBox="1">
            <a:spLocks/>
          </p:cNvSpPr>
          <p:nvPr/>
        </p:nvSpPr>
        <p:spPr>
          <a:xfrm>
            <a:off x="8229600" y="6351588"/>
            <a:ext cx="914400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7BDBC760-1189-4083-8767-6394A8B14E7B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43D75-4AC2-43DC-9D50-8AB13542EF2C}"/>
              </a:ext>
            </a:extLst>
          </p:cNvPr>
          <p:cNvSpPr txBox="1"/>
          <p:nvPr/>
        </p:nvSpPr>
        <p:spPr>
          <a:xfrm>
            <a:off x="1371600" y="6477000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9BFE98-E453-4C1F-AD22-8756D130BA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438661"/>
              </p:ext>
            </p:extLst>
          </p:nvPr>
        </p:nvGraphicFramePr>
        <p:xfrm>
          <a:off x="2095500" y="1019175"/>
          <a:ext cx="49530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Worksheet" r:id="rId3" imgW="4953080" imgH="4819624" progId="Excel.Sheet.12">
                  <p:embed/>
                </p:oleObj>
              </mc:Choice>
              <mc:Fallback>
                <p:oleObj name="Worksheet" r:id="rId3" imgW="4953080" imgH="48196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0" y="1019175"/>
                        <a:ext cx="4953000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96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7B93-452E-4F23-A24F-602923D9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180</a:t>
            </a:r>
            <a:br>
              <a:rPr lang="en-US" dirty="0"/>
            </a:br>
            <a:r>
              <a:rPr lang="en-US" dirty="0"/>
              <a:t>July 1, 2020 – August 31, 2020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492DFB4-F760-4607-A1E4-5285FD37D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94006"/>
              </p:ext>
            </p:extLst>
          </p:nvPr>
        </p:nvGraphicFramePr>
        <p:xfrm>
          <a:off x="597130" y="1875386"/>
          <a:ext cx="7861069" cy="286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Worksheet" r:id="rId3" imgW="7191503" imgH="2619178" progId="Excel.Sheet.12">
                  <p:embed/>
                </p:oleObj>
              </mc:Choice>
              <mc:Fallback>
                <p:oleObj name="Worksheet" r:id="rId3" imgW="7191503" imgH="26191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130" y="1875386"/>
                        <a:ext cx="7861069" cy="2863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39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Caseload </a:t>
            </a:r>
            <a:br>
              <a:rPr lang="en-US" altLang="en-US" dirty="0"/>
            </a:br>
            <a:r>
              <a:rPr lang="en-US" altLang="en-US" dirty="0"/>
              <a:t>As of August 31, 2020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4294967295"/>
          </p:nvPr>
        </p:nvSpPr>
        <p:spPr>
          <a:xfrm>
            <a:off x="7010400" y="6351588"/>
            <a:ext cx="2133600" cy="365125"/>
          </a:xfrm>
        </p:spPr>
        <p:txBody>
          <a:bodyPr/>
          <a:lstStyle/>
          <a:p>
            <a:fld id="{96B2C289-C3FD-4176-BB55-B3D555BEA97E}" type="datetime1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27652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1588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D3CA9BC-9B66-4FDB-954C-B06DA65D8BB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4A7292-CBE7-4F71-8840-EA6F09B16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95549"/>
              </p:ext>
            </p:extLst>
          </p:nvPr>
        </p:nvGraphicFramePr>
        <p:xfrm>
          <a:off x="1295400" y="1295400"/>
          <a:ext cx="6248400" cy="3890966"/>
        </p:xfrm>
        <a:graphic>
          <a:graphicData uri="http://schemas.openxmlformats.org/drawingml/2006/table">
            <a:tbl>
              <a:tblPr/>
              <a:tblGrid>
                <a:gridCol w="4709849">
                  <a:extLst>
                    <a:ext uri="{9D8B030D-6E8A-4147-A177-3AD203B41FA5}">
                      <a16:colId xmlns:a16="http://schemas.microsoft.com/office/drawing/2014/main" val="2378868982"/>
                    </a:ext>
                  </a:extLst>
                </a:gridCol>
                <a:gridCol w="1538551">
                  <a:extLst>
                    <a:ext uri="{9D8B030D-6E8A-4147-A177-3AD203B41FA5}">
                      <a16:colId xmlns:a16="http://schemas.microsoft.com/office/drawing/2014/main" val="2329414123"/>
                    </a:ext>
                  </a:extLst>
                </a:gridCol>
              </a:tblGrid>
              <a:tr h="41023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Eckerd Staff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Caseload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15304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Ballard, Samara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93090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Eubanks, Marileen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9645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Gentle, Cameron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82103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Hand, Derrell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39016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Hood, Megan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32178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Hunt, Lawrence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27495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Jolly, Marquis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15252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Lopez, Loren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76105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Love, Aaron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139556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Malolos, Carlo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12692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Mouzon, Marvin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79037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Stanley, Deborah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1178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West, Bernadine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062652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710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8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Central Florida Data Packet</a:t>
            </a:r>
            <a:br>
              <a:rPr lang="en-US" altLang="en-US" dirty="0"/>
            </a:br>
            <a:r>
              <a:rPr lang="en-US" altLang="en-US" dirty="0"/>
              <a:t>August 2020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5BBB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Performance Measures</a:t>
            </a:r>
            <a:endParaRPr lang="en-US" u="sng" dirty="0">
              <a:solidFill>
                <a:srgbClr val="005BBB"/>
              </a:solidFill>
            </a:endParaRP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Timeliness of Admission</a:t>
            </a:r>
            <a:endParaRPr lang="en-US" u="sng" dirty="0">
              <a:solidFill>
                <a:srgbClr val="005BBB"/>
              </a:solidFill>
            </a:endParaRP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YTD Success Rate</a:t>
            </a: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YTD Discharge Analysis</a:t>
            </a:r>
            <a:endParaRPr lang="en-US" dirty="0">
              <a:solidFill>
                <a:srgbClr val="005BBB"/>
              </a:solidFill>
            </a:endParaRP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</a:rPr>
              <a:t>YTD Length of Stay</a:t>
            </a: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YTD Census Summary</a:t>
            </a:r>
            <a:endParaRPr lang="en-US" dirty="0">
              <a:solidFill>
                <a:srgbClr val="005BBB"/>
              </a:solidFill>
            </a:endParaRP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O.D.S and Recidivism</a:t>
            </a:r>
            <a:endParaRPr lang="en-US" dirty="0">
              <a:solidFill>
                <a:srgbClr val="005BBB"/>
              </a:solidFill>
            </a:endParaRP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Vocational Certifications</a:t>
            </a:r>
            <a:endParaRPr lang="en-US" dirty="0">
              <a:solidFill>
                <a:srgbClr val="005BBB"/>
              </a:solidFill>
            </a:endParaRP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5BBB"/>
                </a:solidFill>
              </a:rPr>
              <a:t>Pre-Employment</a:t>
            </a: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Employment</a:t>
            </a:r>
            <a:endParaRPr lang="en-US" dirty="0">
              <a:solidFill>
                <a:srgbClr val="005BBB"/>
              </a:solidFill>
            </a:endParaRP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endParaRPr lang="en-US" alt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Current Education Enrollment</a:t>
            </a:r>
            <a:endParaRPr lang="en-US" dirty="0">
              <a:solidFill>
                <a:srgbClr val="005BBB"/>
              </a:solidFill>
            </a:endParaRP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5BBB"/>
                </a:solidFill>
              </a:rPr>
              <a:t>GED Tests Passed</a:t>
            </a: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5BBB"/>
                </a:solidFill>
              </a:rPr>
              <a:t>Education Gains</a:t>
            </a: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5BBB"/>
                </a:solidFill>
              </a:rPr>
              <a:t>Project 180</a:t>
            </a: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Mentoring</a:t>
            </a:r>
            <a:r>
              <a:rPr lang="en-US" dirty="0">
                <a:solidFill>
                  <a:srgbClr val="005BBB"/>
                </a:solidFill>
              </a:rPr>
              <a:t> Active Clients</a:t>
            </a: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Caseload</a:t>
            </a:r>
            <a:r>
              <a:rPr lang="en-US" dirty="0">
                <a:solidFill>
                  <a:srgbClr val="005BBB"/>
                </a:solidFill>
              </a:rPr>
              <a:t> Per TC</a:t>
            </a: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BBB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Staff Vacancies</a:t>
            </a:r>
            <a:endParaRPr lang="en-US" altLang="en-US" dirty="0">
              <a:solidFill>
                <a:srgbClr val="005BBB"/>
              </a:solidFill>
            </a:endParaRPr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342900" indent="-342900">
              <a:buClr>
                <a:srgbClr val="7AC143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433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317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4235-E97C-4C4D-B347-EF6551E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Vacancies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8443A2-C7E5-4830-B99E-1E831B489A64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563117"/>
          <a:ext cx="8382000" cy="4265166"/>
        </p:xfrm>
        <a:graphic>
          <a:graphicData uri="http://schemas.openxmlformats.org/drawingml/2006/table">
            <a:tbl>
              <a:tblPr/>
              <a:tblGrid>
                <a:gridCol w="593197">
                  <a:extLst>
                    <a:ext uri="{9D8B030D-6E8A-4147-A177-3AD203B41FA5}">
                      <a16:colId xmlns:a16="http://schemas.microsoft.com/office/drawing/2014/main" val="2595150584"/>
                    </a:ext>
                  </a:extLst>
                </a:gridCol>
                <a:gridCol w="1804308">
                  <a:extLst>
                    <a:ext uri="{9D8B030D-6E8A-4147-A177-3AD203B41FA5}">
                      <a16:colId xmlns:a16="http://schemas.microsoft.com/office/drawing/2014/main" val="2772856335"/>
                    </a:ext>
                  </a:extLst>
                </a:gridCol>
                <a:gridCol w="1102976">
                  <a:extLst>
                    <a:ext uri="{9D8B030D-6E8A-4147-A177-3AD203B41FA5}">
                      <a16:colId xmlns:a16="http://schemas.microsoft.com/office/drawing/2014/main" val="2928243336"/>
                    </a:ext>
                  </a:extLst>
                </a:gridCol>
                <a:gridCol w="1495352">
                  <a:extLst>
                    <a:ext uri="{9D8B030D-6E8A-4147-A177-3AD203B41FA5}">
                      <a16:colId xmlns:a16="http://schemas.microsoft.com/office/drawing/2014/main" val="59949692"/>
                    </a:ext>
                  </a:extLst>
                </a:gridCol>
                <a:gridCol w="1099886">
                  <a:extLst>
                    <a:ext uri="{9D8B030D-6E8A-4147-A177-3AD203B41FA5}">
                      <a16:colId xmlns:a16="http://schemas.microsoft.com/office/drawing/2014/main" val="3433631968"/>
                    </a:ext>
                  </a:extLst>
                </a:gridCol>
                <a:gridCol w="1136961">
                  <a:extLst>
                    <a:ext uri="{9D8B030D-6E8A-4147-A177-3AD203B41FA5}">
                      <a16:colId xmlns:a16="http://schemas.microsoft.com/office/drawing/2014/main" val="2945525876"/>
                    </a:ext>
                  </a:extLst>
                </a:gridCol>
                <a:gridCol w="1149320">
                  <a:extLst>
                    <a:ext uri="{9D8B030D-6E8A-4147-A177-3AD203B41FA5}">
                      <a16:colId xmlns:a16="http://schemas.microsoft.com/office/drawing/2014/main" val="2955504129"/>
                    </a:ext>
                  </a:extLst>
                </a:gridCol>
              </a:tblGrid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Budgeted Position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Circuits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Hire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Vacancy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Days Vacant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79353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Director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Curtis Campogni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11/3/2013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27494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Manager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9, 18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Melvin Guzman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12/14/2015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417061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Manager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6, 13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Marvin Mouzon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7/1/2013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94134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Manager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10, 12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Alysia Franks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3/14/2014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491623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Pre-Service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Bernadine West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5/29/2014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418677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Pre-Service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Jaime Grubbs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3/9/2020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183118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Loren Lopez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12/3/2018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759504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Aaron Love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3/12/2018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01255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Transitoin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Megan Hood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10/24/2017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67125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Bryon Brown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6/8/2020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804771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Lawrence Hunt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11/1/2013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950240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Deborah Stanley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2/1/2020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503939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Cameron Gentle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10/14/2019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074579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Alicia Kinder-Wimbley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6/15/2020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25633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Support Spec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Tatiana Hernandez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6/22/2020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109546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Coordinator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Marileen Eubanks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8/1/2014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215426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Supervisor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9, 18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Derrell Hand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1/29/2015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317224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Supervisor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6, 13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Carlos Malolos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12/26/2017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736929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Supervisor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10, 12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Samara Ballard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2/1/2020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570942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Restorative Justice Specialist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Marquis Jolly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5/23/2019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566082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Support Spec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Sheena Hernandez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5/1/2016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865461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 Support Spec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Jabour Williams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3/21/2018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72" marR="9272" marT="9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54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0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0820-052A-4E46-B5CE-ABA41378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Vacancies Cont.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82EA483-14CF-487F-9D37-42F2F5D64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515956"/>
              </p:ext>
            </p:extLst>
          </p:nvPr>
        </p:nvGraphicFramePr>
        <p:xfrm>
          <a:off x="271463" y="1233488"/>
          <a:ext cx="8601075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Worksheet" r:id="rId3" imgW="8601254" imgH="4391222" progId="Excel.Sheet.12">
                  <p:embed/>
                </p:oleObj>
              </mc:Choice>
              <mc:Fallback>
                <p:oleObj name="Worksheet" r:id="rId3" imgW="8601254" imgH="43912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463" y="1233488"/>
                        <a:ext cx="8601075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68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C673-0242-41D5-B931-89AE45EA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Vacancies </a:t>
            </a:r>
            <a:r>
              <a:rPr lang="en-US" dirty="0" err="1"/>
              <a:t>Cont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2C54F3B-7C58-4A4A-A04E-22C0BEC73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49643"/>
              </p:ext>
            </p:extLst>
          </p:nvPr>
        </p:nvGraphicFramePr>
        <p:xfrm>
          <a:off x="271463" y="2185988"/>
          <a:ext cx="86010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Worksheet" r:id="rId3" imgW="8601254" imgH="2485907" progId="Excel.Sheet.12">
                  <p:embed/>
                </p:oleObj>
              </mc:Choice>
              <mc:Fallback>
                <p:oleObj name="Worksheet" r:id="rId3" imgW="8601254" imgH="24859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463" y="2185988"/>
                        <a:ext cx="860107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758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DE2E-0F0A-4543-B4FA-1A18F161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1" y="457200"/>
            <a:ext cx="5029199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Thank you so much for your Attention and Participation.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Have a Great Day!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FE89D-F442-4993-8720-D44C3F18B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Eckerd Connects Project Bridge</a:t>
            </a:r>
          </a:p>
          <a:p>
            <a:r>
              <a:rPr lang="en-US" dirty="0"/>
              <a:t>FY 19-20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43E98-3060-4899-94E4-444B881F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9F3EC-6BDE-42BC-B6FD-2407DE337CE2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86835-52B6-427A-A337-446C5B379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</a:t>
            </a:r>
            <a:r>
              <a:rPr lang="en-US" b="0"/>
              <a:t>  </a:t>
            </a:r>
            <a:fld id="{1F371A72-583C-4919-A439-4D7FC1527A32}" type="slidenum">
              <a:rPr lang="en-US" b="0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9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Performance Measures</a:t>
            </a:r>
            <a:br>
              <a:rPr lang="en-US" altLang="en-US" dirty="0"/>
            </a:br>
            <a:r>
              <a:rPr lang="en-US" altLang="en-US" dirty="0"/>
              <a:t>July 1, 2020 – August 31, 2020</a:t>
            </a:r>
            <a:endParaRPr lang="en-US" dirty="0"/>
          </a:p>
        </p:txBody>
      </p:sp>
      <p:sp>
        <p:nvSpPr>
          <p:cNvPr id="15364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1588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E3D1684-D6BC-42A0-8C43-5EB53DA5B251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8C8234-65A1-4FEF-BEA9-6278A5B0E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69334"/>
              </p:ext>
            </p:extLst>
          </p:nvPr>
        </p:nvGraphicFramePr>
        <p:xfrm>
          <a:off x="380999" y="1432115"/>
          <a:ext cx="8229601" cy="3619119"/>
        </p:xfrm>
        <a:graphic>
          <a:graphicData uri="http://schemas.openxmlformats.org/drawingml/2006/table">
            <a:tbl>
              <a:tblPr/>
              <a:tblGrid>
                <a:gridCol w="685801">
                  <a:extLst>
                    <a:ext uri="{9D8B030D-6E8A-4147-A177-3AD203B41FA5}">
                      <a16:colId xmlns:a16="http://schemas.microsoft.com/office/drawing/2014/main" val="1254431458"/>
                    </a:ext>
                  </a:extLst>
                </a:gridCol>
                <a:gridCol w="2721618">
                  <a:extLst>
                    <a:ext uri="{9D8B030D-6E8A-4147-A177-3AD203B41FA5}">
                      <a16:colId xmlns:a16="http://schemas.microsoft.com/office/drawing/2014/main" val="2105733467"/>
                    </a:ext>
                  </a:extLst>
                </a:gridCol>
                <a:gridCol w="964902">
                  <a:extLst>
                    <a:ext uri="{9D8B030D-6E8A-4147-A177-3AD203B41FA5}">
                      <a16:colId xmlns:a16="http://schemas.microsoft.com/office/drawing/2014/main" val="315867330"/>
                    </a:ext>
                  </a:extLst>
                </a:gridCol>
                <a:gridCol w="964902">
                  <a:extLst>
                    <a:ext uri="{9D8B030D-6E8A-4147-A177-3AD203B41FA5}">
                      <a16:colId xmlns:a16="http://schemas.microsoft.com/office/drawing/2014/main" val="2702591504"/>
                    </a:ext>
                  </a:extLst>
                </a:gridCol>
                <a:gridCol w="964902">
                  <a:extLst>
                    <a:ext uri="{9D8B030D-6E8A-4147-A177-3AD203B41FA5}">
                      <a16:colId xmlns:a16="http://schemas.microsoft.com/office/drawing/2014/main" val="2787993629"/>
                    </a:ext>
                  </a:extLst>
                </a:gridCol>
                <a:gridCol w="963738">
                  <a:extLst>
                    <a:ext uri="{9D8B030D-6E8A-4147-A177-3AD203B41FA5}">
                      <a16:colId xmlns:a16="http://schemas.microsoft.com/office/drawing/2014/main" val="789454880"/>
                    </a:ext>
                  </a:extLst>
                </a:gridCol>
                <a:gridCol w="963738">
                  <a:extLst>
                    <a:ext uri="{9D8B030D-6E8A-4147-A177-3AD203B41FA5}">
                      <a16:colId xmlns:a16="http://schemas.microsoft.com/office/drawing/2014/main" val="2597603321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Output Measure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Numerator /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Denominator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Performance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Minimum Standard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Goal Achieved?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935419"/>
                  </a:ext>
                </a:extLst>
              </a:tr>
              <a:tr h="60833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Youth referred to Vocational Certification will obtain a certificate.   HBI and EWF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90.48%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80.00%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48748"/>
                  </a:ext>
                </a:extLst>
              </a:tr>
              <a:tr h="52895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Youth receiving services shall not be arrested for a new violation, and subsequently, adjudicated </a:t>
                      </a:r>
                      <a:r>
                        <a:rPr lang="en-US" sz="105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during</a:t>
                      </a:r>
                      <a:r>
                        <a:rPr lang="en-US" sz="105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services. No recidivism during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90.70%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80.00%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6208"/>
                  </a:ext>
                </a:extLst>
              </a:tr>
              <a:tr h="502285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Youths admitted for services, shall successfully complete the goals that were identified in the Service Plan.</a:t>
                      </a:r>
                      <a:br>
                        <a:rPr lang="en-US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(Blue: Successful vs. </a:t>
                      </a:r>
                      <a:r>
                        <a:rPr lang="en-US" sz="1100" b="1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Inactives</a:t>
                      </a:r>
                      <a:b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(Green: Successful vs. Non-Successful)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5BBB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5BBB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56.90%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85.00%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361844"/>
                  </a:ext>
                </a:extLst>
              </a:tr>
              <a:tr h="414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32CD32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32CD32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32CD32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94.28%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85.00%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63955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Youth identified to be employed on their ISP will be matched with employment.   HBI and EWF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91.67%</a:t>
                      </a:r>
                      <a:endParaRPr lang="en-US" sz="1100" b="1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80.00%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0364"/>
                  </a:ext>
                </a:extLst>
              </a:tr>
              <a:tr h="52895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Recidivism</a:t>
                      </a:r>
                      <a:r>
                        <a:rPr lang="en-US" sz="1050" kern="12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 Youth receiving services shall not be arrested for a new violation, and subsequently, adjudicated  </a:t>
                      </a:r>
                      <a:r>
                        <a:rPr lang="en-US" sz="1050" b="1" kern="12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one (1) year after release from the program.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74.36%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85.00%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94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70C3-82B5-4690-B4B8-E92BAA9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Timeliness of Admission and Assessments</a:t>
            </a:r>
            <a:br>
              <a:rPr lang="en-US" sz="2400" dirty="0"/>
            </a:br>
            <a:r>
              <a:rPr lang="en-US" sz="2400" dirty="0"/>
              <a:t>July 1, 2020 – August 31,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0AE2D-9932-45F7-B061-D5C3D339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66" y="1722967"/>
            <a:ext cx="75753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6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B79B59-6646-43F6-B941-5993A302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YTD Success Rate</a:t>
            </a:r>
            <a:br>
              <a:rPr lang="en-US" dirty="0"/>
            </a:br>
            <a:r>
              <a:rPr lang="en-US" dirty="0"/>
              <a:t>July 1, 2020 to August 31, 2020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94BD0-F447-4605-B394-85EB593CC34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351588"/>
            <a:ext cx="2133600" cy="365125"/>
          </a:xfrm>
        </p:spPr>
        <p:txBody>
          <a:bodyPr/>
          <a:lstStyle/>
          <a:p>
            <a:pPr>
              <a:defRPr/>
            </a:pPr>
            <a:fld id="{DD614D91-88DE-469C-BCE9-5FD7845F3BBA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62F5D-F1DE-436F-AEE2-2020EE3E9B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29600" y="6351588"/>
            <a:ext cx="914400" cy="365125"/>
          </a:xfrm>
        </p:spPr>
        <p:txBody>
          <a:bodyPr/>
          <a:lstStyle/>
          <a:p>
            <a:pPr>
              <a:defRPr/>
            </a:pPr>
            <a:r>
              <a:rPr lang="en-US"/>
              <a:t>|</a:t>
            </a:r>
            <a:r>
              <a:rPr lang="en-US" b="0">
                <a:solidFill>
                  <a:srgbClr val="0076C0"/>
                </a:solidFill>
              </a:rPr>
              <a:t> </a:t>
            </a:r>
            <a:r>
              <a:rPr lang="en-US" b="0">
                <a:solidFill>
                  <a:srgbClr val="FFFFFF"/>
                </a:solidFill>
              </a:rPr>
              <a:t> </a:t>
            </a:r>
            <a:fld id="{BE85EB6C-3549-4AB9-A01E-0C2ACAC922CF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A8C840-F471-4ED7-A983-C16BEF8F2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97724"/>
              </p:ext>
            </p:extLst>
          </p:nvPr>
        </p:nvGraphicFramePr>
        <p:xfrm>
          <a:off x="914400" y="1219200"/>
          <a:ext cx="7315199" cy="4191002"/>
        </p:xfrm>
        <a:graphic>
          <a:graphicData uri="http://schemas.openxmlformats.org/drawingml/2006/table">
            <a:tbl>
              <a:tblPr/>
              <a:tblGrid>
                <a:gridCol w="1599197">
                  <a:extLst>
                    <a:ext uri="{9D8B030D-6E8A-4147-A177-3AD203B41FA5}">
                      <a16:colId xmlns:a16="http://schemas.microsoft.com/office/drawing/2014/main" val="3465279821"/>
                    </a:ext>
                  </a:extLst>
                </a:gridCol>
                <a:gridCol w="1926742">
                  <a:extLst>
                    <a:ext uri="{9D8B030D-6E8A-4147-A177-3AD203B41FA5}">
                      <a16:colId xmlns:a16="http://schemas.microsoft.com/office/drawing/2014/main" val="1351421977"/>
                    </a:ext>
                  </a:extLst>
                </a:gridCol>
                <a:gridCol w="1669843">
                  <a:extLst>
                    <a:ext uri="{9D8B030D-6E8A-4147-A177-3AD203B41FA5}">
                      <a16:colId xmlns:a16="http://schemas.microsoft.com/office/drawing/2014/main" val="2153896594"/>
                    </a:ext>
                  </a:extLst>
                </a:gridCol>
                <a:gridCol w="2119417">
                  <a:extLst>
                    <a:ext uri="{9D8B030D-6E8A-4147-A177-3AD203B41FA5}">
                      <a16:colId xmlns:a16="http://schemas.microsoft.com/office/drawing/2014/main" val="251653637"/>
                    </a:ext>
                  </a:extLst>
                </a:gridCol>
              </a:tblGrid>
              <a:tr h="1205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Circuit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Successfully Completed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Inactives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YTD Success Rates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7340"/>
                  </a:ext>
                </a:extLst>
              </a:tr>
              <a:tr h="45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(Pasco)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/ 11 = 0.09%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68080"/>
                  </a:ext>
                </a:extLst>
              </a:tr>
              <a:tr h="45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(Orange)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D4D4D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/ 13 = 76.92%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041584"/>
                  </a:ext>
                </a:extLst>
              </a:tr>
              <a:tr h="45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(Polk)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D4D4D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/ 14 = 71.43%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337289"/>
                  </a:ext>
                </a:extLst>
              </a:tr>
              <a:tr h="45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(Manatee)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D4D4D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/ 7 = 71.43%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923579"/>
                  </a:ext>
                </a:extLst>
              </a:tr>
              <a:tr h="45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(Hillsborough)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/ 9 = 55.56%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403697"/>
                  </a:ext>
                </a:extLst>
              </a:tr>
              <a:tr h="45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(Brevard)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D4D4D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/ 4 = 50.00%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475227"/>
                  </a:ext>
                </a:extLst>
              </a:tr>
              <a:tr h="25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/ 58 = 56.90%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0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76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YTD Discharge Analysis</a:t>
            </a:r>
            <a:br>
              <a:rPr lang="en-US" altLang="en-US" dirty="0"/>
            </a:br>
            <a:r>
              <a:rPr lang="en-US" altLang="en-US" dirty="0"/>
              <a:t>July 1, 2020 – August 31, 2020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4294967295"/>
          </p:nvPr>
        </p:nvSpPr>
        <p:spPr>
          <a:xfrm>
            <a:off x="7010400" y="6351588"/>
            <a:ext cx="21336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65D79D0-9CD4-43B4-8101-BA0FEFDFC8EF}" type="datetime1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9/22/2020</a:t>
            </a:fld>
            <a:endParaRPr lang="en-US"/>
          </a:p>
        </p:txBody>
      </p:sp>
      <p:sp>
        <p:nvSpPr>
          <p:cNvPr id="20484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1588"/>
            <a:ext cx="9144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C1288311-F632-439D-87A0-DD59079537B2}" type="slidenum">
              <a:rPr lang="en-US" altLang="en-US" smtClean="0">
                <a:solidFill>
                  <a:srgbClr val="7AC143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altLang="en-US">
              <a:solidFill>
                <a:srgbClr val="7AC143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FFFDA8-5D4F-4F29-87D6-F3F0F5143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72728"/>
              </p:ext>
            </p:extLst>
          </p:nvPr>
        </p:nvGraphicFramePr>
        <p:xfrm>
          <a:off x="232228" y="1569428"/>
          <a:ext cx="8378372" cy="338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Worksheet" r:id="rId3" imgW="7591522" imgH="2342966" progId="Excel.Sheet.12">
                  <p:embed/>
                </p:oleObj>
              </mc:Choice>
              <mc:Fallback>
                <p:oleObj name="Worksheet" r:id="rId3" imgW="7591522" imgH="23429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228" y="1569428"/>
                        <a:ext cx="8378372" cy="3383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05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10A8-A925-46D3-8C44-63037F3D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YTD Length Of Stay</a:t>
            </a:r>
            <a:br>
              <a:rPr lang="en-US" dirty="0"/>
            </a:br>
            <a:r>
              <a:rPr lang="en-US" dirty="0"/>
              <a:t>July 1, 2020 – August 31,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D08E6-F5F2-4BAB-A760-518606FA68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351588"/>
            <a:ext cx="2133600" cy="365125"/>
          </a:xfrm>
        </p:spPr>
        <p:txBody>
          <a:bodyPr/>
          <a:lstStyle/>
          <a:p>
            <a:pPr>
              <a:defRPr/>
            </a:pPr>
            <a:fld id="{A71C17EC-28BA-49FF-AA76-071A109E1177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4CFDB-F7F7-431A-9F38-0005BCD39A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29600" y="6351588"/>
            <a:ext cx="914400" cy="365125"/>
          </a:xfrm>
        </p:spPr>
        <p:txBody>
          <a:bodyPr/>
          <a:lstStyle/>
          <a:p>
            <a:pPr>
              <a:defRPr/>
            </a:pPr>
            <a:r>
              <a:rPr lang="en-US"/>
              <a:t>|</a:t>
            </a:r>
            <a:r>
              <a:rPr lang="en-US" b="0">
                <a:solidFill>
                  <a:srgbClr val="0076C0"/>
                </a:solidFill>
              </a:rPr>
              <a:t>  </a:t>
            </a:r>
            <a:fld id="{2E886692-B455-4DE8-BD1A-DDB6A0EC3C73}" type="slidenum">
              <a:rPr lang="en-US" b="0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6E1B3F-14ED-4BF6-AC28-11729C9999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987612"/>
              </p:ext>
            </p:extLst>
          </p:nvPr>
        </p:nvGraphicFramePr>
        <p:xfrm>
          <a:off x="290876" y="1383916"/>
          <a:ext cx="8243524" cy="303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Worksheet" r:id="rId3" imgW="5362783" imgH="1971741" progId="Excel.Sheet.12">
                  <p:embed/>
                </p:oleObj>
              </mc:Choice>
              <mc:Fallback>
                <p:oleObj name="Worksheet" r:id="rId3" imgW="5362783" imgH="19717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76" y="1383916"/>
                        <a:ext cx="8243524" cy="3030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79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YTD Census Summary</a:t>
            </a:r>
            <a:br>
              <a:rPr lang="en-US" altLang="en-US" dirty="0"/>
            </a:br>
            <a:r>
              <a:rPr lang="en-US" altLang="en-US" dirty="0"/>
              <a:t>July 1, 2020 – August 31, 2020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4294967295"/>
          </p:nvPr>
        </p:nvSpPr>
        <p:spPr>
          <a:xfrm>
            <a:off x="7010400" y="6351588"/>
            <a:ext cx="2133600" cy="365125"/>
          </a:xfrm>
        </p:spPr>
        <p:txBody>
          <a:bodyPr/>
          <a:lstStyle/>
          <a:p>
            <a:fld id="{0AEF2DFE-E468-4B8C-BF8E-23C670193DEC}" type="datetime1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18436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1588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C04EA76-BBB0-48A5-B552-38B6B1766713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25413E-D0FD-431E-B0F7-3FB3CCF39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753298"/>
              </p:ext>
            </p:extLst>
          </p:nvPr>
        </p:nvGraphicFramePr>
        <p:xfrm>
          <a:off x="200025" y="1414463"/>
          <a:ext cx="874395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Worksheet" r:id="rId4" imgW="8743998" imgH="4029246" progId="Excel.Sheet.12">
                  <p:embed/>
                </p:oleObj>
              </mc:Choice>
              <mc:Fallback>
                <p:oleObj name="Worksheet" r:id="rId4" imgW="8743998" imgH="40292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025" y="1414463"/>
                        <a:ext cx="8743950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183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613F-C5D2-4974-A484-F69BF660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Offense During Services</a:t>
            </a:r>
            <a:br>
              <a:rPr lang="en-US" sz="2400" dirty="0"/>
            </a:br>
            <a:r>
              <a:rPr lang="en-US" sz="2400" dirty="0"/>
              <a:t>July 1, 2020 – August 31, 2020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3AA78FE-DCE1-4DFD-84EC-1BEEC9C4E4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716320"/>
              </p:ext>
            </p:extLst>
          </p:nvPr>
        </p:nvGraphicFramePr>
        <p:xfrm>
          <a:off x="886003" y="1429048"/>
          <a:ext cx="7376221" cy="352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Worksheet" r:id="rId3" imgW="3209838" imgH="1533670" progId="Excel.Sheet.12">
                  <p:embed/>
                </p:oleObj>
              </mc:Choice>
              <mc:Fallback>
                <p:oleObj name="Worksheet" r:id="rId3" imgW="3209838" imgH="1533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003" y="1429048"/>
                        <a:ext cx="7376221" cy="3523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81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1EF6C31093D499D3301542397FF92" ma:contentTypeVersion="0" ma:contentTypeDescription="Create a new document." ma:contentTypeScope="" ma:versionID="9c786ed37278aa04e65ee8b2511fa61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74ADF48-6460-48C9-80F4-76C9F3D1E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7B1FC27-DE40-40F7-98BE-D11624894A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4CFCE-5DD7-478A-BF9B-D85590308E3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914</Words>
  <Application>Microsoft Office PowerPoint</Application>
  <PresentationFormat>On-screen Show (4:3)</PresentationFormat>
  <Paragraphs>343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Georgia</vt:lpstr>
      <vt:lpstr>Myriad Pro</vt:lpstr>
      <vt:lpstr>Tahoma</vt:lpstr>
      <vt:lpstr>Times New Roman</vt:lpstr>
      <vt:lpstr>Wingdings</vt:lpstr>
      <vt:lpstr>Office Theme</vt:lpstr>
      <vt:lpstr>Worksheet</vt:lpstr>
      <vt:lpstr>Microsoft Excel Worksheet</vt:lpstr>
      <vt:lpstr>Project Bridge - Central August and YTD Data</vt:lpstr>
      <vt:lpstr>Central Florida Data Packet August 2020</vt:lpstr>
      <vt:lpstr>Performance Measures July 1, 2020 – August 31, 2020</vt:lpstr>
      <vt:lpstr>Timeliness of Admission and Assessments July 1, 2020 – August 31, 2020</vt:lpstr>
      <vt:lpstr>YTD Success Rate July 1, 2020 to August 31, 2020</vt:lpstr>
      <vt:lpstr>YTD Discharge Analysis July 1, 2020 – August 31, 2020</vt:lpstr>
      <vt:lpstr>YTD Length Of Stay July 1, 2020 – August 31, 2020</vt:lpstr>
      <vt:lpstr>YTD Census Summary July 1, 2020 – August 31, 2020</vt:lpstr>
      <vt:lpstr>Offense During Services July 1, 2020 – August 31, 2020</vt:lpstr>
      <vt:lpstr>Recidivism  July 1, 2020 – August 31, 2020</vt:lpstr>
      <vt:lpstr>Vocational Certifications July 1, 2020 – August 31, 2020</vt:lpstr>
      <vt:lpstr>Pre-Employment July 1, 2020 – August 31, 2020</vt:lpstr>
      <vt:lpstr>Employment July 1, 2020 – August 31, 2020</vt:lpstr>
      <vt:lpstr>Education Enrollment July 1, 2020 – August 31, 2020</vt:lpstr>
      <vt:lpstr>GED Test Passed July 1, 2020 – August 31, 2020</vt:lpstr>
      <vt:lpstr>YTD Gains July 1, 2020-August 31, 2020</vt:lpstr>
      <vt:lpstr>Mentoring – Active July 1, 2020 to August 31, 2020</vt:lpstr>
      <vt:lpstr>Project 180 July 1, 2020 – August 31, 2020</vt:lpstr>
      <vt:lpstr>Caseload  As of August 31, 2020</vt:lpstr>
      <vt:lpstr>Staff Vacancies</vt:lpstr>
      <vt:lpstr>Staff Vacancies Cont.</vt:lpstr>
      <vt:lpstr>Staff Vacancies Cont</vt:lpstr>
      <vt:lpstr>  Thank you so much for your Attention and Participation.   Have a Great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Bridge - Central May 10, 2020</dc:title>
  <dc:creator>Maria Weber</dc:creator>
  <cp:lastModifiedBy>Maria Weber</cp:lastModifiedBy>
  <cp:revision>56</cp:revision>
  <dcterms:created xsi:type="dcterms:W3CDTF">2020-05-18T23:54:53Z</dcterms:created>
  <dcterms:modified xsi:type="dcterms:W3CDTF">2020-09-22T20:32:20Z</dcterms:modified>
</cp:coreProperties>
</file>