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handoutMasterIdLst>
    <p:handoutMasterId r:id="rId25"/>
  </p:handoutMasterIdLst>
  <p:sldIdLst>
    <p:sldId id="295" r:id="rId5"/>
    <p:sldId id="296" r:id="rId6"/>
    <p:sldId id="297" r:id="rId7"/>
    <p:sldId id="319" r:id="rId8"/>
    <p:sldId id="317" r:id="rId9"/>
    <p:sldId id="301" r:id="rId10"/>
    <p:sldId id="300" r:id="rId11"/>
    <p:sldId id="320" r:id="rId12"/>
    <p:sldId id="323" r:id="rId13"/>
    <p:sldId id="304" r:id="rId14"/>
    <p:sldId id="305" r:id="rId15"/>
    <p:sldId id="306" r:id="rId16"/>
    <p:sldId id="307" r:id="rId17"/>
    <p:sldId id="322" r:id="rId18"/>
    <p:sldId id="313" r:id="rId19"/>
    <p:sldId id="321" r:id="rId20"/>
    <p:sldId id="324" r:id="rId21"/>
    <p:sldId id="308" r:id="rId22"/>
    <p:sldId id="312" r:id="rId2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orient="horz" pos="912">
          <p15:clr>
            <a:srgbClr val="A4A3A4"/>
          </p15:clr>
        </p15:guide>
        <p15:guide id="3"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old McIntyre" initials="HM" lastIdx="1" clrIdx="0">
    <p:extLst>
      <p:ext uri="{19B8F6BF-5375-455C-9EA6-DF929625EA0E}">
        <p15:presenceInfo xmlns:p15="http://schemas.microsoft.com/office/powerpoint/2012/main" userId="S-1-5-21-4017582981-3250252630-3111430083-112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C0"/>
    <a:srgbClr val="005BBB"/>
    <a:srgbClr val="7AC14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44" autoAdjust="0"/>
    <p:restoredTop sz="89425" autoAdjust="0"/>
  </p:normalViewPr>
  <p:slideViewPr>
    <p:cSldViewPr>
      <p:cViewPr>
        <p:scale>
          <a:sx n="100" d="100"/>
          <a:sy n="100" d="100"/>
        </p:scale>
        <p:origin x="294" y="-648"/>
      </p:cViewPr>
      <p:guideLst>
        <p:guide orient="horz" pos="2160"/>
        <p:guide orient="horz" pos="912"/>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63E8A1-BD49-4D03-9DCE-FE1373085630}"/>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C43B5D1-5D9C-4558-BD33-CAF00A35892F}"/>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2CABCB0-9609-4FC0-9902-24F1DC59EDBF}" type="datetimeFigureOut">
              <a:rPr lang="en-US" smtClean="0"/>
              <a:t>8/10/2020</a:t>
            </a:fld>
            <a:endParaRPr lang="en-US"/>
          </a:p>
        </p:txBody>
      </p:sp>
      <p:sp>
        <p:nvSpPr>
          <p:cNvPr id="4" name="Footer Placeholder 3">
            <a:extLst>
              <a:ext uri="{FF2B5EF4-FFF2-40B4-BE49-F238E27FC236}">
                <a16:creationId xmlns:a16="http://schemas.microsoft.com/office/drawing/2014/main" id="{3E28C632-8F8E-4F69-B774-F60F0A9C6699}"/>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48FCA50-14CF-4BB9-B24B-E570D6B945F4}"/>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E6620D5-1D7F-41B6-8BBE-40E72951FAB6}" type="slidenum">
              <a:rPr lang="en-US" smtClean="0"/>
              <a:t>‹#›</a:t>
            </a:fld>
            <a:endParaRPr lang="en-US"/>
          </a:p>
        </p:txBody>
      </p:sp>
    </p:spTree>
    <p:extLst>
      <p:ext uri="{BB962C8B-B14F-4D97-AF65-F5344CB8AC3E}">
        <p14:creationId xmlns:p14="http://schemas.microsoft.com/office/powerpoint/2010/main" val="3523858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9B31C7AA-12EC-4B26-B628-D772DEF484B6}" type="datetimeFigureOut">
              <a:rPr lang="en-US"/>
              <a:pPr>
                <a:defRPr/>
              </a:pPr>
              <a:t>8/10/2020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FC836D36-23E2-4ACA-9C7C-97FC79790F91}" type="slidenum">
              <a:rPr lang="en-US"/>
              <a:pPr>
                <a:defRPr/>
              </a:pPr>
              <a:t>‹#›</a:t>
            </a:fld>
            <a:endParaRPr lang="en-US"/>
          </a:p>
        </p:txBody>
      </p:sp>
    </p:spTree>
    <p:extLst>
      <p:ext uri="{BB962C8B-B14F-4D97-AF65-F5344CB8AC3E}">
        <p14:creationId xmlns:p14="http://schemas.microsoft.com/office/powerpoint/2010/main" val="181720020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4E8597E-3AC2-4732-AB48-11EB1BD6C83D}" type="slidenum">
              <a:rPr lang="en-US" altLang="en-US"/>
              <a:pPr fontAlgn="base">
                <a:spcBef>
                  <a:spcPct val="0"/>
                </a:spcBef>
                <a:spcAft>
                  <a:spcPct val="0"/>
                </a:spcAft>
              </a:pPr>
              <a:t>2</a:t>
            </a:fld>
            <a:endParaRPr lang="en-US" altLang="en-US" dirty="0"/>
          </a:p>
        </p:txBody>
      </p:sp>
    </p:spTree>
    <p:extLst>
      <p:ext uri="{BB962C8B-B14F-4D97-AF65-F5344CB8AC3E}">
        <p14:creationId xmlns:p14="http://schemas.microsoft.com/office/powerpoint/2010/main" val="1716910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C836D36-23E2-4ACA-9C7C-97FC79790F91}" type="slidenum">
              <a:rPr lang="en-US" smtClean="0"/>
              <a:pPr>
                <a:defRPr/>
              </a:pPr>
              <a:t>4</a:t>
            </a:fld>
            <a:endParaRPr lang="en-US"/>
          </a:p>
        </p:txBody>
      </p:sp>
    </p:spTree>
    <p:extLst>
      <p:ext uri="{BB962C8B-B14F-4D97-AF65-F5344CB8AC3E}">
        <p14:creationId xmlns:p14="http://schemas.microsoft.com/office/powerpoint/2010/main" val="424740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C836D36-23E2-4ACA-9C7C-97FC79790F91}" type="slidenum">
              <a:rPr lang="en-US" smtClean="0"/>
              <a:pPr>
                <a:defRPr/>
              </a:pPr>
              <a:t>7</a:t>
            </a:fld>
            <a:endParaRPr lang="en-US"/>
          </a:p>
        </p:txBody>
      </p:sp>
    </p:spTree>
    <p:extLst>
      <p:ext uri="{BB962C8B-B14F-4D97-AF65-F5344CB8AC3E}">
        <p14:creationId xmlns:p14="http://schemas.microsoft.com/office/powerpoint/2010/main" val="32126503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800600"/>
            <a:ext cx="9144000" cy="2057400"/>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895600" y="3762828"/>
            <a:ext cx="6248400" cy="762000"/>
          </a:xfrm>
        </p:spPr>
        <p:txBody>
          <a:bodyPr>
            <a:normAutofit/>
          </a:bodyPr>
          <a:lstStyle>
            <a:lvl1pPr algn="r">
              <a:defRPr sz="3600" b="1" i="0">
                <a:solidFill>
                  <a:srgbClr val="005BBB"/>
                </a:solidFill>
                <a:latin typeface="Myriad Pro"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3323772" y="4818185"/>
            <a:ext cx="5820228" cy="762000"/>
          </a:xfrm>
        </p:spPr>
        <p:txBody>
          <a:bodyPr>
            <a:noAutofit/>
          </a:bodyPr>
          <a:lstStyle>
            <a:lvl1pPr marL="0" indent="0" algn="r">
              <a:buNone/>
              <a:defRPr sz="2000" b="0">
                <a:solidFill>
                  <a:srgbClr val="7AC143"/>
                </a:solidFill>
                <a:latin typeface="Myriad Pro"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Date Placeholder 3"/>
          <p:cNvSpPr>
            <a:spLocks noGrp="1"/>
          </p:cNvSpPr>
          <p:nvPr>
            <p:ph type="dt" sz="half" idx="10"/>
          </p:nvPr>
        </p:nvSpPr>
        <p:spPr>
          <a:xfrm>
            <a:off x="6019800" y="6151964"/>
            <a:ext cx="2133600" cy="365125"/>
          </a:xfrm>
        </p:spPr>
        <p:txBody>
          <a:bodyPr/>
          <a:lstStyle>
            <a:lvl1pPr algn="r">
              <a:defRPr smtClean="0">
                <a:solidFill>
                  <a:srgbClr val="FFFFFF"/>
                </a:solidFill>
              </a:defRPr>
            </a:lvl1pPr>
          </a:lstStyle>
          <a:p>
            <a:pPr>
              <a:defRPr/>
            </a:pPr>
            <a:endParaRPr lang="en-US" dirty="0"/>
          </a:p>
        </p:txBody>
      </p:sp>
      <p:sp>
        <p:nvSpPr>
          <p:cNvPr id="6" name="Slide Number Placeholder 5"/>
          <p:cNvSpPr>
            <a:spLocks noGrp="1"/>
          </p:cNvSpPr>
          <p:nvPr>
            <p:ph type="sldNum" sz="quarter" idx="11"/>
          </p:nvPr>
        </p:nvSpPr>
        <p:spPr>
          <a:xfrm>
            <a:off x="8229600" y="6151964"/>
            <a:ext cx="914400" cy="365125"/>
          </a:xfrm>
        </p:spPr>
        <p:txBody>
          <a:bodyPr/>
          <a:lstStyle>
            <a:lvl1pPr algn="l">
              <a:defRPr dirty="0" smtClean="0">
                <a:solidFill>
                  <a:srgbClr val="7AC143"/>
                </a:solidFill>
              </a:defRPr>
            </a:lvl1pPr>
          </a:lstStyle>
          <a:p>
            <a:pPr>
              <a:defRPr/>
            </a:pPr>
            <a:r>
              <a:rPr lang="en-US" dirty="0"/>
              <a:t>|</a:t>
            </a:r>
            <a:r>
              <a:rPr lang="en-US" b="0" dirty="0"/>
              <a:t>  </a:t>
            </a:r>
            <a:fld id="{39B9220D-DD89-44FF-AF7E-C09785A2DE27}" type="slidenum">
              <a:rPr lang="en-US" b="0" smtClean="0">
                <a:solidFill>
                  <a:srgbClr val="FFFFFF"/>
                </a:solidFill>
              </a:rPr>
              <a:pPr>
                <a:defRPr/>
              </a:pPr>
              <a:t>‹#›</a:t>
            </a:fld>
            <a:endParaRPr lang="en-US" b="0" dirty="0">
              <a:solidFill>
                <a:srgbClr val="FFFFFF"/>
              </a:solidFill>
            </a:endParaRPr>
          </a:p>
        </p:txBody>
      </p:sp>
      <p:pic>
        <p:nvPicPr>
          <p:cNvPr id="16" name="Picture 15" descr="K_graphic-GRN-SPOT.wmf"/>
          <p:cNvPicPr>
            <a:picLocks noChangeAspect="1"/>
          </p:cNvPicPr>
          <p:nvPr userDrawn="1"/>
        </p:nvPicPr>
        <p:blipFill>
          <a:blip r:embed="rId2" cstate="print"/>
          <a:srcRect l="12762" t="9471"/>
          <a:stretch>
            <a:fillRect/>
          </a:stretch>
        </p:blipFill>
        <p:spPr>
          <a:xfrm>
            <a:off x="0" y="0"/>
            <a:ext cx="3323772" cy="5414488"/>
          </a:xfrm>
          <a:prstGeom prst="rect">
            <a:avLst/>
          </a:prstGeom>
        </p:spPr>
      </p:pic>
      <p:sp>
        <p:nvSpPr>
          <p:cNvPr id="18" name="Rectangle 17"/>
          <p:cNvSpPr/>
          <p:nvPr userDrawn="1"/>
        </p:nvSpPr>
        <p:spPr>
          <a:xfrm>
            <a:off x="0" y="4800600"/>
            <a:ext cx="9144000" cy="76200"/>
          </a:xfrm>
          <a:prstGeom prst="rect">
            <a:avLst/>
          </a:prstGeom>
          <a:solidFill>
            <a:srgbClr val="7A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userDrawn="1"/>
        </p:nvSpPr>
        <p:spPr>
          <a:xfrm>
            <a:off x="124904" y="6096000"/>
            <a:ext cx="5820228" cy="477054"/>
          </a:xfrm>
          <a:prstGeom prst="rect">
            <a:avLst/>
          </a:prstGeom>
          <a:noFill/>
        </p:spPr>
        <p:txBody>
          <a:bodyPr wrap="square" rtlCol="0">
            <a:spAutoFit/>
          </a:bodyPr>
          <a:lstStyle/>
          <a:p>
            <a:r>
              <a:rPr lang="en-US" sz="2500" b="1" dirty="0">
                <a:solidFill>
                  <a:srgbClr val="7AC143"/>
                </a:solidFill>
              </a:rPr>
              <a:t>Eckerd.org/</a:t>
            </a:r>
            <a:r>
              <a:rPr lang="en-US" sz="2500" b="1" dirty="0" err="1">
                <a:solidFill>
                  <a:srgbClr val="7AC143"/>
                </a:solidFill>
              </a:rPr>
              <a:t>ProjectBridge</a:t>
            </a:r>
            <a:endParaRPr lang="en-US" sz="2500" b="1" dirty="0">
              <a:solidFill>
                <a:srgbClr val="7AC143"/>
              </a:solidFill>
            </a:endParaRPr>
          </a:p>
        </p:txBody>
      </p:sp>
      <p:pic>
        <p:nvPicPr>
          <p:cNvPr id="9" name="Picture 8">
            <a:extLst>
              <a:ext uri="{FF2B5EF4-FFF2-40B4-BE49-F238E27FC236}">
                <a16:creationId xmlns:a16="http://schemas.microsoft.com/office/drawing/2014/main" id="{6272ADB0-0ADC-4A60-9ECC-428A5D711C9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95601" y="1066800"/>
            <a:ext cx="5486400" cy="163204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1"/>
          <p:cNvSpPr/>
          <p:nvPr userDrawn="1"/>
        </p:nvSpPr>
        <p:spPr>
          <a:xfrm>
            <a:off x="0" y="0"/>
            <a:ext cx="9296400" cy="1600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Date Placeholder 3"/>
          <p:cNvSpPr>
            <a:spLocks noGrp="1"/>
          </p:cNvSpPr>
          <p:nvPr>
            <p:ph type="dt" sz="half" idx="10"/>
          </p:nvPr>
        </p:nvSpPr>
        <p:spPr/>
        <p:txBody>
          <a:bodyPr/>
          <a:lstStyle>
            <a:lvl1pPr algn="r">
              <a:defRPr smtClean="0">
                <a:solidFill>
                  <a:srgbClr val="FFFFFF"/>
                </a:solidFill>
              </a:defRPr>
            </a:lvl1pPr>
          </a:lstStyle>
          <a:p>
            <a:pPr>
              <a:defRPr/>
            </a:pPr>
            <a:endParaRPr lang="en-US" dirty="0"/>
          </a:p>
        </p:txBody>
      </p:sp>
      <p:sp>
        <p:nvSpPr>
          <p:cNvPr id="4" name="Slide Number Placeholder 5"/>
          <p:cNvSpPr>
            <a:spLocks noGrp="1"/>
          </p:cNvSpPr>
          <p:nvPr>
            <p:ph type="sldNum" sz="quarter" idx="11"/>
          </p:nvPr>
        </p:nvSpPr>
        <p:spPr/>
        <p:txBody>
          <a:bodyPr/>
          <a:lstStyle>
            <a:lvl1pPr algn="l">
              <a:defRPr dirty="0" smtClean="0">
                <a:solidFill>
                  <a:srgbClr val="7AC143"/>
                </a:solidFill>
              </a:defRPr>
            </a:lvl1pPr>
          </a:lstStyle>
          <a:p>
            <a:pPr>
              <a:defRPr/>
            </a:pPr>
            <a:r>
              <a:rPr lang="en-US" dirty="0"/>
              <a:t>|</a:t>
            </a:r>
            <a:r>
              <a:rPr lang="en-US" b="0" dirty="0"/>
              <a:t>  </a:t>
            </a:r>
            <a:fld id="{BC4A44C3-705A-4EC4-B3F9-44099BE396D9}" type="slidenum">
              <a:rPr lang="en-US" b="0" smtClean="0">
                <a:solidFill>
                  <a:srgbClr val="FFFFFF"/>
                </a:solidFill>
              </a:rPr>
              <a:pPr>
                <a:defRPr/>
              </a:pPr>
              <a:t>‹#›</a:t>
            </a:fld>
            <a:endParaRPr lang="en-US" b="0" dirty="0">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3008313" cy="609600"/>
          </a:xfrm>
        </p:spPr>
        <p:txBody>
          <a:bodyPr>
            <a:noAutofit/>
          </a:bodyPr>
          <a:lstStyle>
            <a:lvl1pPr algn="l">
              <a:defRPr sz="1800" b="1"/>
            </a:lvl1pPr>
          </a:lstStyle>
          <a:p>
            <a:r>
              <a:rPr lang="en-US" dirty="0"/>
              <a:t>Click to edit Master title style</a:t>
            </a:r>
          </a:p>
        </p:txBody>
      </p:sp>
      <p:sp>
        <p:nvSpPr>
          <p:cNvPr id="3" name="Content Placeholder 2"/>
          <p:cNvSpPr>
            <a:spLocks noGrp="1"/>
          </p:cNvSpPr>
          <p:nvPr>
            <p:ph idx="1"/>
          </p:nvPr>
        </p:nvSpPr>
        <p:spPr>
          <a:xfrm>
            <a:off x="3498850" y="1066800"/>
            <a:ext cx="5111750" cy="4906963"/>
          </a:xfrm>
        </p:spPr>
        <p:txBody>
          <a:bodyPr/>
          <a:lstStyle>
            <a:lvl1pPr marL="0" indent="0">
              <a:defRPr sz="2800" b="1"/>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81000" y="1752600"/>
            <a:ext cx="3008313" cy="419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fld id="{2F61666A-62DA-4441-9385-442187037AF2}" type="slidenum">
              <a:rPr lang="en-US" b="0" smtClean="0">
                <a:solidFill>
                  <a:srgbClr val="FFFFFF"/>
                </a:solidFill>
              </a:rPr>
              <a:pPr>
                <a:defRPr/>
              </a:pPr>
              <a:t>‹#›</a:t>
            </a:fld>
            <a:endParaRPr lang="en-US" b="0" dirty="0">
              <a:solidFill>
                <a:srgbClr val="FFFFFF"/>
              </a:solidFill>
            </a:endParaRPr>
          </a:p>
        </p:txBody>
      </p:sp>
      <p:pic>
        <p:nvPicPr>
          <p:cNvPr id="7" name="Picture 6" descr="K_graphic-GRN-SPOT.wmf"/>
          <p:cNvPicPr>
            <a:picLocks noChangeAspect="1"/>
          </p:cNvPicPr>
          <p:nvPr userDrawn="1"/>
        </p:nvPicPr>
        <p:blipFill>
          <a:blip r:embed="rId2" cstate="print"/>
          <a:srcRect l="12762" t="-8239"/>
          <a:stretch>
            <a:fillRect/>
          </a:stretch>
        </p:blipFill>
        <p:spPr>
          <a:xfrm>
            <a:off x="0" y="4572000"/>
            <a:ext cx="914400" cy="1780970"/>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257800"/>
            <a:ext cx="7315200" cy="381000"/>
          </a:xfrm>
        </p:spPr>
        <p:txBody>
          <a:bodyPr/>
          <a:lstStyle>
            <a:lvl1pPr algn="r">
              <a:defRPr sz="2000" b="1"/>
            </a:lvl1pPr>
          </a:lstStyle>
          <a:p>
            <a:r>
              <a:rPr lang="en-US" dirty="0"/>
              <a:t>Click to edit Master title style</a:t>
            </a:r>
          </a:p>
        </p:txBody>
      </p:sp>
      <p:sp>
        <p:nvSpPr>
          <p:cNvPr id="3" name="Picture Placeholder 2"/>
          <p:cNvSpPr>
            <a:spLocks noGrp="1"/>
          </p:cNvSpPr>
          <p:nvPr>
            <p:ph type="pic" idx="1"/>
          </p:nvPr>
        </p:nvSpPr>
        <p:spPr>
          <a:xfrm>
            <a:off x="914400" y="1143000"/>
            <a:ext cx="7315200" cy="3962401"/>
          </a:xfrm>
          <a:ln>
            <a:solidFill>
              <a:srgbClr val="0076C0"/>
            </a:solidFill>
          </a:ln>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none"/>
        </p:style>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914400" y="5638800"/>
            <a:ext cx="7315200" cy="533400"/>
          </a:xfrm>
        </p:spPr>
        <p:txBody>
          <a:bodyPr/>
          <a:lstStyle>
            <a:lvl1pPr marL="0" indent="0" algn="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fld id="{7FAB6A6F-6A25-49F3-A3CB-B9EC78B6F4D4}" type="slidenum">
              <a:rPr lang="en-US" b="0" smtClean="0">
                <a:solidFill>
                  <a:srgbClr val="FFFFFF"/>
                </a:solidFill>
              </a:rPr>
              <a:pPr>
                <a:defRPr/>
              </a:pPr>
              <a:t>‹#›</a:t>
            </a:fld>
            <a:endParaRPr lang="en-US" b="0" dirty="0">
              <a:solidFill>
                <a:srgbClr val="FFFFFF"/>
              </a:solidFill>
            </a:endParaRPr>
          </a:p>
        </p:txBody>
      </p:sp>
      <p:pic>
        <p:nvPicPr>
          <p:cNvPr id="7" name="Picture 6" descr="K_graphic-GRN-SPOT.wmf"/>
          <p:cNvPicPr>
            <a:picLocks noChangeAspect="1"/>
          </p:cNvPicPr>
          <p:nvPr userDrawn="1"/>
        </p:nvPicPr>
        <p:blipFill>
          <a:blip r:embed="rId2" cstate="print"/>
          <a:srcRect l="12762" t="-8239"/>
          <a:stretch>
            <a:fillRect/>
          </a:stretch>
        </p:blipFill>
        <p:spPr>
          <a:xfrm>
            <a:off x="0" y="4572000"/>
            <a:ext cx="914400" cy="178097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914400" y="1143000"/>
            <a:ext cx="7315200" cy="4876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fld id="{2E886692-B455-4DE8-BD1A-DDB6A0EC3C73}" type="slidenum">
              <a:rPr lang="en-US" b="0" smtClean="0">
                <a:solidFill>
                  <a:srgbClr val="FFFFFF"/>
                </a:solidFill>
              </a:rPr>
              <a:pPr>
                <a:defRPr/>
              </a:pPr>
              <a:t>‹#›</a:t>
            </a:fld>
            <a:endParaRPr lang="en-US" b="0" dirty="0">
              <a:solidFill>
                <a:srgbClr val="FFFFFF"/>
              </a:solidFill>
            </a:endParaRPr>
          </a:p>
        </p:txBody>
      </p:sp>
      <p:pic>
        <p:nvPicPr>
          <p:cNvPr id="6" name="Picture 5" descr="K_graphic-GRN-SPOT.wmf"/>
          <p:cNvPicPr>
            <a:picLocks noChangeAspect="1"/>
          </p:cNvPicPr>
          <p:nvPr userDrawn="1"/>
        </p:nvPicPr>
        <p:blipFill>
          <a:blip r:embed="rId2" cstate="print"/>
          <a:srcRect l="12762" t="-8239"/>
          <a:stretch>
            <a:fillRect/>
          </a:stretch>
        </p:blipFill>
        <p:spPr>
          <a:xfrm>
            <a:off x="0" y="4572000"/>
            <a:ext cx="914400" cy="178097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2133600" y="1143000"/>
            <a:ext cx="6934200" cy="4876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fld id="{2E886692-B455-4DE8-BD1A-DDB6A0EC3C73}" type="slidenum">
              <a:rPr lang="en-US" b="0" smtClean="0">
                <a:solidFill>
                  <a:srgbClr val="FFFFFF"/>
                </a:solidFill>
              </a:rPr>
              <a:pPr>
                <a:defRPr/>
              </a:pPr>
              <a:t>‹#›</a:t>
            </a:fld>
            <a:endParaRPr lang="en-US" b="0" dirty="0">
              <a:solidFill>
                <a:srgbClr val="FFFFFF"/>
              </a:solidFill>
            </a:endParaRPr>
          </a:p>
        </p:txBody>
      </p:sp>
      <p:pic>
        <p:nvPicPr>
          <p:cNvPr id="6" name="Picture 5" descr="K_graphic-GRN-SPOT.wmf"/>
          <p:cNvPicPr>
            <a:picLocks noChangeAspect="1"/>
          </p:cNvPicPr>
          <p:nvPr userDrawn="1"/>
        </p:nvPicPr>
        <p:blipFill>
          <a:blip r:embed="rId2" cstate="print"/>
          <a:srcRect l="12762" t="-8239"/>
          <a:stretch>
            <a:fillRect/>
          </a:stretch>
        </p:blipFill>
        <p:spPr>
          <a:xfrm>
            <a:off x="0" y="4572000"/>
            <a:ext cx="914400" cy="178097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4"/>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brightnessContrast bright="-20000" contrast="20000"/>
                    </a14:imgEffect>
                  </a14:imgLayer>
                </a14:imgProps>
              </a:ext>
            </a:extLst>
          </a:blip>
          <a:srcRect/>
          <a:stretch>
            <a:fillRect/>
          </a:stretch>
        </p:blipFill>
        <p:spPr bwMode="auto">
          <a:xfrm>
            <a:off x="9525" y="14288"/>
            <a:ext cx="9123363" cy="6827837"/>
          </a:xfrm>
          <a:prstGeom prst="rect">
            <a:avLst/>
          </a:prstGeom>
          <a:noFill/>
          <a:ln w="9525">
            <a:noFill/>
            <a:miter lim="800000"/>
            <a:headEnd/>
            <a:tailEnd/>
          </a:ln>
        </p:spPr>
      </p:pic>
      <p:sp>
        <p:nvSpPr>
          <p:cNvPr id="2" name="Title 1"/>
          <p:cNvSpPr>
            <a:spLocks noGrp="1"/>
          </p:cNvSpPr>
          <p:nvPr>
            <p:ph type="title"/>
          </p:nvPr>
        </p:nvSpPr>
        <p:spPr>
          <a:xfrm>
            <a:off x="4572000" y="457200"/>
            <a:ext cx="4191000" cy="5029200"/>
          </a:xfrm>
        </p:spPr>
        <p:txBody>
          <a:bodyPr anchor="t">
            <a:normAutofit/>
          </a:bodyPr>
          <a:lstStyle>
            <a:lvl1pPr marL="344488" indent="-344488" algn="l">
              <a:spcAft>
                <a:spcPts val="1200"/>
              </a:spcAft>
              <a:buClr>
                <a:srgbClr val="7AC143"/>
              </a:buClr>
              <a:buFont typeface="Wingdings" pitchFamily="2" charset="2"/>
              <a:buChar char="§"/>
              <a:defRPr sz="2800" b="1" cap="all">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3733801" y="5715000"/>
            <a:ext cx="5029199" cy="749300"/>
          </a:xfrm>
        </p:spPr>
        <p:txBody>
          <a:bodyPr anchor="b"/>
          <a:lstStyle>
            <a:lvl1pPr marL="0" indent="0" algn="r">
              <a:buNone/>
              <a:defRPr sz="2000" i="1">
                <a:solidFill>
                  <a:srgbClr val="7AC14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Date Placeholder 3"/>
          <p:cNvSpPr>
            <a:spLocks noGrp="1"/>
          </p:cNvSpPr>
          <p:nvPr>
            <p:ph type="dt" sz="half" idx="10"/>
          </p:nvPr>
        </p:nvSpPr>
        <p:spPr/>
        <p:txBody>
          <a:bodyPr/>
          <a:lstStyle>
            <a:lvl1pPr algn="r">
              <a:defRPr smtClean="0">
                <a:solidFill>
                  <a:schemeClr val="bg1"/>
                </a:solidFill>
              </a:defRPr>
            </a:lvl1pPr>
          </a:lstStyle>
          <a:p>
            <a:pPr>
              <a:defRPr/>
            </a:pPr>
            <a:endParaRPr lang="en-US" dirty="0"/>
          </a:p>
        </p:txBody>
      </p:sp>
      <p:sp>
        <p:nvSpPr>
          <p:cNvPr id="6" name="Slide Number Placeholder 5"/>
          <p:cNvSpPr>
            <a:spLocks noGrp="1"/>
          </p:cNvSpPr>
          <p:nvPr>
            <p:ph type="sldNum" sz="quarter" idx="11"/>
          </p:nvPr>
        </p:nvSpPr>
        <p:spPr/>
        <p:txBody>
          <a:bodyPr/>
          <a:lstStyle>
            <a:lvl1pPr algn="l">
              <a:defRPr dirty="0" smtClean="0">
                <a:solidFill>
                  <a:srgbClr val="7AC143"/>
                </a:solidFill>
              </a:defRPr>
            </a:lvl1pPr>
          </a:lstStyle>
          <a:p>
            <a:pPr>
              <a:defRPr/>
            </a:pPr>
            <a:r>
              <a:rPr lang="en-US"/>
              <a:t>|</a:t>
            </a:r>
            <a:r>
              <a:rPr lang="en-US" b="0"/>
              <a:t>  </a:t>
            </a:r>
            <a:fld id="{1F371A72-583C-4919-A439-4D7FC1527A32}" type="slidenum">
              <a:rPr lang="en-US" b="0">
                <a:solidFill>
                  <a:schemeClr val="bg1"/>
                </a:solidFill>
              </a:rPr>
              <a:pPr>
                <a:defRPr/>
              </a:pPr>
              <a:t>‹#›</a:t>
            </a:fld>
            <a:endParaRPr lang="en-US" b="0">
              <a:solidFill>
                <a:schemeClr val="bg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7086600" cy="988104"/>
          </a:xfrm>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3962399"/>
          </a:xfrm>
        </p:spPr>
        <p:txBody>
          <a:bodyPr/>
          <a:lstStyle>
            <a:lvl1pPr marL="0" indent="0">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3962399"/>
          </a:xfrm>
        </p:spPr>
        <p:txBody>
          <a:bodyPr/>
          <a:lstStyle>
            <a:lvl1pPr marL="0" indent="0">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a:xfrm>
            <a:off x="5791200" y="6351712"/>
            <a:ext cx="2895600" cy="365125"/>
          </a:xfrm>
        </p:spPr>
        <p:txBody>
          <a:bodyPr/>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7AC143"/>
                </a:solidFill>
                <a:latin typeface="Myriad Pro"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463925"/>
          </a:xfrm>
        </p:spPr>
        <p:txBody>
          <a:bodyPr/>
          <a:lstStyle>
            <a:lvl1pPr marL="0" indent="0">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7AC143"/>
                </a:solidFill>
                <a:latin typeface="Myriad Pro"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463925"/>
          </a:xfrm>
        </p:spPr>
        <p:txBody>
          <a:bodyPr/>
          <a:lstStyle>
            <a:lvl1pPr marL="0" indent="0">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fld id="{F984FF9E-EF3F-4B12-BDD1-92BDAC12972E}" type="slidenum">
              <a:rPr lang="en-US" b="0" smtClean="0">
                <a:solidFill>
                  <a:srgbClr val="FFFFFF"/>
                </a:solidFill>
              </a:rPr>
              <a:pPr>
                <a:defRPr/>
              </a:pPr>
              <a:t>‹#›</a:t>
            </a:fld>
            <a:endParaRPr lang="en-US" b="0"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fld id="{516108FD-604D-4ECC-81B6-E9375212DF8A}" type="slidenum">
              <a:rPr lang="en-US" b="0" smtClean="0">
                <a:solidFill>
                  <a:srgbClr val="FFFFFF"/>
                </a:solidFill>
              </a:rPr>
              <a:pPr>
                <a:defRPr/>
              </a:pPr>
              <a:t>‹#›</a:t>
            </a:fld>
            <a:endParaRPr lang="en-US" b="0" dirty="0">
              <a:solidFill>
                <a:srgbClr val="FFFFFF"/>
              </a:solidFill>
            </a:endParaRPr>
          </a:p>
        </p:txBody>
      </p:sp>
      <p:pic>
        <p:nvPicPr>
          <p:cNvPr id="5" name="Picture 4" descr="K_graphic-GRN-SPOT.wmf"/>
          <p:cNvPicPr>
            <a:picLocks noChangeAspect="1"/>
          </p:cNvPicPr>
          <p:nvPr userDrawn="1"/>
        </p:nvPicPr>
        <p:blipFill>
          <a:blip r:embed="rId2" cstate="print"/>
          <a:srcRect l="12762" t="-8239"/>
          <a:stretch>
            <a:fillRect/>
          </a:stretch>
        </p:blipFill>
        <p:spPr>
          <a:xfrm>
            <a:off x="0" y="4572000"/>
            <a:ext cx="914400" cy="178097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Rectangle 5"/>
          <p:cNvSpPr/>
          <p:nvPr userDrawn="1"/>
        </p:nvSpPr>
        <p:spPr>
          <a:xfrm>
            <a:off x="0" y="5638800"/>
            <a:ext cx="9144000" cy="121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3058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r>
              <a:rPr lang="en-US" b="0" dirty="0">
                <a:solidFill>
                  <a:srgbClr val="FFFFFF"/>
                </a:solidFill>
              </a:rPr>
              <a:t> </a:t>
            </a:r>
            <a:fld id="{BE85EB6C-3549-4AB9-A01E-0C2ACAC922CF}" type="slidenum">
              <a:rPr lang="en-US" b="0" smtClean="0">
                <a:solidFill>
                  <a:srgbClr val="FFFFFF"/>
                </a:solidFill>
              </a:rPr>
              <a:pPr>
                <a:defRPr/>
              </a:pPr>
              <a:t>‹#›</a:t>
            </a:fld>
            <a:endParaRPr lang="en-US" b="0" dirty="0">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descr="PROJECT BRIDGE">
            <a:extLst>
              <a:ext uri="{FF2B5EF4-FFF2-40B4-BE49-F238E27FC236}">
                <a16:creationId xmlns:a16="http://schemas.microsoft.com/office/drawing/2014/main" id="{D631B78A-7A47-4A40-8449-D07CBDBBC604}"/>
              </a:ext>
            </a:extLst>
          </p:cNvPr>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6200" y="49869"/>
            <a:ext cx="2562860" cy="888365"/>
          </a:xfrm>
          <a:prstGeom prst="rect">
            <a:avLst/>
          </a:prstGeom>
          <a:noFill/>
        </p:spPr>
      </p:pic>
      <p:sp>
        <p:nvSpPr>
          <p:cNvPr id="10" name="Rectangle 9"/>
          <p:cNvSpPr/>
          <p:nvPr userDrawn="1"/>
        </p:nvSpPr>
        <p:spPr>
          <a:xfrm>
            <a:off x="0" y="6172200"/>
            <a:ext cx="9144000" cy="685800"/>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7" name="Text Placeholder 2"/>
          <p:cNvSpPr>
            <a:spLocks noGrp="1"/>
          </p:cNvSpPr>
          <p:nvPr>
            <p:ph type="body" idx="1"/>
          </p:nvPr>
        </p:nvSpPr>
        <p:spPr bwMode="auto">
          <a:xfrm>
            <a:off x="304800" y="1219200"/>
            <a:ext cx="83820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Date Placeholder 3"/>
          <p:cNvSpPr>
            <a:spLocks noGrp="1"/>
          </p:cNvSpPr>
          <p:nvPr>
            <p:ph type="dt" sz="half" idx="2"/>
          </p:nvPr>
        </p:nvSpPr>
        <p:spPr>
          <a:xfrm>
            <a:off x="6019800" y="6351712"/>
            <a:ext cx="2133600" cy="365125"/>
          </a:xfrm>
          <a:prstGeom prst="rect">
            <a:avLst/>
          </a:prstGeom>
        </p:spPr>
        <p:txBody>
          <a:bodyPr lIns="0" tIns="45720" rIns="0" bIns="45720"/>
          <a:lstStyle>
            <a:lvl1pPr algn="r" fontAlgn="auto">
              <a:spcBef>
                <a:spcPts val="0"/>
              </a:spcBef>
              <a:spcAft>
                <a:spcPts val="0"/>
              </a:spcAft>
              <a:defRPr smtClean="0">
                <a:solidFill>
                  <a:schemeClr val="bg1"/>
                </a:solidFill>
                <a:latin typeface="+mn-lt"/>
                <a:cs typeface="+mn-cs"/>
              </a:defRPr>
            </a:lvl1pPr>
          </a:lstStyle>
          <a:p>
            <a:pPr>
              <a:defRPr/>
            </a:pPr>
            <a:endParaRPr lang="en-US" dirty="0"/>
          </a:p>
        </p:txBody>
      </p:sp>
      <p:sp>
        <p:nvSpPr>
          <p:cNvPr id="9" name="Slide Number Placeholder 5"/>
          <p:cNvSpPr>
            <a:spLocks noGrp="1"/>
          </p:cNvSpPr>
          <p:nvPr>
            <p:ph type="sldNum" sz="quarter" idx="4"/>
          </p:nvPr>
        </p:nvSpPr>
        <p:spPr>
          <a:xfrm>
            <a:off x="8229600" y="6351712"/>
            <a:ext cx="914400" cy="365125"/>
          </a:xfrm>
          <a:prstGeom prst="rect">
            <a:avLst/>
          </a:prstGeom>
        </p:spPr>
        <p:txBody>
          <a:bodyPr lIns="0" rIns="0"/>
          <a:lstStyle>
            <a:lvl1pPr algn="l" fontAlgn="auto">
              <a:spcBef>
                <a:spcPts val="0"/>
              </a:spcBef>
              <a:spcAft>
                <a:spcPts val="0"/>
              </a:spcAft>
              <a:defRPr b="1" dirty="0" smtClean="0">
                <a:solidFill>
                  <a:srgbClr val="7AC143"/>
                </a:solidFill>
                <a:latin typeface="+mn-lt"/>
                <a:cs typeface="+mn-cs"/>
              </a:defRPr>
            </a:lvl1pPr>
          </a:lstStyle>
          <a:p>
            <a:pPr>
              <a:defRPr/>
            </a:pPr>
            <a:r>
              <a:rPr lang="en-US" dirty="0"/>
              <a:t>|  </a:t>
            </a:r>
            <a:fld id="{745835CD-808B-4CA8-B46A-F6727F052B7D}" type="slidenum">
              <a:rPr lang="en-US" smtClean="0">
                <a:solidFill>
                  <a:schemeClr val="bg1"/>
                </a:solidFill>
              </a:rPr>
              <a:pPr>
                <a:defRPr/>
              </a:pPr>
              <a:t>‹#›</a:t>
            </a:fld>
            <a:endParaRPr lang="en-US" dirty="0">
              <a:solidFill>
                <a:schemeClr val="bg1"/>
              </a:solidFill>
            </a:endParaRPr>
          </a:p>
        </p:txBody>
      </p:sp>
      <p:sp>
        <p:nvSpPr>
          <p:cNvPr id="1031" name="Title Placeholder 1"/>
          <p:cNvSpPr>
            <a:spLocks noGrp="1"/>
          </p:cNvSpPr>
          <p:nvPr>
            <p:ph type="title"/>
          </p:nvPr>
        </p:nvSpPr>
        <p:spPr bwMode="auto">
          <a:xfrm>
            <a:off x="2639060" y="0"/>
            <a:ext cx="6428740" cy="98810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32" name="Rectangle 31"/>
          <p:cNvSpPr/>
          <p:nvPr userDrawn="1"/>
        </p:nvSpPr>
        <p:spPr>
          <a:xfrm>
            <a:off x="0" y="914400"/>
            <a:ext cx="9144000" cy="76200"/>
          </a:xfrm>
          <a:prstGeom prst="rect">
            <a:avLst/>
          </a:prstGeom>
          <a:solidFill>
            <a:srgbClr val="7A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64" r:id="rId2"/>
    <p:sldLayoutId id="2147483675" r:id="rId3"/>
    <p:sldLayoutId id="2147483673" r:id="rId4"/>
    <p:sldLayoutId id="2147483665" r:id="rId5"/>
    <p:sldLayoutId id="2147483666" r:id="rId6"/>
    <p:sldLayoutId id="2147483667" r:id="rId7"/>
    <p:sldLayoutId id="2147483676" r:id="rId8"/>
    <p:sldLayoutId id="2147483668" r:id="rId9"/>
    <p:sldLayoutId id="2147483674" r:id="rId10"/>
    <p:sldLayoutId id="2147483669" r:id="rId11"/>
    <p:sldLayoutId id="2147483670" r:id="rId12"/>
  </p:sldLayoutIdLst>
  <p:hf hdr="0" ftr="0" dt="0"/>
  <p:txStyles>
    <p:titleStyle>
      <a:lvl1pPr algn="r" rtl="0" fontAlgn="base">
        <a:spcBef>
          <a:spcPct val="0"/>
        </a:spcBef>
        <a:spcAft>
          <a:spcPct val="0"/>
        </a:spcAft>
        <a:defRPr sz="3000" b="1" i="1" kern="1200">
          <a:solidFill>
            <a:srgbClr val="7AC143"/>
          </a:solidFill>
          <a:latin typeface="Myriad Pro" pitchFamily="34" charset="0"/>
          <a:ea typeface="+mj-ea"/>
          <a:cs typeface="+mj-cs"/>
        </a:defRPr>
      </a:lvl1pPr>
      <a:lvl2pPr algn="l" rtl="0" fontAlgn="base">
        <a:spcBef>
          <a:spcPct val="0"/>
        </a:spcBef>
        <a:spcAft>
          <a:spcPct val="0"/>
        </a:spcAft>
        <a:defRPr sz="3200" b="1">
          <a:solidFill>
            <a:srgbClr val="0076C0"/>
          </a:solidFill>
          <a:latin typeface="Myriad Pro" pitchFamily="34" charset="0"/>
        </a:defRPr>
      </a:lvl2pPr>
      <a:lvl3pPr algn="l" rtl="0" fontAlgn="base">
        <a:spcBef>
          <a:spcPct val="0"/>
        </a:spcBef>
        <a:spcAft>
          <a:spcPct val="0"/>
        </a:spcAft>
        <a:defRPr sz="3200" b="1">
          <a:solidFill>
            <a:srgbClr val="0076C0"/>
          </a:solidFill>
          <a:latin typeface="Myriad Pro" pitchFamily="34" charset="0"/>
        </a:defRPr>
      </a:lvl3pPr>
      <a:lvl4pPr algn="l" rtl="0" fontAlgn="base">
        <a:spcBef>
          <a:spcPct val="0"/>
        </a:spcBef>
        <a:spcAft>
          <a:spcPct val="0"/>
        </a:spcAft>
        <a:defRPr sz="3200" b="1">
          <a:solidFill>
            <a:srgbClr val="0076C0"/>
          </a:solidFill>
          <a:latin typeface="Myriad Pro" pitchFamily="34" charset="0"/>
        </a:defRPr>
      </a:lvl4pPr>
      <a:lvl5pPr algn="l" rtl="0" fontAlgn="base">
        <a:spcBef>
          <a:spcPct val="0"/>
        </a:spcBef>
        <a:spcAft>
          <a:spcPct val="0"/>
        </a:spcAft>
        <a:defRPr sz="3200" b="1">
          <a:solidFill>
            <a:srgbClr val="0076C0"/>
          </a:solidFill>
          <a:latin typeface="Myriad Pro" pitchFamily="34" charset="0"/>
        </a:defRPr>
      </a:lvl5pPr>
      <a:lvl6pPr marL="457200" algn="l" rtl="0" fontAlgn="base">
        <a:spcBef>
          <a:spcPct val="0"/>
        </a:spcBef>
        <a:spcAft>
          <a:spcPct val="0"/>
        </a:spcAft>
        <a:defRPr sz="3200" b="1">
          <a:solidFill>
            <a:srgbClr val="0076C0"/>
          </a:solidFill>
          <a:latin typeface="Myriad Pro" pitchFamily="34" charset="0"/>
        </a:defRPr>
      </a:lvl6pPr>
      <a:lvl7pPr marL="914400" algn="l" rtl="0" fontAlgn="base">
        <a:spcBef>
          <a:spcPct val="0"/>
        </a:spcBef>
        <a:spcAft>
          <a:spcPct val="0"/>
        </a:spcAft>
        <a:defRPr sz="3200" b="1">
          <a:solidFill>
            <a:srgbClr val="0076C0"/>
          </a:solidFill>
          <a:latin typeface="Myriad Pro" pitchFamily="34" charset="0"/>
        </a:defRPr>
      </a:lvl7pPr>
      <a:lvl8pPr marL="1371600" algn="l" rtl="0" fontAlgn="base">
        <a:spcBef>
          <a:spcPct val="0"/>
        </a:spcBef>
        <a:spcAft>
          <a:spcPct val="0"/>
        </a:spcAft>
        <a:defRPr sz="3200" b="1">
          <a:solidFill>
            <a:srgbClr val="0076C0"/>
          </a:solidFill>
          <a:latin typeface="Myriad Pro" pitchFamily="34" charset="0"/>
        </a:defRPr>
      </a:lvl8pPr>
      <a:lvl9pPr marL="1828800" algn="l" rtl="0" fontAlgn="base">
        <a:spcBef>
          <a:spcPct val="0"/>
        </a:spcBef>
        <a:spcAft>
          <a:spcPct val="0"/>
        </a:spcAft>
        <a:defRPr sz="3200" b="1">
          <a:solidFill>
            <a:srgbClr val="0076C0"/>
          </a:solidFill>
          <a:latin typeface="Myriad Pro" pitchFamily="34" charset="0"/>
        </a:defRPr>
      </a:lvl9pPr>
    </p:titleStyle>
    <p:bodyStyle>
      <a:lvl1pPr marL="342900" indent="-342900" algn="l" rtl="0" fontAlgn="base">
        <a:spcBef>
          <a:spcPct val="20000"/>
        </a:spcBef>
        <a:spcAft>
          <a:spcPct val="0"/>
        </a:spcAft>
        <a:buFont typeface="Arial" charset="0"/>
        <a:defRPr sz="2400" kern="1200">
          <a:solidFill>
            <a:schemeClr val="tx1"/>
          </a:solidFill>
          <a:latin typeface="Georgia" pitchFamily="18" charset="0"/>
          <a:ea typeface="+mn-ea"/>
          <a:cs typeface="+mn-cs"/>
        </a:defRPr>
      </a:lvl1pPr>
      <a:lvl2pPr marL="742950" indent="-285750" algn="l" rtl="0" fontAlgn="base">
        <a:spcBef>
          <a:spcPct val="20000"/>
        </a:spcBef>
        <a:spcAft>
          <a:spcPct val="0"/>
        </a:spcAft>
        <a:buClr>
          <a:srgbClr val="7AC143"/>
        </a:buClr>
        <a:buFont typeface="Wingdings" pitchFamily="2" charset="2"/>
        <a:buChar char="§"/>
        <a:defRPr sz="2000" kern="1200">
          <a:solidFill>
            <a:schemeClr val="tx1"/>
          </a:solidFill>
          <a:latin typeface="Georgia" pitchFamily="18" charset="0"/>
          <a:ea typeface="+mn-ea"/>
          <a:cs typeface="+mn-cs"/>
        </a:defRPr>
      </a:lvl2pPr>
      <a:lvl3pPr marL="1143000" indent="-228600" algn="l" rtl="0" fontAlgn="base">
        <a:spcBef>
          <a:spcPct val="20000"/>
        </a:spcBef>
        <a:spcAft>
          <a:spcPct val="0"/>
        </a:spcAft>
        <a:buClr>
          <a:srgbClr val="7AC143"/>
        </a:buClr>
        <a:buFont typeface="Arial" charset="0"/>
        <a:buChar char="•"/>
        <a:defRPr kern="1200">
          <a:solidFill>
            <a:schemeClr val="tx1"/>
          </a:solidFill>
          <a:latin typeface="Georgia" pitchFamily="18" charset="0"/>
          <a:ea typeface="+mn-ea"/>
          <a:cs typeface="+mn-cs"/>
        </a:defRPr>
      </a:lvl3pPr>
      <a:lvl4pPr marL="1600200" indent="-228600" algn="l" rtl="0" fontAlgn="base">
        <a:spcBef>
          <a:spcPct val="20000"/>
        </a:spcBef>
        <a:spcAft>
          <a:spcPct val="0"/>
        </a:spcAft>
        <a:buClr>
          <a:srgbClr val="7AC143"/>
        </a:buClr>
        <a:buFont typeface="Arial" charset="0"/>
        <a:buChar char="–"/>
        <a:defRPr i="1" kern="1200">
          <a:solidFill>
            <a:schemeClr val="tx1"/>
          </a:solidFill>
          <a:latin typeface="Georgia" pitchFamily="18" charset="0"/>
          <a:ea typeface="+mn-ea"/>
          <a:cs typeface="+mn-cs"/>
        </a:defRPr>
      </a:lvl4pPr>
      <a:lvl5pPr marL="2057400" indent="-228600" algn="l" rtl="0" fontAlgn="base">
        <a:spcBef>
          <a:spcPct val="20000"/>
        </a:spcBef>
        <a:spcAft>
          <a:spcPct val="0"/>
        </a:spcAft>
        <a:buFont typeface="Arial" charset="0"/>
        <a:buChar char="»"/>
        <a:defRPr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5.xml"/><Relationship Id="rId7" Type="http://schemas.openxmlformats.org/officeDocument/2006/relationships/slide" Target="slide12.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slide" Target="slide19.xml"/><Relationship Id="rId5" Type="http://schemas.openxmlformats.org/officeDocument/2006/relationships/slide" Target="slide7.xml"/><Relationship Id="rId4" Type="http://schemas.openxmlformats.org/officeDocument/2006/relationships/slide" Target="slide11.xml"/><Relationship Id="rId9" Type="http://schemas.openxmlformats.org/officeDocument/2006/relationships/slide" Target="slide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667000" y="3733800"/>
            <a:ext cx="6248400" cy="762000"/>
          </a:xfrm>
        </p:spPr>
        <p:txBody>
          <a:bodyPr>
            <a:normAutofit fontScale="90000"/>
          </a:bodyPr>
          <a:lstStyle/>
          <a:p>
            <a:r>
              <a:rPr lang="en-US" altLang="en-US" dirty="0"/>
              <a:t>Data Package</a:t>
            </a:r>
            <a:br>
              <a:rPr lang="en-US" altLang="en-US" dirty="0"/>
            </a:br>
            <a:r>
              <a:rPr lang="en-US" altLang="en-US" dirty="0"/>
              <a:t>August 12, 2020</a:t>
            </a:r>
            <a:endParaRPr lang="en-US" dirty="0"/>
          </a:p>
        </p:txBody>
      </p:sp>
      <p:sp>
        <p:nvSpPr>
          <p:cNvPr id="4" name="Subtitle 3"/>
          <p:cNvSpPr>
            <a:spLocks noGrp="1"/>
          </p:cNvSpPr>
          <p:nvPr>
            <p:ph type="subTitle" idx="1"/>
          </p:nvPr>
        </p:nvSpPr>
        <p:spPr>
          <a:xfrm>
            <a:off x="3095172" y="4818185"/>
            <a:ext cx="5820228" cy="762000"/>
          </a:xfrm>
        </p:spPr>
        <p:txBody>
          <a:bodyPr/>
          <a:lstStyle/>
          <a:p>
            <a:r>
              <a:rPr lang="en-US" dirty="0"/>
              <a:t>Host : Harold McIntyre:  Data Quality</a:t>
            </a:r>
          </a:p>
          <a:p>
            <a:r>
              <a:rPr lang="en-US" dirty="0">
                <a:solidFill>
                  <a:srgbClr val="FFFFFF"/>
                </a:solidFill>
              </a:rPr>
              <a:t>Conference Call Number 1-855-244-8681</a:t>
            </a:r>
          </a:p>
          <a:p>
            <a:r>
              <a:rPr lang="en-US" dirty="0">
                <a:solidFill>
                  <a:srgbClr val="FFFFFF"/>
                </a:solidFill>
              </a:rPr>
              <a:t>Code: 74443241</a:t>
            </a:r>
          </a:p>
        </p:txBody>
      </p:sp>
      <p:sp>
        <p:nvSpPr>
          <p:cNvPr id="2" name="Slide Number Placeholder 1">
            <a:extLst>
              <a:ext uri="{FF2B5EF4-FFF2-40B4-BE49-F238E27FC236}">
                <a16:creationId xmlns:a16="http://schemas.microsoft.com/office/drawing/2014/main" id="{C7AFCDAD-6408-4A5A-A10C-220AA25FDAD4}"/>
              </a:ext>
            </a:extLst>
          </p:cNvPr>
          <p:cNvSpPr>
            <a:spLocks noGrp="1"/>
          </p:cNvSpPr>
          <p:nvPr>
            <p:ph type="sldNum" sz="quarter" idx="11"/>
          </p:nvPr>
        </p:nvSpPr>
        <p:spPr/>
        <p:txBody>
          <a:bodyPr/>
          <a:lstStyle/>
          <a:p>
            <a:pPr>
              <a:defRPr/>
            </a:pPr>
            <a:r>
              <a:rPr lang="en-US"/>
              <a:t>|</a:t>
            </a:r>
            <a:r>
              <a:rPr lang="en-US" b="0"/>
              <a:t>  </a:t>
            </a:r>
            <a:fld id="{39B9220D-DD89-44FF-AF7E-C09785A2DE27}" type="slidenum">
              <a:rPr lang="en-US" b="0" smtClean="0">
                <a:solidFill>
                  <a:srgbClr val="FFFFFF"/>
                </a:solidFill>
              </a:rPr>
              <a:pPr>
                <a:defRPr/>
              </a:pPr>
              <a:t>1</a:t>
            </a:fld>
            <a:endParaRPr lang="en-US" b="0" dirty="0">
              <a:solidFill>
                <a:srgbClr val="FFFFFF"/>
              </a:solidFill>
            </a:endParaRPr>
          </a:p>
        </p:txBody>
      </p:sp>
    </p:spTree>
    <p:extLst>
      <p:ext uri="{BB962C8B-B14F-4D97-AF65-F5344CB8AC3E}">
        <p14:creationId xmlns:p14="http://schemas.microsoft.com/office/powerpoint/2010/main" val="49438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a:t>Vocational Certifications</a:t>
            </a:r>
            <a:br>
              <a:rPr lang="en-US" altLang="en-US" dirty="0"/>
            </a:br>
            <a:r>
              <a:rPr lang="en-US" altLang="en-US" dirty="0"/>
              <a:t>July 1, 2020 – July 31, 2020</a:t>
            </a:r>
          </a:p>
        </p:txBody>
      </p:sp>
      <p:sp>
        <p:nvSpPr>
          <p:cNvPr id="23556" name="Slide Number Placeholder 12"/>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905B4507-6D79-407E-9183-4682CA695BEF}" type="slidenum">
              <a:rPr lang="en-US" altLang="en-US" smtClean="0"/>
              <a:pPr/>
              <a:t>10</a:t>
            </a:fld>
            <a:endParaRPr lang="en-US" altLang="en-US" dirty="0"/>
          </a:p>
        </p:txBody>
      </p:sp>
      <p:graphicFrame>
        <p:nvGraphicFramePr>
          <p:cNvPr id="2" name="Table 1">
            <a:extLst>
              <a:ext uri="{FF2B5EF4-FFF2-40B4-BE49-F238E27FC236}">
                <a16:creationId xmlns:a16="http://schemas.microsoft.com/office/drawing/2014/main" id="{EC8357DE-F8A8-4584-B7E7-E124F820C4FF}"/>
              </a:ext>
            </a:extLst>
          </p:cNvPr>
          <p:cNvGraphicFramePr>
            <a:graphicFrameLocks noGrp="1"/>
          </p:cNvGraphicFramePr>
          <p:nvPr>
            <p:extLst>
              <p:ext uri="{D42A27DB-BD31-4B8C-83A1-F6EECF244321}">
                <p14:modId xmlns:p14="http://schemas.microsoft.com/office/powerpoint/2010/main" val="2486264918"/>
              </p:ext>
            </p:extLst>
          </p:nvPr>
        </p:nvGraphicFramePr>
        <p:xfrm>
          <a:off x="304800" y="2286000"/>
          <a:ext cx="8382000" cy="2737349"/>
        </p:xfrm>
        <a:graphic>
          <a:graphicData uri="http://schemas.openxmlformats.org/drawingml/2006/table">
            <a:tbl>
              <a:tblPr/>
              <a:tblGrid>
                <a:gridCol w="1274734">
                  <a:extLst>
                    <a:ext uri="{9D8B030D-6E8A-4147-A177-3AD203B41FA5}">
                      <a16:colId xmlns:a16="http://schemas.microsoft.com/office/drawing/2014/main" val="207811445"/>
                    </a:ext>
                  </a:extLst>
                </a:gridCol>
                <a:gridCol w="680483">
                  <a:extLst>
                    <a:ext uri="{9D8B030D-6E8A-4147-A177-3AD203B41FA5}">
                      <a16:colId xmlns:a16="http://schemas.microsoft.com/office/drawing/2014/main" val="4127603031"/>
                    </a:ext>
                  </a:extLst>
                </a:gridCol>
                <a:gridCol w="683607">
                  <a:extLst>
                    <a:ext uri="{9D8B030D-6E8A-4147-A177-3AD203B41FA5}">
                      <a16:colId xmlns:a16="http://schemas.microsoft.com/office/drawing/2014/main" val="2878400661"/>
                    </a:ext>
                  </a:extLst>
                </a:gridCol>
                <a:gridCol w="787336">
                  <a:extLst>
                    <a:ext uri="{9D8B030D-6E8A-4147-A177-3AD203B41FA5}">
                      <a16:colId xmlns:a16="http://schemas.microsoft.com/office/drawing/2014/main" val="3149959128"/>
                    </a:ext>
                  </a:extLst>
                </a:gridCol>
                <a:gridCol w="757342">
                  <a:extLst>
                    <a:ext uri="{9D8B030D-6E8A-4147-A177-3AD203B41FA5}">
                      <a16:colId xmlns:a16="http://schemas.microsoft.com/office/drawing/2014/main" val="3718775794"/>
                    </a:ext>
                  </a:extLst>
                </a:gridCol>
                <a:gridCol w="702978">
                  <a:extLst>
                    <a:ext uri="{9D8B030D-6E8A-4147-A177-3AD203B41FA5}">
                      <a16:colId xmlns:a16="http://schemas.microsoft.com/office/drawing/2014/main" val="994626445"/>
                    </a:ext>
                  </a:extLst>
                </a:gridCol>
                <a:gridCol w="871693">
                  <a:extLst>
                    <a:ext uri="{9D8B030D-6E8A-4147-A177-3AD203B41FA5}">
                      <a16:colId xmlns:a16="http://schemas.microsoft.com/office/drawing/2014/main" val="3317210274"/>
                    </a:ext>
                  </a:extLst>
                </a:gridCol>
                <a:gridCol w="852322">
                  <a:extLst>
                    <a:ext uri="{9D8B030D-6E8A-4147-A177-3AD203B41FA5}">
                      <a16:colId xmlns:a16="http://schemas.microsoft.com/office/drawing/2014/main" val="4211960340"/>
                    </a:ext>
                  </a:extLst>
                </a:gridCol>
                <a:gridCol w="684232">
                  <a:extLst>
                    <a:ext uri="{9D8B030D-6E8A-4147-A177-3AD203B41FA5}">
                      <a16:colId xmlns:a16="http://schemas.microsoft.com/office/drawing/2014/main" val="3588831654"/>
                    </a:ext>
                  </a:extLst>
                </a:gridCol>
                <a:gridCol w="581129">
                  <a:extLst>
                    <a:ext uri="{9D8B030D-6E8A-4147-A177-3AD203B41FA5}">
                      <a16:colId xmlns:a16="http://schemas.microsoft.com/office/drawing/2014/main" val="3851327581"/>
                    </a:ext>
                  </a:extLst>
                </a:gridCol>
                <a:gridCol w="506144">
                  <a:extLst>
                    <a:ext uri="{9D8B030D-6E8A-4147-A177-3AD203B41FA5}">
                      <a16:colId xmlns:a16="http://schemas.microsoft.com/office/drawing/2014/main" val="1998254761"/>
                    </a:ext>
                  </a:extLst>
                </a:gridCol>
              </a:tblGrid>
              <a:tr h="1165600">
                <a:tc>
                  <a:txBody>
                    <a:bodyPr/>
                    <a:lstStyle/>
                    <a:p>
                      <a:pPr marL="0" marR="0"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rPr>
                        <a:t>Circuit</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Partner</a:t>
                      </a:r>
                      <a:endParaRPr lang="en-US" sz="1000">
                        <a:effectLst/>
                        <a:latin typeface="Times New Roman" panose="02020603050405020304" pitchFamily="18" charset="0"/>
                        <a:ea typeface="Times New Roman" panose="02020603050405020304" pitchFamily="18" charset="0"/>
                      </a:endParaRPr>
                    </a:p>
                  </a:txBody>
                  <a:tcPr marL="24370" marR="24370" marT="24370" marB="243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Total Referrals</a:t>
                      </a:r>
                      <a:endParaRPr lang="en-US" sz="1000">
                        <a:effectLst/>
                        <a:latin typeface="Times New Roman" panose="02020603050405020304" pitchFamily="18" charset="0"/>
                        <a:ea typeface="Times New Roman" panose="02020603050405020304" pitchFamily="18" charset="0"/>
                      </a:endParaRPr>
                    </a:p>
                  </a:txBody>
                  <a:tcPr marL="24370" marR="24370" marT="24370" marB="243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Enrolled in Vocation</a:t>
                      </a:r>
                      <a:endParaRPr lang="en-US" sz="1000">
                        <a:effectLst/>
                        <a:latin typeface="Times New Roman" panose="02020603050405020304" pitchFamily="18" charset="0"/>
                        <a:ea typeface="Times New Roman" panose="02020603050405020304" pitchFamily="18" charset="0"/>
                      </a:endParaRPr>
                    </a:p>
                  </a:txBody>
                  <a:tcPr marL="24370" marR="24370" marT="24370" marB="243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Currently Enrolled </a:t>
                      </a:r>
                      <a:endParaRPr lang="en-US" sz="1000">
                        <a:effectLst/>
                        <a:latin typeface="Times New Roman" panose="02020603050405020304" pitchFamily="18" charset="0"/>
                        <a:ea typeface="Times New Roman" panose="02020603050405020304" pitchFamily="18" charset="0"/>
                      </a:endParaRPr>
                    </a:p>
                  </a:txBody>
                  <a:tcPr marL="24370" marR="24370" marT="24370" marB="243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Youth earning Certificates </a:t>
                      </a:r>
                      <a:endParaRPr lang="en-US" sz="1000">
                        <a:effectLst/>
                        <a:latin typeface="Times New Roman" panose="02020603050405020304" pitchFamily="18" charset="0"/>
                        <a:ea typeface="Times New Roman" panose="02020603050405020304" pitchFamily="18" charset="0"/>
                      </a:endParaRPr>
                    </a:p>
                  </a:txBody>
                  <a:tcPr marL="24370" marR="24370" marT="24370" marB="243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 of Certs Earned  (In the report range)</a:t>
                      </a:r>
                      <a:endParaRPr lang="en-US" sz="1000">
                        <a:effectLst/>
                        <a:latin typeface="Times New Roman" panose="02020603050405020304" pitchFamily="18" charset="0"/>
                        <a:ea typeface="Times New Roman" panose="02020603050405020304" pitchFamily="18" charset="0"/>
                      </a:endParaRPr>
                    </a:p>
                  </a:txBody>
                  <a:tcPr marL="24370" marR="24370" marT="24370" marB="243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Successful Completers Enrolled in Vocation</a:t>
                      </a:r>
                      <a:endParaRPr lang="en-US" sz="1000">
                        <a:effectLst/>
                        <a:latin typeface="Times New Roman" panose="02020603050405020304" pitchFamily="18" charset="0"/>
                        <a:ea typeface="Times New Roman" panose="02020603050405020304" pitchFamily="18" charset="0"/>
                      </a:endParaRPr>
                    </a:p>
                  </a:txBody>
                  <a:tcPr marL="24370" marR="24370" marT="24370" marB="243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rPr>
                        <a:t>Completers Earning a Certificate</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gridSpan="2">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Certification Success Rate</a:t>
                      </a:r>
                      <a:endParaRPr lang="en-US" sz="1000">
                        <a:effectLst/>
                        <a:latin typeface="Times New Roman" panose="02020603050405020304" pitchFamily="18" charset="0"/>
                        <a:ea typeface="Times New Roman" panose="02020603050405020304" pitchFamily="18" charset="0"/>
                      </a:endParaRPr>
                    </a:p>
                  </a:txBody>
                  <a:tcPr marL="24370" marR="24370" marT="24370" marB="243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extLst>
                  <a:ext uri="{0D108BD9-81ED-4DB2-BD59-A6C34878D82A}">
                    <a16:rowId xmlns:a16="http://schemas.microsoft.com/office/drawing/2014/main" val="1886921335"/>
                  </a:ext>
                </a:extLst>
              </a:tr>
              <a:tr h="234450">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EWD</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44</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44</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33</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effectLst/>
                          <a:latin typeface="Tahoma" panose="020B0604030504040204" pitchFamily="34" charset="0"/>
                          <a:ea typeface="Tahoma" panose="020B0604030504040204" pitchFamily="34" charset="0"/>
                          <a:cs typeface="Tahoma" panose="020B0604030504040204" pitchFamily="34" charset="0"/>
                        </a:rPr>
                        <a:t>11</a:t>
                      </a: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 of 3</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5255046"/>
                  </a:ext>
                </a:extLst>
              </a:tr>
              <a:tr h="234450">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15</a:t>
                      </a:r>
                      <a:endParaRPr lang="en-US" sz="1000">
                        <a:effectLst/>
                        <a:latin typeface="Times New Roman" panose="02020603050405020304" pitchFamily="18" charset="0"/>
                        <a:ea typeface="Times New Roman" panose="02020603050405020304" pitchFamily="18" charset="0"/>
                      </a:endParaRPr>
                    </a:p>
                  </a:txBody>
                  <a:tcPr marL="24370" marR="24370" marT="24370" marB="243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HBI</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a:t>
                      </a:r>
                      <a:endParaRPr lang="en-US" sz="8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 of 6</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0571064"/>
                  </a:ext>
                </a:extLst>
              </a:tr>
              <a:tr h="234450">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17</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HBI</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37</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37</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 of 3</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5101412"/>
                  </a:ext>
                </a:extLst>
              </a:tr>
              <a:tr h="234450">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19</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EWD</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19</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19</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Nan</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0 of 0</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3907792"/>
                  </a:ext>
                </a:extLst>
              </a:tr>
              <a:tr h="234450">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000">
                        <a:effectLst/>
                        <a:latin typeface="Times New Roman" panose="02020603050405020304" pitchFamily="18" charset="0"/>
                        <a:ea typeface="Times New Roman" panose="02020603050405020304" pitchFamily="18" charset="0"/>
                      </a:endParaRPr>
                    </a:p>
                  </a:txBody>
                  <a:tcPr marL="24370" marR="24370" marT="24370" marB="243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EWD</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22</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22</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14</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 of 2</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8364821"/>
                  </a:ext>
                </a:extLst>
              </a:tr>
              <a:tr h="399499">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TOTAL</a:t>
                      </a:r>
                      <a:endParaRPr lang="en-US" sz="100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142</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142</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87</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32</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22</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14</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14</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14 of 14</a:t>
                      </a:r>
                      <a:endParaRPr lang="en-US" sz="1000" dirty="0">
                        <a:effectLst/>
                        <a:latin typeface="Times New Roman" panose="02020603050405020304" pitchFamily="18" charset="0"/>
                        <a:ea typeface="Times New Roman" panose="02020603050405020304" pitchFamily="18" charset="0"/>
                      </a:endParaRPr>
                    </a:p>
                  </a:txBody>
                  <a:tcPr marL="24370" marR="24370" marT="24370" marB="243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7720556"/>
                  </a:ext>
                </a:extLst>
              </a:tr>
            </a:tbl>
          </a:graphicData>
        </a:graphic>
      </p:graphicFrame>
    </p:spTree>
    <p:extLst>
      <p:ext uri="{BB962C8B-B14F-4D97-AF65-F5344CB8AC3E}">
        <p14:creationId xmlns:p14="http://schemas.microsoft.com/office/powerpoint/2010/main" val="3030676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a:t>Employment</a:t>
            </a:r>
            <a:br>
              <a:rPr lang="en-US" altLang="en-US" dirty="0"/>
            </a:br>
            <a:r>
              <a:rPr lang="en-US" altLang="en-US" dirty="0"/>
              <a:t>July 1, 2020 – July 31, 2020</a:t>
            </a:r>
          </a:p>
        </p:txBody>
      </p:sp>
      <p:sp>
        <p:nvSpPr>
          <p:cNvPr id="24580" name="Slide Number Placeholder 3"/>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36382E47-3FAE-4D8A-8971-923DB1FD3C76}" type="slidenum">
              <a:rPr lang="en-US" altLang="en-US" smtClean="0"/>
              <a:pPr/>
              <a:t>11</a:t>
            </a:fld>
            <a:endParaRPr lang="en-US" altLang="en-US" dirty="0"/>
          </a:p>
        </p:txBody>
      </p:sp>
      <p:graphicFrame>
        <p:nvGraphicFramePr>
          <p:cNvPr id="3" name="Table 2">
            <a:extLst>
              <a:ext uri="{FF2B5EF4-FFF2-40B4-BE49-F238E27FC236}">
                <a16:creationId xmlns:a16="http://schemas.microsoft.com/office/drawing/2014/main" id="{3E779307-5844-42F5-B1F4-36EAEA53DC31}"/>
              </a:ext>
            </a:extLst>
          </p:cNvPr>
          <p:cNvGraphicFramePr>
            <a:graphicFrameLocks noGrp="1"/>
          </p:cNvGraphicFramePr>
          <p:nvPr>
            <p:extLst>
              <p:ext uri="{D42A27DB-BD31-4B8C-83A1-F6EECF244321}">
                <p14:modId xmlns:p14="http://schemas.microsoft.com/office/powerpoint/2010/main" val="3513274685"/>
              </p:ext>
            </p:extLst>
          </p:nvPr>
        </p:nvGraphicFramePr>
        <p:xfrm>
          <a:off x="457200" y="2133600"/>
          <a:ext cx="7488238" cy="3352802"/>
        </p:xfrm>
        <a:graphic>
          <a:graphicData uri="http://schemas.openxmlformats.org/drawingml/2006/table">
            <a:tbl>
              <a:tblPr firstRow="1" firstCol="1" bandRow="1"/>
              <a:tblGrid>
                <a:gridCol w="1405983">
                  <a:extLst>
                    <a:ext uri="{9D8B030D-6E8A-4147-A177-3AD203B41FA5}">
                      <a16:colId xmlns:a16="http://schemas.microsoft.com/office/drawing/2014/main" val="3903249605"/>
                    </a:ext>
                  </a:extLst>
                </a:gridCol>
                <a:gridCol w="750547">
                  <a:extLst>
                    <a:ext uri="{9D8B030D-6E8A-4147-A177-3AD203B41FA5}">
                      <a16:colId xmlns:a16="http://schemas.microsoft.com/office/drawing/2014/main" val="3620322807"/>
                    </a:ext>
                  </a:extLst>
                </a:gridCol>
                <a:gridCol w="754682">
                  <a:extLst>
                    <a:ext uri="{9D8B030D-6E8A-4147-A177-3AD203B41FA5}">
                      <a16:colId xmlns:a16="http://schemas.microsoft.com/office/drawing/2014/main" val="1963823567"/>
                    </a:ext>
                  </a:extLst>
                </a:gridCol>
                <a:gridCol w="754682">
                  <a:extLst>
                    <a:ext uri="{9D8B030D-6E8A-4147-A177-3AD203B41FA5}">
                      <a16:colId xmlns:a16="http://schemas.microsoft.com/office/drawing/2014/main" val="3819686064"/>
                    </a:ext>
                  </a:extLst>
                </a:gridCol>
                <a:gridCol w="835319">
                  <a:extLst>
                    <a:ext uri="{9D8B030D-6E8A-4147-A177-3AD203B41FA5}">
                      <a16:colId xmlns:a16="http://schemas.microsoft.com/office/drawing/2014/main" val="3871177773"/>
                    </a:ext>
                  </a:extLst>
                </a:gridCol>
                <a:gridCol w="940079">
                  <a:extLst>
                    <a:ext uri="{9D8B030D-6E8A-4147-A177-3AD203B41FA5}">
                      <a16:colId xmlns:a16="http://schemas.microsoft.com/office/drawing/2014/main" val="1398486476"/>
                    </a:ext>
                  </a:extLst>
                </a:gridCol>
                <a:gridCol w="775358">
                  <a:extLst>
                    <a:ext uri="{9D8B030D-6E8A-4147-A177-3AD203B41FA5}">
                      <a16:colId xmlns:a16="http://schemas.microsoft.com/office/drawing/2014/main" val="953305311"/>
                    </a:ext>
                  </a:extLst>
                </a:gridCol>
                <a:gridCol w="651301">
                  <a:extLst>
                    <a:ext uri="{9D8B030D-6E8A-4147-A177-3AD203B41FA5}">
                      <a16:colId xmlns:a16="http://schemas.microsoft.com/office/drawing/2014/main" val="3934701996"/>
                    </a:ext>
                  </a:extLst>
                </a:gridCol>
                <a:gridCol w="620287">
                  <a:extLst>
                    <a:ext uri="{9D8B030D-6E8A-4147-A177-3AD203B41FA5}">
                      <a16:colId xmlns:a16="http://schemas.microsoft.com/office/drawing/2014/main" val="178416639"/>
                    </a:ext>
                  </a:extLst>
                </a:gridCol>
              </a:tblGrid>
              <a:tr h="1430458">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Circuit</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Partner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Enrolled in Employment</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rPr>
                        <a:t>Placed in  Report Range</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Currently Enrolled </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Successful Completers Enrolled in Employment</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Completers Matched with Employment</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gridSpan="2">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Employment Success Rate</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extLst>
                  <a:ext uri="{0D108BD9-81ED-4DB2-BD59-A6C34878D82A}">
                    <a16:rowId xmlns:a16="http://schemas.microsoft.com/office/drawing/2014/main" val="2780316291"/>
                  </a:ext>
                </a:extLst>
              </a:tr>
              <a:tr h="287724">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EWD</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 of 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3094387"/>
                  </a:ext>
                </a:extLst>
              </a:tr>
              <a:tr h="287724">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HBI</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 of 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7362555"/>
                  </a:ext>
                </a:extLst>
              </a:tr>
              <a:tr h="287724">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17</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HBI</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a:t>
                      </a:r>
                      <a:endParaRPr lang="en-US" sz="8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 of 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382122"/>
                  </a:ext>
                </a:extLst>
              </a:tr>
              <a:tr h="287724">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19</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EWD</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Nan</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0 of 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5083481"/>
                  </a:ext>
                </a:extLst>
              </a:tr>
              <a:tr h="287724">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EWD</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 of 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2566718"/>
                  </a:ext>
                </a:extLst>
              </a:tr>
              <a:tr h="483724">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TOTAL</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49</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 of 8</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4220201"/>
                  </a:ext>
                </a:extLst>
              </a:tr>
            </a:tbl>
          </a:graphicData>
        </a:graphic>
      </p:graphicFrame>
    </p:spTree>
    <p:extLst>
      <p:ext uri="{BB962C8B-B14F-4D97-AF65-F5344CB8AC3E}">
        <p14:creationId xmlns:p14="http://schemas.microsoft.com/office/powerpoint/2010/main" val="967701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9060" y="0"/>
            <a:ext cx="6428740" cy="988104"/>
          </a:xfrm>
        </p:spPr>
        <p:txBody>
          <a:bodyPr/>
          <a:lstStyle/>
          <a:p>
            <a:r>
              <a:rPr lang="en-US" dirty="0"/>
              <a:t>Current Education Enrollment</a:t>
            </a:r>
            <a:br>
              <a:rPr lang="en-US" dirty="0"/>
            </a:br>
            <a:r>
              <a:rPr lang="en-US" dirty="0"/>
              <a:t>July 31, 2020 </a:t>
            </a:r>
          </a:p>
        </p:txBody>
      </p:sp>
      <p:sp>
        <p:nvSpPr>
          <p:cNvPr id="13" name="Slide Number Placeholder 12"/>
          <p:cNvSpPr>
            <a:spLocks noGrp="1"/>
          </p:cNvSpPr>
          <p:nvPr>
            <p:ph type="sldNum" sz="quarter" idx="4294967295"/>
          </p:nvPr>
        </p:nvSpPr>
        <p:spPr>
          <a:xfrm>
            <a:off x="8229600" y="6351588"/>
            <a:ext cx="914400" cy="365125"/>
          </a:xfrm>
        </p:spPr>
        <p:txBody>
          <a:bodyPr/>
          <a:lstStyle/>
          <a:p>
            <a:fld id="{484F6CBB-44FC-41FE-B1AA-0B8A62B8620F}" type="slidenum">
              <a:rPr lang="en-US" smtClean="0">
                <a:solidFill>
                  <a:schemeClr val="tx1"/>
                </a:solidFill>
              </a:rPr>
              <a:pPr/>
              <a:t>12</a:t>
            </a:fld>
            <a:endParaRPr lang="en-US" dirty="0">
              <a:solidFill>
                <a:schemeClr val="tx1"/>
              </a:solidFill>
            </a:endParaRPr>
          </a:p>
        </p:txBody>
      </p:sp>
      <p:pic>
        <p:nvPicPr>
          <p:cNvPr id="1026" name="Chart 6">
            <a:extLst>
              <a:ext uri="{FF2B5EF4-FFF2-40B4-BE49-F238E27FC236}">
                <a16:creationId xmlns:a16="http://schemas.microsoft.com/office/drawing/2014/main" id="{77778AC8-E1C2-4682-9696-6F5687DCF7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8275" y="1219200"/>
            <a:ext cx="626745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2780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a:t>GED Test Passed</a:t>
            </a:r>
            <a:br>
              <a:rPr lang="en-US" altLang="en-US" dirty="0"/>
            </a:br>
            <a:r>
              <a:rPr lang="en-US" altLang="en-US" dirty="0"/>
              <a:t>July 1, 2020 – July 31, 2020</a:t>
            </a:r>
          </a:p>
        </p:txBody>
      </p:sp>
      <p:sp>
        <p:nvSpPr>
          <p:cNvPr id="26628" name="Slide Number Placeholder 12"/>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EEB4E8C9-40FB-4A31-94B9-B07E47048AF3}" type="slidenum">
              <a:rPr lang="en-US" altLang="en-US" smtClean="0"/>
              <a:pPr/>
              <a:t>13</a:t>
            </a:fld>
            <a:endParaRPr lang="en-US" altLang="en-US" dirty="0"/>
          </a:p>
        </p:txBody>
      </p:sp>
      <p:pic>
        <p:nvPicPr>
          <p:cNvPr id="2050" name="Chart 4">
            <a:extLst>
              <a:ext uri="{FF2B5EF4-FFF2-40B4-BE49-F238E27FC236}">
                <a16:creationId xmlns:a16="http://schemas.microsoft.com/office/drawing/2014/main" id="{38BB9F45-E9C9-4852-B909-0985051C7B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4925" y="1138237"/>
            <a:ext cx="6924675" cy="488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5792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GED Certifications</a:t>
            </a:r>
            <a:br>
              <a:rPr lang="en-US" dirty="0"/>
            </a:br>
            <a:r>
              <a:rPr lang="en-US" dirty="0"/>
              <a:t>July 1, 2020- July 31</a:t>
            </a:r>
            <a:r>
              <a:rPr lang="en-US" altLang="en-US" dirty="0"/>
              <a:t>, 2020</a:t>
            </a:r>
            <a:endParaRPr lang="en-US" dirty="0"/>
          </a:p>
        </p:txBody>
      </p:sp>
      <p:pic>
        <p:nvPicPr>
          <p:cNvPr id="3074" name="Chart 5">
            <a:extLst>
              <a:ext uri="{FF2B5EF4-FFF2-40B4-BE49-F238E27FC236}">
                <a16:creationId xmlns:a16="http://schemas.microsoft.com/office/drawing/2014/main" id="{47F36016-A92B-4C58-9B90-BC2F5DCBEA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371600"/>
            <a:ext cx="60960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3364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altLang="en-US" dirty="0"/>
            </a:br>
            <a:br>
              <a:rPr lang="en-US" altLang="en-US" dirty="0"/>
            </a:br>
            <a:br>
              <a:rPr lang="en-US" altLang="en-US" dirty="0"/>
            </a:br>
            <a:r>
              <a:rPr lang="en-US" altLang="en-US" dirty="0"/>
              <a:t>Skills Remediation</a:t>
            </a:r>
            <a:br>
              <a:rPr lang="en-US" altLang="en-US" dirty="0"/>
            </a:br>
            <a:r>
              <a:rPr lang="en-US" altLang="en-US" dirty="0"/>
              <a:t>July 1, 2020- July 31, 2020</a:t>
            </a:r>
            <a:endParaRPr lang="en-US" dirty="0"/>
          </a:p>
        </p:txBody>
      </p:sp>
      <p:pic>
        <p:nvPicPr>
          <p:cNvPr id="4098" name="Chart 2">
            <a:extLst>
              <a:ext uri="{FF2B5EF4-FFF2-40B4-BE49-F238E27FC236}">
                <a16:creationId xmlns:a16="http://schemas.microsoft.com/office/drawing/2014/main" id="{66BD81FE-09E4-4A6E-8EBA-877A14A1CB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0774" y="988104"/>
            <a:ext cx="4981575" cy="273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Chart 3">
            <a:extLst>
              <a:ext uri="{FF2B5EF4-FFF2-40B4-BE49-F238E27FC236}">
                <a16:creationId xmlns:a16="http://schemas.microsoft.com/office/drawing/2014/main" id="{4B108541-5901-48DC-B10D-79108621DC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0773" y="3726312"/>
            <a:ext cx="498157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324521A0-CE0D-46C4-B32B-7D4ECC8B16FF}"/>
              </a:ext>
            </a:extLst>
          </p:cNvPr>
          <p:cNvSpPr/>
          <p:nvPr/>
        </p:nvSpPr>
        <p:spPr>
          <a:xfrm>
            <a:off x="8229600" y="6324600"/>
            <a:ext cx="441146" cy="369332"/>
          </a:xfrm>
          <a:prstGeom prst="rect">
            <a:avLst/>
          </a:prstGeom>
        </p:spPr>
        <p:txBody>
          <a:bodyPr wrap="none">
            <a:spAutoFit/>
          </a:bodyPr>
          <a:lstStyle/>
          <a:p>
            <a:r>
              <a:rPr lang="en-US" altLang="en-US" dirty="0"/>
              <a:t>15</a:t>
            </a:r>
          </a:p>
        </p:txBody>
      </p:sp>
    </p:spTree>
    <p:extLst>
      <p:ext uri="{BB962C8B-B14F-4D97-AF65-F5344CB8AC3E}">
        <p14:creationId xmlns:p14="http://schemas.microsoft.com/office/powerpoint/2010/main" val="1669210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t>Mentoring Active Youths</a:t>
            </a:r>
            <a:br>
              <a:rPr lang="en-US" altLang="en-US" dirty="0"/>
            </a:br>
            <a:r>
              <a:rPr lang="en-US" altLang="en-US" dirty="0"/>
              <a:t>July1, 2020 to July 31, 2020</a:t>
            </a:r>
            <a:endParaRPr lang="en-US" dirty="0"/>
          </a:p>
        </p:txBody>
      </p:sp>
      <p:sp>
        <p:nvSpPr>
          <p:cNvPr id="8" name="Slide Number Placeholder 11"/>
          <p:cNvSpPr txBox="1">
            <a:spLocks/>
          </p:cNvSpPr>
          <p:nvPr/>
        </p:nvSpPr>
        <p:spPr>
          <a:xfrm>
            <a:off x="8229600" y="6351588"/>
            <a:ext cx="914400" cy="365125"/>
          </a:xfrm>
          <a:prstGeom prst="rect">
            <a:avLst/>
          </a:prstGeom>
        </p:spPr>
        <p:txBody>
          <a:bodyPr lIns="0" rIns="0"/>
          <a:lstStyle>
            <a:defPPr>
              <a:defRPr lang="en-US"/>
            </a:defPPr>
            <a:lvl1pPr algn="l" rtl="0" fontAlgn="auto">
              <a:spcBef>
                <a:spcPts val="0"/>
              </a:spcBef>
              <a:spcAft>
                <a:spcPts val="0"/>
              </a:spcAft>
              <a:defRPr b="1" kern="1200">
                <a:solidFill>
                  <a:schemeClr val="tx1"/>
                </a:solidFill>
                <a:latin typeface="Calibri" pitchFamily="34" charset="0"/>
                <a:ea typeface="+mn-ea"/>
                <a:cs typeface="+mn-cs"/>
              </a:defRPr>
            </a:lvl1pPr>
            <a:lvl2pPr marL="742950" indent="-285750" algn="l" rtl="0" fontAlgn="base">
              <a:spcBef>
                <a:spcPct val="0"/>
              </a:spcBef>
              <a:spcAft>
                <a:spcPct val="0"/>
              </a:spcAft>
              <a:defRPr kern="1200">
                <a:solidFill>
                  <a:schemeClr val="tx1"/>
                </a:solidFill>
                <a:latin typeface="Calibri" pitchFamily="34" charset="0"/>
                <a:ea typeface="+mn-ea"/>
                <a:cs typeface="Arial" charset="0"/>
              </a:defRPr>
            </a:lvl2pPr>
            <a:lvl3pPr marL="1143000" indent="-228600" algn="l" rtl="0" fontAlgn="base">
              <a:spcBef>
                <a:spcPct val="0"/>
              </a:spcBef>
              <a:spcAft>
                <a:spcPct val="0"/>
              </a:spcAft>
              <a:defRPr kern="1200">
                <a:solidFill>
                  <a:schemeClr val="tx1"/>
                </a:solidFill>
                <a:latin typeface="Calibri" pitchFamily="34" charset="0"/>
                <a:ea typeface="+mn-ea"/>
                <a:cs typeface="Arial" charset="0"/>
              </a:defRPr>
            </a:lvl3pPr>
            <a:lvl4pPr marL="1600200" indent="-228600" algn="l" rtl="0" fontAlgn="base">
              <a:spcBef>
                <a:spcPct val="0"/>
              </a:spcBef>
              <a:spcAft>
                <a:spcPct val="0"/>
              </a:spcAft>
              <a:defRPr kern="1200">
                <a:solidFill>
                  <a:schemeClr val="tx1"/>
                </a:solidFill>
                <a:latin typeface="Calibri" pitchFamily="34" charset="0"/>
                <a:ea typeface="+mn-ea"/>
                <a:cs typeface="Arial" charset="0"/>
              </a:defRPr>
            </a:lvl4pPr>
            <a:lvl5pPr marL="2057400" indent="-228600" algn="l" rtl="0" fontAlgn="base">
              <a:spcBef>
                <a:spcPct val="0"/>
              </a:spcBef>
              <a:spcAft>
                <a:spcPct val="0"/>
              </a:spcAft>
              <a:defRPr kern="1200">
                <a:solidFill>
                  <a:schemeClr val="tx1"/>
                </a:solidFill>
                <a:latin typeface="Calibri" pitchFamily="34" charset="0"/>
                <a:ea typeface="+mn-ea"/>
                <a:cs typeface="Arial" charset="0"/>
              </a:defRPr>
            </a:lvl5pPr>
            <a:lvl6pPr marL="2514600" indent="-228600" algn="l" defTabSz="914400" rtl="0" eaLnBrk="1" fontAlgn="base" latinLnBrk="0" hangingPunct="1">
              <a:spcBef>
                <a:spcPct val="0"/>
              </a:spcBef>
              <a:spcAft>
                <a:spcPct val="0"/>
              </a:spcAft>
              <a:defRPr kern="1200">
                <a:solidFill>
                  <a:schemeClr val="tx1"/>
                </a:solidFill>
                <a:latin typeface="Calibri" pitchFamily="34" charset="0"/>
                <a:ea typeface="+mn-ea"/>
                <a:cs typeface="Arial" charset="0"/>
              </a:defRPr>
            </a:lvl6pPr>
            <a:lvl7pPr marL="2971800" indent="-228600" algn="l" defTabSz="914400" rtl="0" eaLnBrk="1" fontAlgn="base" latinLnBrk="0" hangingPunct="1">
              <a:spcBef>
                <a:spcPct val="0"/>
              </a:spcBef>
              <a:spcAft>
                <a:spcPct val="0"/>
              </a:spcAft>
              <a:defRPr kern="1200">
                <a:solidFill>
                  <a:schemeClr val="tx1"/>
                </a:solidFill>
                <a:latin typeface="Calibri" pitchFamily="34" charset="0"/>
                <a:ea typeface="+mn-ea"/>
                <a:cs typeface="Arial" charset="0"/>
              </a:defRPr>
            </a:lvl7pPr>
            <a:lvl8pPr marL="3429000" indent="-228600" algn="l" defTabSz="914400" rtl="0" eaLnBrk="1" fontAlgn="base" latinLnBrk="0" hangingPunct="1">
              <a:spcBef>
                <a:spcPct val="0"/>
              </a:spcBef>
              <a:spcAft>
                <a:spcPct val="0"/>
              </a:spcAft>
              <a:defRPr kern="1200">
                <a:solidFill>
                  <a:schemeClr val="tx1"/>
                </a:solidFill>
                <a:latin typeface="Calibri" pitchFamily="34" charset="0"/>
                <a:ea typeface="+mn-ea"/>
                <a:cs typeface="Arial" charset="0"/>
              </a:defRPr>
            </a:lvl8pPr>
            <a:lvl9pPr marL="3886200" indent="-228600" algn="l" defTabSz="914400" rtl="0" eaLnBrk="1" fontAlgn="base" latinLnBrk="0" hangingPunct="1">
              <a:spcBef>
                <a:spcPct val="0"/>
              </a:spcBef>
              <a:spcAft>
                <a:spcPct val="0"/>
              </a:spcAft>
              <a:defRPr kern="1200">
                <a:solidFill>
                  <a:schemeClr val="tx1"/>
                </a:solidFill>
                <a:latin typeface="Calibri" pitchFamily="34" charset="0"/>
                <a:ea typeface="+mn-ea"/>
                <a:cs typeface="Arial" charset="0"/>
              </a:defRPr>
            </a:lvl9pPr>
          </a:lstStyle>
          <a:p>
            <a:fld id="{7BDBC760-1189-4083-8767-6394A8B14E7B}" type="slidenum">
              <a:rPr lang="en-US" altLang="en-US" smtClean="0"/>
              <a:pPr/>
              <a:t>16</a:t>
            </a:fld>
            <a:endParaRPr lang="en-US" altLang="en-US" dirty="0"/>
          </a:p>
        </p:txBody>
      </p:sp>
      <p:graphicFrame>
        <p:nvGraphicFramePr>
          <p:cNvPr id="4" name="Table 3">
            <a:extLst>
              <a:ext uri="{FF2B5EF4-FFF2-40B4-BE49-F238E27FC236}">
                <a16:creationId xmlns:a16="http://schemas.microsoft.com/office/drawing/2014/main" id="{A32E2D78-BFCA-4BD4-93DC-8DC0D6CE61C7}"/>
              </a:ext>
            </a:extLst>
          </p:cNvPr>
          <p:cNvGraphicFramePr>
            <a:graphicFrameLocks noGrp="1"/>
          </p:cNvGraphicFramePr>
          <p:nvPr>
            <p:extLst>
              <p:ext uri="{D42A27DB-BD31-4B8C-83A1-F6EECF244321}">
                <p14:modId xmlns:p14="http://schemas.microsoft.com/office/powerpoint/2010/main" val="2812042069"/>
              </p:ext>
            </p:extLst>
          </p:nvPr>
        </p:nvGraphicFramePr>
        <p:xfrm>
          <a:off x="1219200" y="1664833"/>
          <a:ext cx="5664988" cy="3890697"/>
        </p:xfrm>
        <a:graphic>
          <a:graphicData uri="http://schemas.openxmlformats.org/drawingml/2006/table">
            <a:tbl>
              <a:tblPr/>
              <a:tblGrid>
                <a:gridCol w="1751527">
                  <a:extLst>
                    <a:ext uri="{9D8B030D-6E8A-4147-A177-3AD203B41FA5}">
                      <a16:colId xmlns:a16="http://schemas.microsoft.com/office/drawing/2014/main" val="1441146131"/>
                    </a:ext>
                  </a:extLst>
                </a:gridCol>
                <a:gridCol w="927279">
                  <a:extLst>
                    <a:ext uri="{9D8B030D-6E8A-4147-A177-3AD203B41FA5}">
                      <a16:colId xmlns:a16="http://schemas.microsoft.com/office/drawing/2014/main" val="2504245989"/>
                    </a:ext>
                  </a:extLst>
                </a:gridCol>
                <a:gridCol w="940158">
                  <a:extLst>
                    <a:ext uri="{9D8B030D-6E8A-4147-A177-3AD203B41FA5}">
                      <a16:colId xmlns:a16="http://schemas.microsoft.com/office/drawing/2014/main" val="3664835893"/>
                    </a:ext>
                  </a:extLst>
                </a:gridCol>
                <a:gridCol w="874905">
                  <a:extLst>
                    <a:ext uri="{9D8B030D-6E8A-4147-A177-3AD203B41FA5}">
                      <a16:colId xmlns:a16="http://schemas.microsoft.com/office/drawing/2014/main" val="97313831"/>
                    </a:ext>
                  </a:extLst>
                </a:gridCol>
                <a:gridCol w="1171119">
                  <a:extLst>
                    <a:ext uri="{9D8B030D-6E8A-4147-A177-3AD203B41FA5}">
                      <a16:colId xmlns:a16="http://schemas.microsoft.com/office/drawing/2014/main" val="3856317164"/>
                    </a:ext>
                  </a:extLst>
                </a:gridCol>
              </a:tblGrid>
              <a:tr h="1301799">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Circuit</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Total Served</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rPr>
                        <a:t>Matched</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rPr>
                        <a:t>Total Served Match/Refuse %</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rPr>
                        <a:t>Refused</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3084019030"/>
                  </a:ext>
                </a:extLst>
              </a:tr>
              <a:tr h="261845">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38/40</a:t>
                      </a:r>
                    </a:p>
                    <a:p>
                      <a:pPr marL="0" marR="0" algn="ctr">
                        <a:lnSpc>
                          <a:spcPct val="107000"/>
                        </a:lnSpc>
                        <a:spcBef>
                          <a:spcPts val="0"/>
                        </a:spcBef>
                        <a:spcAft>
                          <a:spcPts val="0"/>
                        </a:spcAft>
                      </a:pPr>
                      <a:endPar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endParaRPr>
                    </a:p>
                    <a:p>
                      <a:pPr marL="0" marR="0" algn="ctr">
                        <a:lnSpc>
                          <a:spcPct val="107000"/>
                        </a:lnSpc>
                        <a:spcBef>
                          <a:spcPts val="0"/>
                        </a:spcBef>
                        <a:spcAft>
                          <a:spcPts val="0"/>
                        </a:spcAft>
                      </a:pPr>
                      <a:r>
                        <a:rPr lang="en-US" sz="800" b="1" dirty="0">
                          <a:solidFill>
                            <a:srgbClr val="7AC143"/>
                          </a:solidFill>
                          <a:effectLst/>
                          <a:latin typeface="Tahoma" panose="020B0604030504040204" pitchFamily="34" charset="0"/>
                          <a:ea typeface="Tahoma" panose="020B0604030504040204" pitchFamily="34" charset="0"/>
                          <a:cs typeface="Times New Roman" panose="02020603050405020304" pitchFamily="18" charset="0"/>
                        </a:rPr>
                        <a:t>95.00%</a:t>
                      </a:r>
                      <a:endParaRPr lang="en-US" sz="1000" dirty="0">
                        <a:solidFill>
                          <a:srgbClr val="7AC143"/>
                        </a:solidFill>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7750886"/>
                  </a:ext>
                </a:extLst>
              </a:tr>
              <a:tr h="261845">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12/12</a:t>
                      </a:r>
                    </a:p>
                    <a:p>
                      <a:pPr marL="0" marR="0" algn="ctr">
                        <a:lnSpc>
                          <a:spcPct val="107000"/>
                        </a:lnSpc>
                        <a:spcBef>
                          <a:spcPts val="0"/>
                        </a:spcBef>
                        <a:spcAft>
                          <a:spcPts val="0"/>
                        </a:spcAft>
                      </a:pPr>
                      <a:endPar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endParaRPr>
                    </a:p>
                    <a:p>
                      <a:pPr marL="0" marR="0" algn="ctr">
                        <a:lnSpc>
                          <a:spcPct val="107000"/>
                        </a:lnSpc>
                        <a:spcBef>
                          <a:spcPts val="0"/>
                        </a:spcBef>
                        <a:spcAft>
                          <a:spcPts val="0"/>
                        </a:spcAft>
                      </a:pPr>
                      <a:r>
                        <a:rPr lang="en-US" sz="800" b="1" dirty="0">
                          <a:solidFill>
                            <a:srgbClr val="7AC143"/>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solidFill>
                          <a:srgbClr val="7AC143"/>
                        </a:solidFill>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163485"/>
                  </a:ext>
                </a:extLst>
              </a:tr>
              <a:tr h="261845">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31/32</a:t>
                      </a:r>
                    </a:p>
                    <a:p>
                      <a:pPr marL="0" marR="0" algn="ctr">
                        <a:lnSpc>
                          <a:spcPct val="107000"/>
                        </a:lnSpc>
                        <a:spcBef>
                          <a:spcPts val="0"/>
                        </a:spcBef>
                        <a:spcAft>
                          <a:spcPts val="0"/>
                        </a:spcAft>
                      </a:pPr>
                      <a:endPar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endParaRPr>
                    </a:p>
                    <a:p>
                      <a:pPr marL="0" marR="0" algn="ctr">
                        <a:lnSpc>
                          <a:spcPct val="107000"/>
                        </a:lnSpc>
                        <a:spcBef>
                          <a:spcPts val="0"/>
                        </a:spcBef>
                        <a:spcAft>
                          <a:spcPts val="0"/>
                        </a:spcAft>
                      </a:pPr>
                      <a:r>
                        <a:rPr lang="en-US" sz="800" b="1" dirty="0">
                          <a:solidFill>
                            <a:srgbClr val="7AC143"/>
                          </a:solidFill>
                          <a:effectLst/>
                          <a:latin typeface="Tahoma" panose="020B0604030504040204" pitchFamily="34" charset="0"/>
                          <a:ea typeface="Tahoma" panose="020B0604030504040204" pitchFamily="34" charset="0"/>
                          <a:cs typeface="Times New Roman" panose="02020603050405020304" pitchFamily="18" charset="0"/>
                        </a:rPr>
                        <a:t>96.88%</a:t>
                      </a:r>
                      <a:endParaRPr lang="en-US" sz="1000" dirty="0">
                        <a:solidFill>
                          <a:srgbClr val="7AC143"/>
                        </a:solidFill>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9017656"/>
                  </a:ext>
                </a:extLst>
              </a:tr>
              <a:tr h="293681">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19</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a:t>
                      </a:r>
                      <a:endParaRPr lang="en-US" sz="8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chemeClr val="tx1"/>
                          </a:solidFill>
                          <a:effectLst/>
                          <a:latin typeface="Tahoma" panose="020B0604030504040204" pitchFamily="34" charset="0"/>
                          <a:ea typeface="Tahoma" panose="020B0604030504040204" pitchFamily="34" charset="0"/>
                          <a:cs typeface="Times New Roman" panose="02020603050405020304" pitchFamily="18" charset="0"/>
                        </a:rPr>
                        <a:t>15/15</a:t>
                      </a:r>
                    </a:p>
                    <a:p>
                      <a:pPr marL="0" marR="0" algn="ctr">
                        <a:lnSpc>
                          <a:spcPct val="107000"/>
                        </a:lnSpc>
                        <a:spcBef>
                          <a:spcPts val="0"/>
                        </a:spcBef>
                        <a:spcAft>
                          <a:spcPts val="0"/>
                        </a:spcAft>
                      </a:pPr>
                      <a:endParaRPr lang="en-US" sz="800" b="1" dirty="0">
                        <a:solidFill>
                          <a:schemeClr val="tx1"/>
                        </a:solidFill>
                        <a:effectLst/>
                        <a:latin typeface="Tahoma" panose="020B0604030504040204" pitchFamily="34" charset="0"/>
                        <a:ea typeface="Tahoma" panose="020B060403050404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00" b="1" dirty="0">
                          <a:solidFill>
                            <a:srgbClr val="7AC143"/>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solidFill>
                          <a:srgbClr val="7AC143"/>
                        </a:solidFill>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2935995"/>
                  </a:ext>
                </a:extLst>
              </a:tr>
              <a:tr h="261845">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chemeClr val="tx1"/>
                          </a:solidFill>
                          <a:effectLst/>
                          <a:latin typeface="Tahoma" panose="020B0604030504040204" pitchFamily="34" charset="0"/>
                          <a:ea typeface="Tahoma" panose="020B0604030504040204" pitchFamily="34" charset="0"/>
                          <a:cs typeface="Times New Roman" panose="02020603050405020304" pitchFamily="18" charset="0"/>
                        </a:rPr>
                        <a:t>21/22</a:t>
                      </a:r>
                    </a:p>
                    <a:p>
                      <a:pPr marL="0" marR="0" algn="ctr">
                        <a:lnSpc>
                          <a:spcPct val="107000"/>
                        </a:lnSpc>
                        <a:spcBef>
                          <a:spcPts val="0"/>
                        </a:spcBef>
                        <a:spcAft>
                          <a:spcPts val="0"/>
                        </a:spcAft>
                      </a:pPr>
                      <a:endParaRPr lang="en-US" sz="800" b="1" dirty="0">
                        <a:solidFill>
                          <a:srgbClr val="7AC143"/>
                        </a:solidFill>
                        <a:effectLst/>
                        <a:latin typeface="Tahoma" panose="020B0604030504040204" pitchFamily="34" charset="0"/>
                        <a:ea typeface="Tahoma" panose="020B0604030504040204" pitchFamily="34" charset="0"/>
                        <a:cs typeface="Times New Roman" panose="02020603050405020304" pitchFamily="18" charset="0"/>
                      </a:endParaRPr>
                    </a:p>
                    <a:p>
                      <a:pPr marL="0" marR="0" algn="ctr">
                        <a:lnSpc>
                          <a:spcPct val="107000"/>
                        </a:lnSpc>
                        <a:spcBef>
                          <a:spcPts val="0"/>
                        </a:spcBef>
                        <a:spcAft>
                          <a:spcPts val="0"/>
                        </a:spcAft>
                      </a:pPr>
                      <a:r>
                        <a:rPr lang="en-US" sz="800" b="1" dirty="0">
                          <a:solidFill>
                            <a:srgbClr val="7AC143"/>
                          </a:solidFill>
                          <a:effectLst/>
                          <a:latin typeface="Tahoma" panose="020B0604030504040204" pitchFamily="34" charset="0"/>
                          <a:ea typeface="Tahoma" panose="020B0604030504040204" pitchFamily="34" charset="0"/>
                          <a:cs typeface="Times New Roman" panose="02020603050405020304" pitchFamily="18" charset="0"/>
                        </a:rPr>
                        <a:t>95.45%</a:t>
                      </a:r>
                      <a:endParaRPr lang="en-US" sz="1000" dirty="0">
                        <a:solidFill>
                          <a:srgbClr val="7AC143"/>
                        </a:solidFill>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7888611"/>
                  </a:ext>
                </a:extLst>
              </a:tr>
              <a:tr h="372341">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TOTAL</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121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76</a:t>
                      </a:r>
                      <a:endParaRPr lang="en-US" sz="8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chemeClr val="tx1"/>
                          </a:solidFill>
                          <a:effectLst/>
                          <a:latin typeface="Tahoma" panose="020B0604030504040204" pitchFamily="34" charset="0"/>
                          <a:ea typeface="Tahoma" panose="020B0604030504040204" pitchFamily="34" charset="0"/>
                          <a:cs typeface="Times New Roman" panose="02020603050405020304" pitchFamily="18" charset="0"/>
                        </a:rPr>
                        <a:t>117/121</a:t>
                      </a:r>
                    </a:p>
                    <a:p>
                      <a:pPr marL="0" marR="0" algn="ctr">
                        <a:lnSpc>
                          <a:spcPct val="107000"/>
                        </a:lnSpc>
                        <a:spcBef>
                          <a:spcPts val="0"/>
                        </a:spcBef>
                        <a:spcAft>
                          <a:spcPts val="0"/>
                        </a:spcAft>
                      </a:pPr>
                      <a:endParaRPr lang="en-US" sz="800" b="1" dirty="0">
                        <a:solidFill>
                          <a:srgbClr val="7AC143"/>
                        </a:solidFill>
                        <a:effectLst/>
                        <a:latin typeface="Tahoma" panose="020B0604030504040204" pitchFamily="34" charset="0"/>
                        <a:ea typeface="Tahoma" panose="020B0604030504040204" pitchFamily="34" charset="0"/>
                        <a:cs typeface="Times New Roman" panose="02020603050405020304" pitchFamily="18" charset="0"/>
                      </a:endParaRPr>
                    </a:p>
                    <a:p>
                      <a:pPr marL="0" marR="0" algn="ctr">
                        <a:lnSpc>
                          <a:spcPct val="107000"/>
                        </a:lnSpc>
                        <a:spcBef>
                          <a:spcPts val="0"/>
                        </a:spcBef>
                        <a:spcAft>
                          <a:spcPts val="0"/>
                        </a:spcAft>
                      </a:pPr>
                      <a:r>
                        <a:rPr lang="en-US" sz="800" b="1" dirty="0">
                          <a:solidFill>
                            <a:srgbClr val="7AC143"/>
                          </a:solidFill>
                          <a:effectLst/>
                          <a:latin typeface="Tahoma" panose="020B0604030504040204" pitchFamily="34" charset="0"/>
                          <a:ea typeface="Tahoma" panose="020B0604030504040204" pitchFamily="34" charset="0"/>
                          <a:cs typeface="Times New Roman" panose="02020603050405020304" pitchFamily="18" charset="0"/>
                        </a:rPr>
                        <a:t>96.70%</a:t>
                      </a:r>
                      <a:endParaRPr lang="en-US" sz="1000" dirty="0">
                        <a:solidFill>
                          <a:srgbClr val="7AC143"/>
                        </a:solidFill>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2918583"/>
                  </a:ext>
                </a:extLst>
              </a:tr>
            </a:tbl>
          </a:graphicData>
        </a:graphic>
      </p:graphicFrame>
    </p:spTree>
    <p:extLst>
      <p:ext uri="{BB962C8B-B14F-4D97-AF65-F5344CB8AC3E}">
        <p14:creationId xmlns:p14="http://schemas.microsoft.com/office/powerpoint/2010/main" val="3474960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t>Mentoring Successful Disch Youths</a:t>
            </a:r>
            <a:br>
              <a:rPr lang="en-US" altLang="en-US" dirty="0"/>
            </a:br>
            <a:r>
              <a:rPr lang="en-US" altLang="en-US" dirty="0"/>
              <a:t>July1, 2020 to July 31, 2020</a:t>
            </a:r>
            <a:endParaRPr lang="en-US" dirty="0"/>
          </a:p>
        </p:txBody>
      </p:sp>
      <p:sp>
        <p:nvSpPr>
          <p:cNvPr id="8" name="Slide Number Placeholder 11"/>
          <p:cNvSpPr txBox="1">
            <a:spLocks/>
          </p:cNvSpPr>
          <p:nvPr/>
        </p:nvSpPr>
        <p:spPr>
          <a:xfrm>
            <a:off x="8229600" y="6351588"/>
            <a:ext cx="914400" cy="365125"/>
          </a:xfrm>
          <a:prstGeom prst="rect">
            <a:avLst/>
          </a:prstGeom>
        </p:spPr>
        <p:txBody>
          <a:bodyPr lIns="0" rIns="0"/>
          <a:lstStyle>
            <a:defPPr>
              <a:defRPr lang="en-US"/>
            </a:defPPr>
            <a:lvl1pPr algn="l" rtl="0" fontAlgn="auto">
              <a:spcBef>
                <a:spcPts val="0"/>
              </a:spcBef>
              <a:spcAft>
                <a:spcPts val="0"/>
              </a:spcAft>
              <a:defRPr b="1" kern="1200">
                <a:solidFill>
                  <a:schemeClr val="tx1"/>
                </a:solidFill>
                <a:latin typeface="Calibri" pitchFamily="34" charset="0"/>
                <a:ea typeface="+mn-ea"/>
                <a:cs typeface="+mn-cs"/>
              </a:defRPr>
            </a:lvl1pPr>
            <a:lvl2pPr marL="742950" indent="-285750" algn="l" rtl="0" fontAlgn="base">
              <a:spcBef>
                <a:spcPct val="0"/>
              </a:spcBef>
              <a:spcAft>
                <a:spcPct val="0"/>
              </a:spcAft>
              <a:defRPr kern="1200">
                <a:solidFill>
                  <a:schemeClr val="tx1"/>
                </a:solidFill>
                <a:latin typeface="Calibri" pitchFamily="34" charset="0"/>
                <a:ea typeface="+mn-ea"/>
                <a:cs typeface="Arial" charset="0"/>
              </a:defRPr>
            </a:lvl2pPr>
            <a:lvl3pPr marL="1143000" indent="-228600" algn="l" rtl="0" fontAlgn="base">
              <a:spcBef>
                <a:spcPct val="0"/>
              </a:spcBef>
              <a:spcAft>
                <a:spcPct val="0"/>
              </a:spcAft>
              <a:defRPr kern="1200">
                <a:solidFill>
                  <a:schemeClr val="tx1"/>
                </a:solidFill>
                <a:latin typeface="Calibri" pitchFamily="34" charset="0"/>
                <a:ea typeface="+mn-ea"/>
                <a:cs typeface="Arial" charset="0"/>
              </a:defRPr>
            </a:lvl3pPr>
            <a:lvl4pPr marL="1600200" indent="-228600" algn="l" rtl="0" fontAlgn="base">
              <a:spcBef>
                <a:spcPct val="0"/>
              </a:spcBef>
              <a:spcAft>
                <a:spcPct val="0"/>
              </a:spcAft>
              <a:defRPr kern="1200">
                <a:solidFill>
                  <a:schemeClr val="tx1"/>
                </a:solidFill>
                <a:latin typeface="Calibri" pitchFamily="34" charset="0"/>
                <a:ea typeface="+mn-ea"/>
                <a:cs typeface="Arial" charset="0"/>
              </a:defRPr>
            </a:lvl4pPr>
            <a:lvl5pPr marL="2057400" indent="-228600" algn="l" rtl="0" fontAlgn="base">
              <a:spcBef>
                <a:spcPct val="0"/>
              </a:spcBef>
              <a:spcAft>
                <a:spcPct val="0"/>
              </a:spcAft>
              <a:defRPr kern="1200">
                <a:solidFill>
                  <a:schemeClr val="tx1"/>
                </a:solidFill>
                <a:latin typeface="Calibri" pitchFamily="34" charset="0"/>
                <a:ea typeface="+mn-ea"/>
                <a:cs typeface="Arial" charset="0"/>
              </a:defRPr>
            </a:lvl5pPr>
            <a:lvl6pPr marL="2514600" indent="-228600" algn="l" defTabSz="914400" rtl="0" eaLnBrk="1" fontAlgn="base" latinLnBrk="0" hangingPunct="1">
              <a:spcBef>
                <a:spcPct val="0"/>
              </a:spcBef>
              <a:spcAft>
                <a:spcPct val="0"/>
              </a:spcAft>
              <a:defRPr kern="1200">
                <a:solidFill>
                  <a:schemeClr val="tx1"/>
                </a:solidFill>
                <a:latin typeface="Calibri" pitchFamily="34" charset="0"/>
                <a:ea typeface="+mn-ea"/>
                <a:cs typeface="Arial" charset="0"/>
              </a:defRPr>
            </a:lvl6pPr>
            <a:lvl7pPr marL="2971800" indent="-228600" algn="l" defTabSz="914400" rtl="0" eaLnBrk="1" fontAlgn="base" latinLnBrk="0" hangingPunct="1">
              <a:spcBef>
                <a:spcPct val="0"/>
              </a:spcBef>
              <a:spcAft>
                <a:spcPct val="0"/>
              </a:spcAft>
              <a:defRPr kern="1200">
                <a:solidFill>
                  <a:schemeClr val="tx1"/>
                </a:solidFill>
                <a:latin typeface="Calibri" pitchFamily="34" charset="0"/>
                <a:ea typeface="+mn-ea"/>
                <a:cs typeface="Arial" charset="0"/>
              </a:defRPr>
            </a:lvl7pPr>
            <a:lvl8pPr marL="3429000" indent="-228600" algn="l" defTabSz="914400" rtl="0" eaLnBrk="1" fontAlgn="base" latinLnBrk="0" hangingPunct="1">
              <a:spcBef>
                <a:spcPct val="0"/>
              </a:spcBef>
              <a:spcAft>
                <a:spcPct val="0"/>
              </a:spcAft>
              <a:defRPr kern="1200">
                <a:solidFill>
                  <a:schemeClr val="tx1"/>
                </a:solidFill>
                <a:latin typeface="Calibri" pitchFamily="34" charset="0"/>
                <a:ea typeface="+mn-ea"/>
                <a:cs typeface="Arial" charset="0"/>
              </a:defRPr>
            </a:lvl8pPr>
            <a:lvl9pPr marL="3886200" indent="-228600" algn="l" defTabSz="914400" rtl="0" eaLnBrk="1" fontAlgn="base" latinLnBrk="0" hangingPunct="1">
              <a:spcBef>
                <a:spcPct val="0"/>
              </a:spcBef>
              <a:spcAft>
                <a:spcPct val="0"/>
              </a:spcAft>
              <a:defRPr kern="1200">
                <a:solidFill>
                  <a:schemeClr val="tx1"/>
                </a:solidFill>
                <a:latin typeface="Calibri" pitchFamily="34" charset="0"/>
                <a:ea typeface="+mn-ea"/>
                <a:cs typeface="Arial" charset="0"/>
              </a:defRPr>
            </a:lvl9pPr>
          </a:lstStyle>
          <a:p>
            <a:fld id="{7BDBC760-1189-4083-8767-6394A8B14E7B}" type="slidenum">
              <a:rPr lang="en-US" altLang="en-US" smtClean="0"/>
              <a:pPr/>
              <a:t>17</a:t>
            </a:fld>
            <a:endParaRPr lang="en-US" altLang="en-US" dirty="0"/>
          </a:p>
        </p:txBody>
      </p:sp>
      <p:graphicFrame>
        <p:nvGraphicFramePr>
          <p:cNvPr id="4" name="Table 3">
            <a:extLst>
              <a:ext uri="{FF2B5EF4-FFF2-40B4-BE49-F238E27FC236}">
                <a16:creationId xmlns:a16="http://schemas.microsoft.com/office/drawing/2014/main" id="{A32E2D78-BFCA-4BD4-93DC-8DC0D6CE61C7}"/>
              </a:ext>
            </a:extLst>
          </p:cNvPr>
          <p:cNvGraphicFramePr>
            <a:graphicFrameLocks noGrp="1"/>
          </p:cNvGraphicFramePr>
          <p:nvPr>
            <p:extLst>
              <p:ext uri="{D42A27DB-BD31-4B8C-83A1-F6EECF244321}">
                <p14:modId xmlns:p14="http://schemas.microsoft.com/office/powerpoint/2010/main" val="3576573220"/>
              </p:ext>
            </p:extLst>
          </p:nvPr>
        </p:nvGraphicFramePr>
        <p:xfrm>
          <a:off x="1219200" y="1664833"/>
          <a:ext cx="5664988" cy="3890697"/>
        </p:xfrm>
        <a:graphic>
          <a:graphicData uri="http://schemas.openxmlformats.org/drawingml/2006/table">
            <a:tbl>
              <a:tblPr/>
              <a:tblGrid>
                <a:gridCol w="1751527">
                  <a:extLst>
                    <a:ext uri="{9D8B030D-6E8A-4147-A177-3AD203B41FA5}">
                      <a16:colId xmlns:a16="http://schemas.microsoft.com/office/drawing/2014/main" val="1441146131"/>
                    </a:ext>
                  </a:extLst>
                </a:gridCol>
                <a:gridCol w="927279">
                  <a:extLst>
                    <a:ext uri="{9D8B030D-6E8A-4147-A177-3AD203B41FA5}">
                      <a16:colId xmlns:a16="http://schemas.microsoft.com/office/drawing/2014/main" val="2504245989"/>
                    </a:ext>
                  </a:extLst>
                </a:gridCol>
                <a:gridCol w="940158">
                  <a:extLst>
                    <a:ext uri="{9D8B030D-6E8A-4147-A177-3AD203B41FA5}">
                      <a16:colId xmlns:a16="http://schemas.microsoft.com/office/drawing/2014/main" val="3664835893"/>
                    </a:ext>
                  </a:extLst>
                </a:gridCol>
                <a:gridCol w="874905">
                  <a:extLst>
                    <a:ext uri="{9D8B030D-6E8A-4147-A177-3AD203B41FA5}">
                      <a16:colId xmlns:a16="http://schemas.microsoft.com/office/drawing/2014/main" val="97313831"/>
                    </a:ext>
                  </a:extLst>
                </a:gridCol>
                <a:gridCol w="1171119">
                  <a:extLst>
                    <a:ext uri="{9D8B030D-6E8A-4147-A177-3AD203B41FA5}">
                      <a16:colId xmlns:a16="http://schemas.microsoft.com/office/drawing/2014/main" val="3856317164"/>
                    </a:ext>
                  </a:extLst>
                </a:gridCol>
              </a:tblGrid>
              <a:tr h="1301799">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Circuit</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Total Served</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rPr>
                        <a:t>Matched</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rPr>
                        <a:t>Total Served Match/Refuse %</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rPr>
                        <a:t>Refused</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3084019030"/>
                  </a:ext>
                </a:extLst>
              </a:tr>
              <a:tr h="261845">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3/3</a:t>
                      </a:r>
                    </a:p>
                    <a:p>
                      <a:pPr marL="0" marR="0" algn="ctr">
                        <a:lnSpc>
                          <a:spcPct val="107000"/>
                        </a:lnSpc>
                        <a:spcBef>
                          <a:spcPts val="0"/>
                        </a:spcBef>
                        <a:spcAft>
                          <a:spcPts val="0"/>
                        </a:spcAft>
                      </a:pPr>
                      <a:endParaRPr lang="en-US" sz="800" b="1" dirty="0">
                        <a:solidFill>
                          <a:srgbClr val="92D050"/>
                        </a:solidFill>
                        <a:effectLst/>
                        <a:latin typeface="Tahoma" panose="020B0604030504040204" pitchFamily="34" charset="0"/>
                        <a:ea typeface="Tahoma" panose="020B0604030504040204" pitchFamily="34" charset="0"/>
                        <a:cs typeface="Times New Roman" panose="02020603050405020304" pitchFamily="18" charset="0"/>
                      </a:endParaRPr>
                    </a:p>
                    <a:p>
                      <a:pPr marL="0" marR="0" algn="ctr">
                        <a:lnSpc>
                          <a:spcPct val="107000"/>
                        </a:lnSpc>
                        <a:spcBef>
                          <a:spcPts val="0"/>
                        </a:spcBef>
                        <a:spcAft>
                          <a:spcPts val="0"/>
                        </a:spcAft>
                      </a:pPr>
                      <a:r>
                        <a:rPr lang="en-US" sz="800" b="1" dirty="0">
                          <a:solidFill>
                            <a:srgbClr val="92D05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solidFill>
                          <a:srgbClr val="92D050"/>
                        </a:solidFill>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7750886"/>
                  </a:ext>
                </a:extLst>
              </a:tr>
              <a:tr h="261845">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6/6</a:t>
                      </a:r>
                    </a:p>
                    <a:p>
                      <a:pPr marL="0" marR="0" algn="ctr">
                        <a:lnSpc>
                          <a:spcPct val="107000"/>
                        </a:lnSpc>
                        <a:spcBef>
                          <a:spcPts val="0"/>
                        </a:spcBef>
                        <a:spcAft>
                          <a:spcPts val="0"/>
                        </a:spcAft>
                      </a:pPr>
                      <a:endPar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endParaRPr>
                    </a:p>
                    <a:p>
                      <a:pPr marL="0" marR="0" algn="ctr">
                        <a:lnSpc>
                          <a:spcPct val="107000"/>
                        </a:lnSpc>
                        <a:spcBef>
                          <a:spcPts val="0"/>
                        </a:spcBef>
                        <a:spcAft>
                          <a:spcPts val="0"/>
                        </a:spcAft>
                      </a:pPr>
                      <a:r>
                        <a:rPr lang="en-US" sz="800" b="1" dirty="0">
                          <a:solidFill>
                            <a:srgbClr val="92D05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solidFill>
                          <a:srgbClr val="92D050"/>
                        </a:solidFill>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163485"/>
                  </a:ext>
                </a:extLst>
              </a:tr>
              <a:tr h="261845">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4/4</a:t>
                      </a:r>
                    </a:p>
                    <a:p>
                      <a:pPr marL="0" marR="0" algn="ctr">
                        <a:lnSpc>
                          <a:spcPct val="107000"/>
                        </a:lnSpc>
                        <a:spcBef>
                          <a:spcPts val="0"/>
                        </a:spcBef>
                        <a:spcAft>
                          <a:spcPts val="0"/>
                        </a:spcAft>
                      </a:pPr>
                      <a:endPar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endParaRPr>
                    </a:p>
                    <a:p>
                      <a:pPr marL="0" marR="0" algn="ctr">
                        <a:lnSpc>
                          <a:spcPct val="107000"/>
                        </a:lnSpc>
                        <a:spcBef>
                          <a:spcPts val="0"/>
                        </a:spcBef>
                        <a:spcAft>
                          <a:spcPts val="0"/>
                        </a:spcAft>
                      </a:pPr>
                      <a:r>
                        <a:rPr lang="en-US" sz="800" b="1" dirty="0">
                          <a:solidFill>
                            <a:srgbClr val="92D05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solidFill>
                          <a:srgbClr val="92D050"/>
                        </a:solidFill>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9017656"/>
                  </a:ext>
                </a:extLst>
              </a:tr>
              <a:tr h="261845">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19</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0/0</a:t>
                      </a:r>
                    </a:p>
                    <a:p>
                      <a:pPr marL="0" marR="0" algn="ctr">
                        <a:lnSpc>
                          <a:spcPct val="107000"/>
                        </a:lnSpc>
                        <a:spcBef>
                          <a:spcPts val="0"/>
                        </a:spcBef>
                        <a:spcAft>
                          <a:spcPts val="0"/>
                        </a:spcAft>
                      </a:pPr>
                      <a:endPar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endParaRPr>
                    </a:p>
                    <a:p>
                      <a:pPr marL="0" marR="0" algn="ctr">
                        <a:lnSpc>
                          <a:spcPct val="107000"/>
                        </a:lnSpc>
                        <a:spcBef>
                          <a:spcPts val="0"/>
                        </a:spcBef>
                        <a:spcAft>
                          <a:spcPts val="0"/>
                        </a:spcAft>
                      </a:pPr>
                      <a:r>
                        <a:rPr lang="en-US" sz="800" b="1" dirty="0">
                          <a:solidFill>
                            <a:schemeClr val="tx1"/>
                          </a:solidFill>
                          <a:effectLst/>
                          <a:latin typeface="Tahoma" panose="020B0604030504040204" pitchFamily="34" charset="0"/>
                          <a:ea typeface="Tahoma" panose="020B0604030504040204" pitchFamily="34" charset="0"/>
                          <a:cs typeface="Times New Roman" panose="02020603050405020304" pitchFamily="18" charset="0"/>
                        </a:rPr>
                        <a:t>Nan</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2935995"/>
                  </a:ext>
                </a:extLst>
              </a:tr>
              <a:tr h="261845">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3/3</a:t>
                      </a:r>
                    </a:p>
                    <a:p>
                      <a:pPr marL="0" marR="0" algn="ctr">
                        <a:lnSpc>
                          <a:spcPct val="107000"/>
                        </a:lnSpc>
                        <a:spcBef>
                          <a:spcPts val="0"/>
                        </a:spcBef>
                        <a:spcAft>
                          <a:spcPts val="0"/>
                        </a:spcAft>
                      </a:pPr>
                      <a:endPar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endParaRPr>
                    </a:p>
                    <a:p>
                      <a:pPr marL="0" marR="0" algn="ctr">
                        <a:lnSpc>
                          <a:spcPct val="107000"/>
                        </a:lnSpc>
                        <a:spcBef>
                          <a:spcPts val="0"/>
                        </a:spcBef>
                        <a:spcAft>
                          <a:spcPts val="0"/>
                        </a:spcAft>
                      </a:pPr>
                      <a:r>
                        <a:rPr lang="en-US" sz="800" b="1" dirty="0">
                          <a:solidFill>
                            <a:srgbClr val="7AC143"/>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solidFill>
                          <a:srgbClr val="7AC143"/>
                        </a:solidFill>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7888611"/>
                  </a:ext>
                </a:extLst>
              </a:tr>
              <a:tr h="372341">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TOTAL</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16</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16/16</a:t>
                      </a:r>
                    </a:p>
                    <a:p>
                      <a:pPr marL="0" marR="0" algn="ctr">
                        <a:lnSpc>
                          <a:spcPct val="107000"/>
                        </a:lnSpc>
                        <a:spcBef>
                          <a:spcPts val="0"/>
                        </a:spcBef>
                        <a:spcAft>
                          <a:spcPts val="0"/>
                        </a:spcAft>
                      </a:pPr>
                      <a:endPar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endParaRPr>
                    </a:p>
                    <a:p>
                      <a:pPr marL="0" marR="0" algn="ctr">
                        <a:lnSpc>
                          <a:spcPct val="107000"/>
                        </a:lnSpc>
                        <a:spcBef>
                          <a:spcPts val="0"/>
                        </a:spcBef>
                        <a:spcAft>
                          <a:spcPts val="0"/>
                        </a:spcAft>
                      </a:pPr>
                      <a:r>
                        <a:rPr lang="en-US" sz="800" b="1" dirty="0">
                          <a:solidFill>
                            <a:srgbClr val="7AC143"/>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solidFill>
                          <a:srgbClr val="7AC143"/>
                        </a:solidFill>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a:t>
                      </a:r>
                      <a:endParaRPr lang="en-US" sz="11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2918583"/>
                  </a:ext>
                </a:extLst>
              </a:tr>
            </a:tbl>
          </a:graphicData>
        </a:graphic>
      </p:graphicFrame>
    </p:spTree>
    <p:extLst>
      <p:ext uri="{BB962C8B-B14F-4D97-AF65-F5344CB8AC3E}">
        <p14:creationId xmlns:p14="http://schemas.microsoft.com/office/powerpoint/2010/main" val="1005687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a:t>Caseload </a:t>
            </a:r>
            <a:br>
              <a:rPr lang="en-US" altLang="en-US" dirty="0"/>
            </a:br>
            <a:r>
              <a:rPr lang="en-US" altLang="en-US" dirty="0"/>
              <a:t>As of July 31, 2020</a:t>
            </a:r>
          </a:p>
        </p:txBody>
      </p:sp>
      <p:sp>
        <p:nvSpPr>
          <p:cNvPr id="27652" name="Slide Number Placeholder 12"/>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FD3CA9BC-9B66-4FDB-954C-B06DA65D8BBA}" type="slidenum">
              <a:rPr lang="en-US" altLang="en-US" smtClean="0"/>
              <a:pPr/>
              <a:t>18</a:t>
            </a:fld>
            <a:endParaRPr lang="en-US" altLang="en-US" dirty="0"/>
          </a:p>
        </p:txBody>
      </p:sp>
      <p:graphicFrame>
        <p:nvGraphicFramePr>
          <p:cNvPr id="2" name="Table 1">
            <a:extLst>
              <a:ext uri="{FF2B5EF4-FFF2-40B4-BE49-F238E27FC236}">
                <a16:creationId xmlns:a16="http://schemas.microsoft.com/office/drawing/2014/main" id="{DBDC062C-EAA2-4270-9991-8CE9D06275F8}"/>
              </a:ext>
            </a:extLst>
          </p:cNvPr>
          <p:cNvGraphicFramePr>
            <a:graphicFrameLocks noGrp="1"/>
          </p:cNvGraphicFramePr>
          <p:nvPr>
            <p:extLst>
              <p:ext uri="{D42A27DB-BD31-4B8C-83A1-F6EECF244321}">
                <p14:modId xmlns:p14="http://schemas.microsoft.com/office/powerpoint/2010/main" val="1485738189"/>
              </p:ext>
            </p:extLst>
          </p:nvPr>
        </p:nvGraphicFramePr>
        <p:xfrm>
          <a:off x="304800" y="1219200"/>
          <a:ext cx="8534400" cy="3861860"/>
        </p:xfrm>
        <a:graphic>
          <a:graphicData uri="http://schemas.openxmlformats.org/drawingml/2006/table">
            <a:tbl>
              <a:tblPr/>
              <a:tblGrid>
                <a:gridCol w="307431">
                  <a:extLst>
                    <a:ext uri="{9D8B030D-6E8A-4147-A177-3AD203B41FA5}">
                      <a16:colId xmlns:a16="http://schemas.microsoft.com/office/drawing/2014/main" val="1971047075"/>
                    </a:ext>
                  </a:extLst>
                </a:gridCol>
                <a:gridCol w="2339779">
                  <a:extLst>
                    <a:ext uri="{9D8B030D-6E8A-4147-A177-3AD203B41FA5}">
                      <a16:colId xmlns:a16="http://schemas.microsoft.com/office/drawing/2014/main" val="2763159797"/>
                    </a:ext>
                  </a:extLst>
                </a:gridCol>
                <a:gridCol w="2943595">
                  <a:extLst>
                    <a:ext uri="{9D8B030D-6E8A-4147-A177-3AD203B41FA5}">
                      <a16:colId xmlns:a16="http://schemas.microsoft.com/office/drawing/2014/main" val="1239267172"/>
                    </a:ext>
                  </a:extLst>
                </a:gridCol>
                <a:gridCol w="2943595">
                  <a:extLst>
                    <a:ext uri="{9D8B030D-6E8A-4147-A177-3AD203B41FA5}">
                      <a16:colId xmlns:a16="http://schemas.microsoft.com/office/drawing/2014/main" val="3823135253"/>
                    </a:ext>
                  </a:extLst>
                </a:gridCol>
              </a:tblGrid>
              <a:tr h="213676">
                <a:tc gridSpan="2">
                  <a:txBody>
                    <a:bodyPr/>
                    <a:lstStyle/>
                    <a:p>
                      <a:pPr algn="ctr" fontAlgn="ctr"/>
                      <a:r>
                        <a:rPr lang="en-US" sz="1100" b="1" i="0" u="none" strike="noStrike" dirty="0">
                          <a:solidFill>
                            <a:schemeClr val="tx1"/>
                          </a:solidFill>
                          <a:effectLst/>
                          <a:latin typeface="+mn-lt"/>
                        </a:rPr>
                        <a:t>Circuit</a:t>
                      </a:r>
                    </a:p>
                  </a:txBody>
                  <a:tcPr marL="6342" marR="6342" marT="63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C142"/>
                    </a:solidFill>
                  </a:tcPr>
                </a:tc>
                <a:tc hMerge="1">
                  <a:txBody>
                    <a:bodyPr/>
                    <a:lstStyle/>
                    <a:p>
                      <a:endParaRPr lang="en-US"/>
                    </a:p>
                  </a:txBody>
                  <a:tcPr/>
                </a:tc>
                <a:tc>
                  <a:txBody>
                    <a:bodyPr/>
                    <a:lstStyle/>
                    <a:p>
                      <a:pPr algn="ctr" fontAlgn="ctr"/>
                      <a:r>
                        <a:rPr lang="en-US" sz="1100" b="1" i="0" u="none" strike="noStrike" dirty="0">
                          <a:solidFill>
                            <a:schemeClr val="tx1"/>
                          </a:solidFill>
                          <a:effectLst/>
                          <a:latin typeface="+mn-lt"/>
                        </a:rPr>
                        <a:t>Transition Coordinator</a:t>
                      </a:r>
                    </a:p>
                  </a:txBody>
                  <a:tcPr marL="6342" marR="6342" marT="63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C142"/>
                    </a:solidFill>
                  </a:tcPr>
                </a:tc>
                <a:tc>
                  <a:txBody>
                    <a:bodyPr/>
                    <a:lstStyle/>
                    <a:p>
                      <a:pPr algn="ctr" fontAlgn="ctr"/>
                      <a:r>
                        <a:rPr lang="en-US" sz="1100" b="1" i="0" u="none" strike="noStrike" dirty="0">
                          <a:solidFill>
                            <a:schemeClr val="tx1"/>
                          </a:solidFill>
                          <a:effectLst/>
                          <a:latin typeface="+mn-lt"/>
                        </a:rPr>
                        <a:t>Community Caseload</a:t>
                      </a:r>
                    </a:p>
                  </a:txBody>
                  <a:tcPr marL="6342" marR="6342" marT="63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C142"/>
                    </a:solidFill>
                  </a:tcPr>
                </a:tc>
                <a:extLst>
                  <a:ext uri="{0D108BD9-81ED-4DB2-BD59-A6C34878D82A}">
                    <a16:rowId xmlns:a16="http://schemas.microsoft.com/office/drawing/2014/main" val="3491903704"/>
                  </a:ext>
                </a:extLst>
              </a:tr>
              <a:tr h="381486">
                <a:tc>
                  <a:txBody>
                    <a:bodyPr/>
                    <a:lstStyle/>
                    <a:p>
                      <a:pPr algn="ctr" fontAlgn="ctr"/>
                      <a:r>
                        <a:rPr lang="en-US" sz="1100" b="0" i="0" u="none" strike="noStrike" dirty="0">
                          <a:solidFill>
                            <a:srgbClr val="000000"/>
                          </a:solidFill>
                          <a:effectLst/>
                          <a:latin typeface="+mn-lt"/>
                        </a:rPr>
                        <a:t>1</a:t>
                      </a:r>
                    </a:p>
                  </a:txBody>
                  <a:tcPr marL="6342" marR="6342" marT="634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Times New Roman"/>
                          <a:cs typeface="Times New Roman"/>
                        </a:rPr>
                        <a:t>11</a:t>
                      </a:r>
                      <a:br>
                        <a:rPr lang="en-US" sz="1200" b="0" dirty="0">
                          <a:solidFill>
                            <a:schemeClr val="tx1"/>
                          </a:solidFill>
                          <a:effectLst/>
                          <a:latin typeface="+mn-lt"/>
                          <a:ea typeface="Times New Roman"/>
                          <a:cs typeface="Times New Roman"/>
                        </a:rPr>
                      </a:br>
                      <a:r>
                        <a:rPr lang="en-US" sz="1200" b="0" dirty="0">
                          <a:solidFill>
                            <a:schemeClr val="tx1"/>
                          </a:solidFill>
                          <a:effectLst/>
                          <a:latin typeface="+mn-lt"/>
                          <a:ea typeface="Times New Roman"/>
                          <a:cs typeface="Times New Roman"/>
                        </a:rPr>
                        <a:t>(Miami/</a:t>
                      </a:r>
                      <a:r>
                        <a:rPr lang="en-US" sz="1200" b="0" baseline="0" dirty="0">
                          <a:solidFill>
                            <a:schemeClr val="tx1"/>
                          </a:solidFill>
                          <a:effectLst/>
                          <a:latin typeface="+mn-lt"/>
                          <a:ea typeface="Times New Roman"/>
                          <a:cs typeface="Times New Roman"/>
                        </a:rPr>
                        <a:t> Dade</a:t>
                      </a:r>
                      <a:r>
                        <a:rPr lang="en-US" sz="1200" b="0" dirty="0">
                          <a:solidFill>
                            <a:schemeClr val="tx1"/>
                          </a:solidFill>
                          <a:effectLst/>
                          <a:latin typeface="+mn-lt"/>
                          <a:ea typeface="Times New Roman"/>
                          <a:cs typeface="Times New Roman"/>
                        </a:rPr>
                        <a:t>)</a:t>
                      </a:r>
                      <a:endParaRPr lang="en-US" sz="1200" b="0" dirty="0">
                        <a:solidFill>
                          <a:schemeClr val="tx1"/>
                        </a:solidFill>
                        <a:effectLst/>
                        <a:latin typeface="+mn-lt"/>
                        <a:ea typeface="Calibri"/>
                        <a:cs typeface="Times New Roman"/>
                      </a:endParaRP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ctr">
                        <a:lnSpc>
                          <a:spcPct val="115000"/>
                        </a:lnSpc>
                        <a:spcBef>
                          <a:spcPts val="0"/>
                        </a:spcBef>
                        <a:spcAft>
                          <a:spcPts val="0"/>
                        </a:spcAft>
                      </a:pPr>
                      <a:r>
                        <a:rPr lang="en-US" sz="1200" b="0" baseline="0" dirty="0">
                          <a:solidFill>
                            <a:schemeClr val="tx1"/>
                          </a:solidFill>
                          <a:effectLst/>
                          <a:latin typeface="+mn-lt"/>
                          <a:ea typeface="Calibri"/>
                          <a:cs typeface="Times New Roman"/>
                        </a:rPr>
                        <a:t>Juliette Garraway</a:t>
                      </a:r>
                    </a:p>
                    <a:p>
                      <a:pPr marL="0" marR="0" algn="ctr" fontAlgn="ctr">
                        <a:lnSpc>
                          <a:spcPct val="115000"/>
                        </a:lnSpc>
                        <a:spcBef>
                          <a:spcPts val="0"/>
                        </a:spcBef>
                        <a:spcAft>
                          <a:spcPts val="0"/>
                        </a:spcAft>
                      </a:pPr>
                      <a:r>
                        <a:rPr lang="en-US" sz="1200" b="0" baseline="0" dirty="0">
                          <a:solidFill>
                            <a:schemeClr val="tx1"/>
                          </a:solidFill>
                          <a:effectLst/>
                          <a:latin typeface="+mn-lt"/>
                          <a:ea typeface="Calibri"/>
                          <a:cs typeface="Times New Roman"/>
                        </a:rPr>
                        <a:t>April Champion</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19</a:t>
                      </a:r>
                    </a:p>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22</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8263088"/>
                  </a:ext>
                </a:extLst>
              </a:tr>
              <a:tr h="381486">
                <a:tc>
                  <a:txBody>
                    <a:bodyPr/>
                    <a:lstStyle/>
                    <a:p>
                      <a:pPr algn="ctr" fontAlgn="ctr"/>
                      <a:r>
                        <a:rPr lang="en-US" sz="1100" b="0" i="0" u="none" strike="noStrike" dirty="0">
                          <a:solidFill>
                            <a:srgbClr val="000000"/>
                          </a:solidFill>
                          <a:effectLst/>
                          <a:latin typeface="+mn-lt"/>
                        </a:rPr>
                        <a:t>2</a:t>
                      </a:r>
                    </a:p>
                  </a:txBody>
                  <a:tcPr marL="6342" marR="6342" marT="634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Times New Roman"/>
                          <a:cs typeface="Times New Roman"/>
                        </a:rPr>
                        <a:t>15 </a:t>
                      </a:r>
                    </a:p>
                    <a:p>
                      <a:pPr marL="0" marR="0" algn="ctr" fontAlgn="ctr">
                        <a:lnSpc>
                          <a:spcPct val="115000"/>
                        </a:lnSpc>
                        <a:spcBef>
                          <a:spcPts val="0"/>
                        </a:spcBef>
                        <a:spcAft>
                          <a:spcPts val="0"/>
                        </a:spcAft>
                      </a:pPr>
                      <a:r>
                        <a:rPr lang="en-US" sz="1200" b="0" dirty="0">
                          <a:solidFill>
                            <a:schemeClr val="tx1"/>
                          </a:solidFill>
                          <a:effectLst/>
                          <a:latin typeface="+mn-lt"/>
                          <a:ea typeface="Times New Roman"/>
                          <a:cs typeface="Times New Roman"/>
                        </a:rPr>
                        <a:t>(Palm</a:t>
                      </a:r>
                      <a:r>
                        <a:rPr lang="en-US" sz="1200" b="0" baseline="0" dirty="0">
                          <a:solidFill>
                            <a:schemeClr val="tx1"/>
                          </a:solidFill>
                          <a:effectLst/>
                          <a:latin typeface="+mn-lt"/>
                          <a:ea typeface="Times New Roman"/>
                          <a:cs typeface="Times New Roman"/>
                        </a:rPr>
                        <a:t> Beach</a:t>
                      </a:r>
                      <a:r>
                        <a:rPr lang="en-US" sz="1200" b="0" dirty="0">
                          <a:solidFill>
                            <a:schemeClr val="tx1"/>
                          </a:solidFill>
                          <a:effectLst/>
                          <a:latin typeface="+mn-lt"/>
                          <a:ea typeface="Times New Roman"/>
                          <a:cs typeface="Times New Roman"/>
                        </a:rPr>
                        <a:t>)</a:t>
                      </a:r>
                      <a:endParaRPr lang="en-US" sz="1200" b="0" dirty="0">
                        <a:solidFill>
                          <a:schemeClr val="tx1"/>
                        </a:solidFill>
                        <a:effectLst/>
                        <a:latin typeface="+mn-lt"/>
                        <a:ea typeface="Calibri"/>
                        <a:cs typeface="Times New Roman"/>
                      </a:endParaRP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Leno, Christopher</a:t>
                      </a:r>
                    </a:p>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Malcolm, Oshane</a:t>
                      </a:r>
                    </a:p>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McNish, Vanessa</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3</a:t>
                      </a:r>
                    </a:p>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4</a:t>
                      </a:r>
                    </a:p>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5</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9366054"/>
                  </a:ext>
                </a:extLst>
              </a:tr>
              <a:tr h="699266">
                <a:tc>
                  <a:txBody>
                    <a:bodyPr/>
                    <a:lstStyle/>
                    <a:p>
                      <a:pPr algn="ctr" fontAlgn="ctr"/>
                      <a:r>
                        <a:rPr lang="en-US" sz="1100" b="0" i="0" u="none" strike="noStrike" dirty="0">
                          <a:solidFill>
                            <a:srgbClr val="000000"/>
                          </a:solidFill>
                          <a:effectLst/>
                          <a:latin typeface="+mn-lt"/>
                        </a:rPr>
                        <a:t>3</a:t>
                      </a:r>
                    </a:p>
                  </a:txBody>
                  <a:tcPr marL="6342" marR="6342" marT="634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Times New Roman"/>
                          <a:cs typeface="Times New Roman"/>
                        </a:rPr>
                        <a:t>16</a:t>
                      </a:r>
                      <a:br>
                        <a:rPr lang="en-US" sz="1200" b="0" dirty="0">
                          <a:solidFill>
                            <a:schemeClr val="tx1"/>
                          </a:solidFill>
                          <a:effectLst/>
                          <a:latin typeface="+mn-lt"/>
                          <a:ea typeface="Times New Roman"/>
                          <a:cs typeface="Times New Roman"/>
                        </a:rPr>
                      </a:br>
                      <a:r>
                        <a:rPr lang="en-US" sz="1200" b="0" dirty="0">
                          <a:solidFill>
                            <a:schemeClr val="tx1"/>
                          </a:solidFill>
                          <a:effectLst/>
                          <a:latin typeface="+mn-lt"/>
                          <a:ea typeface="Times New Roman"/>
                          <a:cs typeface="Times New Roman"/>
                        </a:rPr>
                        <a:t>(Monroe</a:t>
                      </a:r>
                      <a:r>
                        <a:rPr lang="en-US" sz="1200" b="0" baseline="0" dirty="0">
                          <a:solidFill>
                            <a:schemeClr val="tx1"/>
                          </a:solidFill>
                          <a:effectLst/>
                          <a:latin typeface="+mn-lt"/>
                          <a:ea typeface="Times New Roman"/>
                          <a:cs typeface="Times New Roman"/>
                        </a:rPr>
                        <a:t>)</a:t>
                      </a:r>
                      <a:endParaRPr lang="en-US" sz="1200" b="0" dirty="0">
                        <a:solidFill>
                          <a:schemeClr val="tx1"/>
                        </a:solidFill>
                        <a:effectLst/>
                        <a:latin typeface="+mn-lt"/>
                        <a:ea typeface="Calibri"/>
                        <a:cs typeface="Times New Roman"/>
                      </a:endParaRP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Times New Roman"/>
                          <a:cs typeface="Times New Roman"/>
                        </a:rPr>
                        <a:t>Malcolm, </a:t>
                      </a:r>
                      <a:r>
                        <a:rPr lang="en-US" sz="1200" b="0" dirty="0" err="1">
                          <a:solidFill>
                            <a:schemeClr val="tx1"/>
                          </a:solidFill>
                          <a:effectLst/>
                          <a:latin typeface="+mn-lt"/>
                          <a:ea typeface="Times New Roman"/>
                          <a:cs typeface="Times New Roman"/>
                        </a:rPr>
                        <a:t>Oshane</a:t>
                      </a:r>
                      <a:endParaRPr lang="en-US" sz="1200" b="0" dirty="0">
                        <a:solidFill>
                          <a:schemeClr val="tx1"/>
                        </a:solidFill>
                        <a:effectLst/>
                        <a:latin typeface="+mn-lt"/>
                        <a:ea typeface="Calibri"/>
                        <a:cs typeface="Times New Roman"/>
                      </a:endParaRP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0</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1906652"/>
                  </a:ext>
                </a:extLst>
              </a:tr>
              <a:tr h="381486">
                <a:tc>
                  <a:txBody>
                    <a:bodyPr/>
                    <a:lstStyle/>
                    <a:p>
                      <a:pPr algn="ctr" fontAlgn="ctr"/>
                      <a:r>
                        <a:rPr lang="en-US" sz="1100" b="0" i="0" u="none" strike="noStrike" dirty="0">
                          <a:solidFill>
                            <a:srgbClr val="000000"/>
                          </a:solidFill>
                          <a:effectLst/>
                          <a:latin typeface="+mn-lt"/>
                        </a:rPr>
                        <a:t>4</a:t>
                      </a:r>
                    </a:p>
                  </a:txBody>
                  <a:tcPr marL="6342" marR="6342" marT="634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Times New Roman"/>
                          <a:cs typeface="Times New Roman"/>
                        </a:rPr>
                        <a:t>17 </a:t>
                      </a:r>
                    </a:p>
                    <a:p>
                      <a:pPr marL="0" marR="0" algn="ctr" fontAlgn="ctr">
                        <a:lnSpc>
                          <a:spcPct val="115000"/>
                        </a:lnSpc>
                        <a:spcBef>
                          <a:spcPts val="0"/>
                        </a:spcBef>
                        <a:spcAft>
                          <a:spcPts val="0"/>
                        </a:spcAft>
                      </a:pPr>
                      <a:r>
                        <a:rPr lang="en-US" sz="1200" b="0" dirty="0">
                          <a:solidFill>
                            <a:schemeClr val="tx1"/>
                          </a:solidFill>
                          <a:effectLst/>
                          <a:latin typeface="+mn-lt"/>
                          <a:ea typeface="Times New Roman"/>
                          <a:cs typeface="Times New Roman"/>
                        </a:rPr>
                        <a:t>(Broward)</a:t>
                      </a:r>
                      <a:endParaRPr lang="en-US" sz="1200" b="0" dirty="0">
                        <a:solidFill>
                          <a:schemeClr val="tx1"/>
                        </a:solidFill>
                        <a:effectLst/>
                        <a:latin typeface="+mn-lt"/>
                        <a:ea typeface="Calibri"/>
                        <a:cs typeface="Times New Roman"/>
                      </a:endParaRP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Leno, Christopher</a:t>
                      </a:r>
                    </a:p>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Malcolm, </a:t>
                      </a:r>
                      <a:r>
                        <a:rPr lang="en-US" sz="1200" b="0" dirty="0" err="1">
                          <a:solidFill>
                            <a:schemeClr val="tx1"/>
                          </a:solidFill>
                          <a:effectLst/>
                          <a:latin typeface="+mn-lt"/>
                          <a:ea typeface="Calibri"/>
                          <a:cs typeface="Times New Roman"/>
                        </a:rPr>
                        <a:t>Oshane</a:t>
                      </a:r>
                      <a:endParaRPr lang="en-US" sz="1200" b="0" dirty="0">
                        <a:solidFill>
                          <a:schemeClr val="tx1"/>
                        </a:solidFill>
                        <a:effectLst/>
                        <a:latin typeface="+mn-lt"/>
                        <a:ea typeface="Calibri"/>
                        <a:cs typeface="Times New Roman"/>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17</a:t>
                      </a:r>
                    </a:p>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18</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384698"/>
                  </a:ext>
                </a:extLst>
              </a:tr>
              <a:tr h="391550">
                <a:tc>
                  <a:txBody>
                    <a:bodyPr/>
                    <a:lstStyle/>
                    <a:p>
                      <a:pPr algn="ctr" fontAlgn="ctr"/>
                      <a:r>
                        <a:rPr lang="en-US" sz="1100" b="0" i="0" u="none" strike="noStrike" dirty="0">
                          <a:solidFill>
                            <a:srgbClr val="000000"/>
                          </a:solidFill>
                          <a:effectLst/>
                          <a:latin typeface="+mn-lt"/>
                        </a:rPr>
                        <a:t>5</a:t>
                      </a:r>
                    </a:p>
                  </a:txBody>
                  <a:tcPr marL="6342" marR="6342" marT="634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rgbClr val="000000"/>
                          </a:solidFill>
                          <a:effectLst/>
                          <a:latin typeface="+mn-lt"/>
                          <a:ea typeface="Times New Roman"/>
                          <a:cs typeface="Times New Roman"/>
                        </a:rPr>
                        <a:t>19</a:t>
                      </a:r>
                      <a:br>
                        <a:rPr lang="en-US" sz="1200" b="0" dirty="0">
                          <a:solidFill>
                            <a:srgbClr val="000000"/>
                          </a:solidFill>
                          <a:effectLst/>
                          <a:latin typeface="+mn-lt"/>
                          <a:ea typeface="Times New Roman"/>
                          <a:cs typeface="Times New Roman"/>
                        </a:rPr>
                      </a:br>
                      <a:r>
                        <a:rPr lang="en-US" sz="1200" b="0" dirty="0">
                          <a:solidFill>
                            <a:srgbClr val="000000"/>
                          </a:solidFill>
                          <a:effectLst/>
                          <a:latin typeface="+mn-lt"/>
                          <a:ea typeface="Times New Roman"/>
                          <a:cs typeface="Times New Roman"/>
                        </a:rPr>
                        <a:t>(Martin)</a:t>
                      </a:r>
                      <a:endParaRPr lang="en-US" sz="1200" b="0" dirty="0">
                        <a:solidFill>
                          <a:srgbClr val="000000"/>
                        </a:solidFill>
                        <a:effectLst/>
                        <a:latin typeface="+mn-lt"/>
                        <a:ea typeface="Calibri"/>
                        <a:cs typeface="Times New Roman"/>
                      </a:endParaRP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Mills, Thernell</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19</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66782858"/>
                  </a:ext>
                </a:extLst>
              </a:tr>
              <a:tr h="381486">
                <a:tc>
                  <a:txBody>
                    <a:bodyPr/>
                    <a:lstStyle/>
                    <a:p>
                      <a:pPr algn="ctr" fontAlgn="ctr"/>
                      <a:r>
                        <a:rPr lang="en-US" sz="1100" b="0" i="0" u="none" strike="noStrike" dirty="0">
                          <a:solidFill>
                            <a:srgbClr val="000000"/>
                          </a:solidFill>
                          <a:effectLst/>
                          <a:latin typeface="+mn-lt"/>
                        </a:rPr>
                        <a:t>6</a:t>
                      </a:r>
                    </a:p>
                  </a:txBody>
                  <a:tcPr marL="6342" marR="6342" marT="634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Times New Roman"/>
                          <a:cs typeface="Times New Roman"/>
                        </a:rPr>
                        <a:t>20 </a:t>
                      </a:r>
                    </a:p>
                    <a:p>
                      <a:pPr marL="0" marR="0" algn="ctr" fontAlgn="ctr">
                        <a:lnSpc>
                          <a:spcPct val="115000"/>
                        </a:lnSpc>
                        <a:spcBef>
                          <a:spcPts val="0"/>
                        </a:spcBef>
                        <a:spcAft>
                          <a:spcPts val="0"/>
                        </a:spcAft>
                      </a:pPr>
                      <a:r>
                        <a:rPr lang="en-US" sz="1200" b="0" dirty="0">
                          <a:solidFill>
                            <a:schemeClr val="tx1"/>
                          </a:solidFill>
                          <a:effectLst/>
                          <a:latin typeface="+mn-lt"/>
                          <a:ea typeface="Times New Roman"/>
                          <a:cs typeface="Times New Roman"/>
                        </a:rPr>
                        <a:t>(Lee)</a:t>
                      </a:r>
                      <a:endParaRPr lang="en-US" sz="1200" b="0" dirty="0">
                        <a:solidFill>
                          <a:schemeClr val="tx1"/>
                        </a:solidFill>
                        <a:effectLst/>
                        <a:latin typeface="+mn-lt"/>
                        <a:ea typeface="Calibri"/>
                        <a:cs typeface="Times New Roman"/>
                      </a:endParaRP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E. Tuersley</a:t>
                      </a:r>
                    </a:p>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H. McIntyre</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9</a:t>
                      </a:r>
                    </a:p>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16</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9238643"/>
                  </a:ext>
                </a:extLst>
              </a:tr>
              <a:tr h="381486">
                <a:tc>
                  <a:txBody>
                    <a:bodyPr/>
                    <a:lstStyle/>
                    <a:p>
                      <a:pPr algn="ctr" fontAlgn="ctr"/>
                      <a:endParaRPr lang="en-US" sz="1100" b="1"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dirty="0">
                          <a:solidFill>
                            <a:schemeClr val="tx1"/>
                          </a:solidFill>
                          <a:effectLst/>
                          <a:latin typeface="+mn-lt"/>
                          <a:ea typeface="Times New Roman"/>
                          <a:cs typeface="Times New Roman"/>
                        </a:rPr>
                        <a:t> </a:t>
                      </a:r>
                      <a:endParaRPr lang="en-US" sz="1200" b="0" dirty="0">
                        <a:solidFill>
                          <a:schemeClr val="tx1"/>
                        </a:solidFill>
                        <a:effectLst/>
                        <a:latin typeface="+mn-lt"/>
                        <a:ea typeface="Calibri"/>
                        <a:cs typeface="Times New Roman"/>
                      </a:endParaRPr>
                    </a:p>
                  </a:txBody>
                  <a:tcPr marL="25400" marR="254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Times New Roman"/>
                          <a:cs typeface="Times New Roman"/>
                        </a:rPr>
                        <a:t>TOTAL</a:t>
                      </a:r>
                      <a:endParaRPr lang="en-US" sz="1200" b="0" dirty="0">
                        <a:solidFill>
                          <a:schemeClr val="tx1"/>
                        </a:solidFill>
                        <a:effectLst/>
                        <a:latin typeface="+mn-lt"/>
                        <a:ea typeface="Calibri"/>
                        <a:cs typeface="Times New Roman"/>
                      </a:endParaRP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132</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82945017"/>
                  </a:ext>
                </a:extLst>
              </a:tr>
            </a:tbl>
          </a:graphicData>
        </a:graphic>
      </p:graphicFrame>
    </p:spTree>
    <p:extLst>
      <p:ext uri="{BB962C8B-B14F-4D97-AF65-F5344CB8AC3E}">
        <p14:creationId xmlns:p14="http://schemas.microsoft.com/office/powerpoint/2010/main" val="90386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Staff Vacancies, </a:t>
            </a:r>
            <a:br>
              <a:rPr lang="en-US" altLang="en-US" dirty="0"/>
            </a:br>
            <a:r>
              <a:rPr lang="en-US" altLang="en-US" dirty="0"/>
              <a:t>July 31, 2020</a:t>
            </a:r>
          </a:p>
        </p:txBody>
      </p:sp>
      <p:sp>
        <p:nvSpPr>
          <p:cNvPr id="31748" name="Slide Number Placeholder 13"/>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0D0BA168-662B-4297-BFCE-54731971319E}" type="slidenum">
              <a:rPr lang="en-US" altLang="en-US" smtClean="0"/>
              <a:pPr/>
              <a:t>19</a:t>
            </a:fld>
            <a:endParaRPr lang="en-US" altLang="en-US" dirty="0"/>
          </a:p>
        </p:txBody>
      </p:sp>
      <p:graphicFrame>
        <p:nvGraphicFramePr>
          <p:cNvPr id="2" name="Table 1">
            <a:extLst>
              <a:ext uri="{FF2B5EF4-FFF2-40B4-BE49-F238E27FC236}">
                <a16:creationId xmlns:a16="http://schemas.microsoft.com/office/drawing/2014/main" id="{6335115D-523D-4C1C-953C-850EE8DA7598}"/>
              </a:ext>
            </a:extLst>
          </p:cNvPr>
          <p:cNvGraphicFramePr>
            <a:graphicFrameLocks noGrp="1"/>
          </p:cNvGraphicFramePr>
          <p:nvPr>
            <p:extLst>
              <p:ext uri="{D42A27DB-BD31-4B8C-83A1-F6EECF244321}">
                <p14:modId xmlns:p14="http://schemas.microsoft.com/office/powerpoint/2010/main" val="2758795438"/>
              </p:ext>
            </p:extLst>
          </p:nvPr>
        </p:nvGraphicFramePr>
        <p:xfrm>
          <a:off x="249399" y="1295400"/>
          <a:ext cx="8818401" cy="1611193"/>
        </p:xfrm>
        <a:graphic>
          <a:graphicData uri="http://schemas.openxmlformats.org/drawingml/2006/table">
            <a:tbl>
              <a:tblPr firstRow="1" bandRow="1">
                <a:tableStyleId>{2D5ABB26-0587-4C30-8999-92F81FD0307C}</a:tableStyleId>
              </a:tblPr>
              <a:tblGrid>
                <a:gridCol w="1612632">
                  <a:extLst>
                    <a:ext uri="{9D8B030D-6E8A-4147-A177-3AD203B41FA5}">
                      <a16:colId xmlns:a16="http://schemas.microsoft.com/office/drawing/2014/main" val="1943952881"/>
                    </a:ext>
                  </a:extLst>
                </a:gridCol>
                <a:gridCol w="1916428">
                  <a:extLst>
                    <a:ext uri="{9D8B030D-6E8A-4147-A177-3AD203B41FA5}">
                      <a16:colId xmlns:a16="http://schemas.microsoft.com/office/drawing/2014/main" val="2276196225"/>
                    </a:ext>
                  </a:extLst>
                </a:gridCol>
                <a:gridCol w="1226515">
                  <a:extLst>
                    <a:ext uri="{9D8B030D-6E8A-4147-A177-3AD203B41FA5}">
                      <a16:colId xmlns:a16="http://schemas.microsoft.com/office/drawing/2014/main" val="391361521"/>
                    </a:ext>
                  </a:extLst>
                </a:gridCol>
                <a:gridCol w="912562">
                  <a:extLst>
                    <a:ext uri="{9D8B030D-6E8A-4147-A177-3AD203B41FA5}">
                      <a16:colId xmlns:a16="http://schemas.microsoft.com/office/drawing/2014/main" val="881149107"/>
                    </a:ext>
                  </a:extLst>
                </a:gridCol>
                <a:gridCol w="1080091">
                  <a:extLst>
                    <a:ext uri="{9D8B030D-6E8A-4147-A177-3AD203B41FA5}">
                      <a16:colId xmlns:a16="http://schemas.microsoft.com/office/drawing/2014/main" val="2392468365"/>
                    </a:ext>
                  </a:extLst>
                </a:gridCol>
                <a:gridCol w="810068">
                  <a:extLst>
                    <a:ext uri="{9D8B030D-6E8A-4147-A177-3AD203B41FA5}">
                      <a16:colId xmlns:a16="http://schemas.microsoft.com/office/drawing/2014/main" val="3983396289"/>
                    </a:ext>
                  </a:extLst>
                </a:gridCol>
                <a:gridCol w="1260105">
                  <a:extLst>
                    <a:ext uri="{9D8B030D-6E8A-4147-A177-3AD203B41FA5}">
                      <a16:colId xmlns:a16="http://schemas.microsoft.com/office/drawing/2014/main" val="324279524"/>
                    </a:ext>
                  </a:extLst>
                </a:gridCol>
              </a:tblGrid>
              <a:tr h="822311">
                <a:tc>
                  <a:txBody>
                    <a:bodyPr/>
                    <a:lstStyle/>
                    <a:p>
                      <a:pPr algn="ctr">
                        <a:lnSpc>
                          <a:spcPct val="100000"/>
                        </a:lnSpc>
                        <a:spcBef>
                          <a:spcPts val="470"/>
                        </a:spcBef>
                      </a:pPr>
                      <a:r>
                        <a:rPr sz="900" spc="-5" dirty="0">
                          <a:latin typeface="+mj-lt"/>
                          <a:cs typeface="Calibri"/>
                        </a:rPr>
                        <a:t>Budgeted</a:t>
                      </a:r>
                      <a:r>
                        <a:rPr sz="900" spc="-75" dirty="0">
                          <a:latin typeface="+mj-lt"/>
                          <a:cs typeface="Calibri"/>
                        </a:rPr>
                        <a:t> </a:t>
                      </a:r>
                      <a:r>
                        <a:rPr sz="900" spc="-5" dirty="0">
                          <a:latin typeface="+mj-lt"/>
                          <a:cs typeface="Calibri"/>
                        </a:rPr>
                        <a:t>Position</a:t>
                      </a:r>
                      <a:endParaRPr sz="900" dirty="0">
                        <a:latin typeface="+mj-lt"/>
                        <a:cs typeface="Calibri"/>
                      </a:endParaRPr>
                    </a:p>
                  </a:txBody>
                  <a:tcPr marL="0" marR="0" marT="5969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79C142"/>
                    </a:solidFill>
                  </a:tcPr>
                </a:tc>
                <a:tc>
                  <a:txBody>
                    <a:bodyPr/>
                    <a:lstStyle/>
                    <a:p>
                      <a:pPr algn="ctr">
                        <a:lnSpc>
                          <a:spcPct val="100000"/>
                        </a:lnSpc>
                        <a:spcBef>
                          <a:spcPts val="470"/>
                        </a:spcBef>
                      </a:pPr>
                      <a:r>
                        <a:rPr sz="900" spc="-10" dirty="0">
                          <a:latin typeface="+mj-lt"/>
                          <a:cs typeface="Calibri"/>
                        </a:rPr>
                        <a:t>Circuits</a:t>
                      </a:r>
                      <a:endParaRPr sz="900" dirty="0">
                        <a:latin typeface="+mj-lt"/>
                        <a:cs typeface="Calibri"/>
                      </a:endParaRPr>
                    </a:p>
                  </a:txBody>
                  <a:tcPr marL="0" marR="0" marT="5969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79C142"/>
                    </a:solidFill>
                  </a:tcPr>
                </a:tc>
                <a:tc>
                  <a:txBody>
                    <a:bodyPr/>
                    <a:lstStyle/>
                    <a:p>
                      <a:pPr marL="1270" algn="ctr">
                        <a:lnSpc>
                          <a:spcPct val="100000"/>
                        </a:lnSpc>
                        <a:spcBef>
                          <a:spcPts val="470"/>
                        </a:spcBef>
                      </a:pPr>
                      <a:r>
                        <a:rPr sz="900" spc="-10" dirty="0">
                          <a:latin typeface="+mj-lt"/>
                          <a:cs typeface="Calibri"/>
                        </a:rPr>
                        <a:t>Name</a:t>
                      </a:r>
                      <a:endParaRPr sz="900">
                        <a:latin typeface="+mj-lt"/>
                        <a:cs typeface="Calibri"/>
                      </a:endParaRPr>
                    </a:p>
                  </a:txBody>
                  <a:tcPr marL="0" marR="0" marT="5969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79C142"/>
                    </a:solidFill>
                  </a:tcPr>
                </a:tc>
                <a:tc>
                  <a:txBody>
                    <a:bodyPr/>
                    <a:lstStyle/>
                    <a:p>
                      <a:pPr algn="ctr">
                        <a:lnSpc>
                          <a:spcPct val="100000"/>
                        </a:lnSpc>
                        <a:spcBef>
                          <a:spcPts val="470"/>
                        </a:spcBef>
                      </a:pPr>
                      <a:r>
                        <a:rPr sz="900" spc="-5" dirty="0">
                          <a:latin typeface="+mj-lt"/>
                          <a:cs typeface="Calibri"/>
                        </a:rPr>
                        <a:t>Date of</a:t>
                      </a:r>
                      <a:r>
                        <a:rPr sz="900" spc="-45" dirty="0">
                          <a:latin typeface="+mj-lt"/>
                          <a:cs typeface="Calibri"/>
                        </a:rPr>
                        <a:t> </a:t>
                      </a:r>
                      <a:r>
                        <a:rPr sz="900" spc="-10" dirty="0">
                          <a:latin typeface="+mj-lt"/>
                          <a:cs typeface="Calibri"/>
                        </a:rPr>
                        <a:t>Hire</a:t>
                      </a:r>
                      <a:endParaRPr sz="900" dirty="0">
                        <a:latin typeface="+mj-lt"/>
                        <a:cs typeface="Calibri"/>
                      </a:endParaRPr>
                    </a:p>
                  </a:txBody>
                  <a:tcPr marL="0" marR="0" marT="5969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79C142"/>
                    </a:solidFill>
                  </a:tcPr>
                </a:tc>
                <a:tc>
                  <a:txBody>
                    <a:bodyPr/>
                    <a:lstStyle/>
                    <a:p>
                      <a:pPr marL="1905" algn="ctr">
                        <a:lnSpc>
                          <a:spcPct val="100000"/>
                        </a:lnSpc>
                        <a:spcBef>
                          <a:spcPts val="470"/>
                        </a:spcBef>
                      </a:pPr>
                      <a:r>
                        <a:rPr sz="900" spc="-5" dirty="0">
                          <a:latin typeface="+mj-lt"/>
                          <a:cs typeface="Calibri"/>
                        </a:rPr>
                        <a:t>Date of</a:t>
                      </a:r>
                      <a:r>
                        <a:rPr sz="900" spc="-45" dirty="0">
                          <a:latin typeface="+mj-lt"/>
                          <a:cs typeface="Calibri"/>
                        </a:rPr>
                        <a:t> </a:t>
                      </a:r>
                      <a:r>
                        <a:rPr sz="900" spc="-5" dirty="0">
                          <a:latin typeface="+mj-lt"/>
                          <a:cs typeface="Calibri"/>
                        </a:rPr>
                        <a:t>Vacancy</a:t>
                      </a:r>
                      <a:endParaRPr sz="900" dirty="0">
                        <a:latin typeface="+mj-lt"/>
                        <a:cs typeface="Calibri"/>
                      </a:endParaRPr>
                    </a:p>
                  </a:txBody>
                  <a:tcPr marL="0" marR="0" marT="5969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79C142"/>
                    </a:solidFill>
                  </a:tcPr>
                </a:tc>
                <a:tc>
                  <a:txBody>
                    <a:bodyPr/>
                    <a:lstStyle/>
                    <a:p>
                      <a:pPr marL="1905" algn="ctr">
                        <a:lnSpc>
                          <a:spcPct val="100000"/>
                        </a:lnSpc>
                        <a:spcBef>
                          <a:spcPts val="470"/>
                        </a:spcBef>
                      </a:pPr>
                      <a:r>
                        <a:rPr sz="900" spc="-5" dirty="0">
                          <a:latin typeface="+mj-lt"/>
                          <a:cs typeface="Calibri"/>
                        </a:rPr>
                        <a:t># of Days</a:t>
                      </a:r>
                      <a:r>
                        <a:rPr sz="900" spc="-55" dirty="0">
                          <a:latin typeface="+mj-lt"/>
                          <a:cs typeface="Calibri"/>
                        </a:rPr>
                        <a:t> </a:t>
                      </a:r>
                      <a:r>
                        <a:rPr sz="900" spc="-5" dirty="0">
                          <a:latin typeface="+mj-lt"/>
                          <a:cs typeface="Calibri"/>
                        </a:rPr>
                        <a:t>Vacant</a:t>
                      </a:r>
                      <a:endParaRPr sz="900" dirty="0">
                        <a:latin typeface="+mj-lt"/>
                        <a:cs typeface="Calibri"/>
                      </a:endParaRPr>
                    </a:p>
                  </a:txBody>
                  <a:tcPr marL="0" marR="0" marT="5969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79C142"/>
                    </a:solidFill>
                  </a:tcPr>
                </a:tc>
                <a:tc>
                  <a:txBody>
                    <a:bodyPr/>
                    <a:lstStyle/>
                    <a:p>
                      <a:pPr algn="ctr">
                        <a:lnSpc>
                          <a:spcPct val="100000"/>
                        </a:lnSpc>
                        <a:spcBef>
                          <a:spcPts val="470"/>
                        </a:spcBef>
                      </a:pPr>
                      <a:r>
                        <a:rPr sz="900" spc="-5" dirty="0">
                          <a:latin typeface="+mj-lt"/>
                          <a:cs typeface="Calibri"/>
                        </a:rPr>
                        <a:t>Comments</a:t>
                      </a:r>
                      <a:endParaRPr sz="900" dirty="0">
                        <a:latin typeface="+mj-lt"/>
                        <a:cs typeface="Calibri"/>
                      </a:endParaRPr>
                    </a:p>
                  </a:txBody>
                  <a:tcPr marL="0" marR="0" marT="59690" marB="0" anchor="ctr">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solidFill>
                      <a:srgbClr val="79C142"/>
                    </a:solidFill>
                  </a:tcPr>
                </a:tc>
                <a:extLst>
                  <a:ext uri="{0D108BD9-81ED-4DB2-BD59-A6C34878D82A}">
                    <a16:rowId xmlns:a16="http://schemas.microsoft.com/office/drawing/2014/main" val="4225073690"/>
                  </a:ext>
                </a:extLst>
              </a:tr>
              <a:tr h="788882">
                <a:tc>
                  <a:txBody>
                    <a:bodyPr/>
                    <a:lstStyle/>
                    <a:p>
                      <a:pPr marL="371475" marR="197485" indent="-167640" algn="ctr">
                        <a:lnSpc>
                          <a:spcPct val="100000"/>
                        </a:lnSpc>
                        <a:spcBef>
                          <a:spcPts val="290"/>
                        </a:spcBef>
                      </a:pPr>
                      <a:r>
                        <a:rPr lang="en-US" sz="900" spc="-10" dirty="0">
                          <a:latin typeface="+mj-lt"/>
                          <a:cs typeface="Calibri"/>
                        </a:rPr>
                        <a:t>Transition Support Specialist (FT)</a:t>
                      </a:r>
                      <a:endParaRPr sz="900" dirty="0">
                        <a:latin typeface="+mj-lt"/>
                        <a:cs typeface="Calibri"/>
                      </a:endParaRPr>
                    </a:p>
                  </a:txBody>
                  <a:tcPr marL="0" marR="0" marT="36830" marB="0" anchor="ctr">
                    <a:lnL w="6350">
                      <a:solidFill>
                        <a:srgbClr val="000000"/>
                      </a:solidFill>
                      <a:prstDash val="soli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Bef>
                          <a:spcPts val="290"/>
                        </a:spcBef>
                      </a:pPr>
                      <a:r>
                        <a:rPr lang="en-US" sz="900" spc="-10" dirty="0">
                          <a:latin typeface="+mj-lt"/>
                          <a:cs typeface="Calibri"/>
                        </a:rPr>
                        <a:t>20</a:t>
                      </a:r>
                      <a:endParaRPr lang="en-US" sz="900" dirty="0">
                        <a:latin typeface="+mj-lt"/>
                        <a:cs typeface="Calibri"/>
                      </a:endParaRPr>
                    </a:p>
                    <a:p>
                      <a:pPr algn="ctr">
                        <a:lnSpc>
                          <a:spcPct val="100000"/>
                        </a:lnSpc>
                      </a:pPr>
                      <a:r>
                        <a:rPr lang="en-US" sz="900" spc="-5" dirty="0">
                          <a:latin typeface="+mj-lt"/>
                          <a:cs typeface="Calibri"/>
                        </a:rPr>
                        <a:t>(Charlotte, Collier, Glades, </a:t>
                      </a:r>
                      <a:r>
                        <a:rPr lang="en-US" sz="900" spc="-10" dirty="0">
                          <a:latin typeface="+mj-lt"/>
                          <a:cs typeface="Calibri"/>
                        </a:rPr>
                        <a:t>Hendry,</a:t>
                      </a:r>
                      <a:r>
                        <a:rPr lang="en-US" sz="900" spc="100" dirty="0">
                          <a:latin typeface="+mj-lt"/>
                          <a:cs typeface="Calibri"/>
                        </a:rPr>
                        <a:t> </a:t>
                      </a:r>
                      <a:r>
                        <a:rPr lang="en-US" sz="900" spc="-5" dirty="0">
                          <a:latin typeface="+mj-lt"/>
                          <a:cs typeface="Calibri"/>
                        </a:rPr>
                        <a:t>Lee) FT</a:t>
                      </a:r>
                      <a:endParaRPr lang="en-US" sz="900" dirty="0">
                        <a:latin typeface="+mj-lt"/>
                        <a:cs typeface="Calibri"/>
                      </a:endParaRPr>
                    </a:p>
                    <a:p>
                      <a:pPr algn="ctr">
                        <a:lnSpc>
                          <a:spcPct val="100000"/>
                        </a:lnSpc>
                        <a:spcBef>
                          <a:spcPts val="290"/>
                        </a:spcBef>
                      </a:pPr>
                      <a:endParaRPr sz="900" dirty="0">
                        <a:latin typeface="+mj-lt"/>
                        <a:cs typeface="Calibri"/>
                      </a:endParaRPr>
                    </a:p>
                  </a:txBody>
                  <a:tcPr marL="0" marR="0" marT="368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260985" algn="l">
                        <a:lnSpc>
                          <a:spcPct val="100000"/>
                        </a:lnSpc>
                      </a:pPr>
                      <a:r>
                        <a:rPr lang="en-US" sz="900" spc="-5" dirty="0">
                          <a:latin typeface="+mj-lt"/>
                          <a:cs typeface="Calibri"/>
                        </a:rPr>
                        <a:t>Vacant</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endParaRPr sz="900" dirty="0">
                        <a:latin typeface="+mj-lt"/>
                        <a:cs typeface="Times New Roman"/>
                      </a:endParaRPr>
                    </a:p>
                    <a:p>
                      <a:pPr marL="22225" algn="ctr">
                        <a:lnSpc>
                          <a:spcPct val="100000"/>
                        </a:lnSpc>
                      </a:pPr>
                      <a:r>
                        <a:rPr lang="en-US" sz="900" spc="-10" dirty="0">
                          <a:latin typeface="+mj-lt"/>
                          <a:cs typeface="Calibri"/>
                        </a:rPr>
                        <a:t>Pending</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4/23/20</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111</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Process of interviews</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79686282"/>
                  </a:ext>
                </a:extLst>
              </a:tr>
            </a:tbl>
          </a:graphicData>
        </a:graphic>
      </p:graphicFrame>
      <p:graphicFrame>
        <p:nvGraphicFramePr>
          <p:cNvPr id="3" name="Table 2">
            <a:extLst>
              <a:ext uri="{FF2B5EF4-FFF2-40B4-BE49-F238E27FC236}">
                <a16:creationId xmlns:a16="http://schemas.microsoft.com/office/drawing/2014/main" id="{06250228-3CA1-4857-ACD1-7BF9047AF913}"/>
              </a:ext>
            </a:extLst>
          </p:cNvPr>
          <p:cNvGraphicFramePr>
            <a:graphicFrameLocks noGrp="1"/>
          </p:cNvGraphicFramePr>
          <p:nvPr>
            <p:extLst>
              <p:ext uri="{D42A27DB-BD31-4B8C-83A1-F6EECF244321}">
                <p14:modId xmlns:p14="http://schemas.microsoft.com/office/powerpoint/2010/main" val="989262069"/>
              </p:ext>
            </p:extLst>
          </p:nvPr>
        </p:nvGraphicFramePr>
        <p:xfrm>
          <a:off x="249398" y="2906593"/>
          <a:ext cx="8818401" cy="731022"/>
        </p:xfrm>
        <a:graphic>
          <a:graphicData uri="http://schemas.openxmlformats.org/drawingml/2006/table">
            <a:tbl>
              <a:tblPr firstRow="1" bandRow="1">
                <a:tableStyleId>{2D5ABB26-0587-4C30-8999-92F81FD0307C}</a:tableStyleId>
              </a:tblPr>
              <a:tblGrid>
                <a:gridCol w="1612632">
                  <a:extLst>
                    <a:ext uri="{9D8B030D-6E8A-4147-A177-3AD203B41FA5}">
                      <a16:colId xmlns:a16="http://schemas.microsoft.com/office/drawing/2014/main" val="1700580974"/>
                    </a:ext>
                  </a:extLst>
                </a:gridCol>
                <a:gridCol w="1916428">
                  <a:extLst>
                    <a:ext uri="{9D8B030D-6E8A-4147-A177-3AD203B41FA5}">
                      <a16:colId xmlns:a16="http://schemas.microsoft.com/office/drawing/2014/main" val="2139528556"/>
                    </a:ext>
                  </a:extLst>
                </a:gridCol>
                <a:gridCol w="1226515">
                  <a:extLst>
                    <a:ext uri="{9D8B030D-6E8A-4147-A177-3AD203B41FA5}">
                      <a16:colId xmlns:a16="http://schemas.microsoft.com/office/drawing/2014/main" val="460698989"/>
                    </a:ext>
                  </a:extLst>
                </a:gridCol>
                <a:gridCol w="912562">
                  <a:extLst>
                    <a:ext uri="{9D8B030D-6E8A-4147-A177-3AD203B41FA5}">
                      <a16:colId xmlns:a16="http://schemas.microsoft.com/office/drawing/2014/main" val="3971961194"/>
                    </a:ext>
                  </a:extLst>
                </a:gridCol>
                <a:gridCol w="1080091">
                  <a:extLst>
                    <a:ext uri="{9D8B030D-6E8A-4147-A177-3AD203B41FA5}">
                      <a16:colId xmlns:a16="http://schemas.microsoft.com/office/drawing/2014/main" val="1844339692"/>
                    </a:ext>
                  </a:extLst>
                </a:gridCol>
                <a:gridCol w="810068">
                  <a:extLst>
                    <a:ext uri="{9D8B030D-6E8A-4147-A177-3AD203B41FA5}">
                      <a16:colId xmlns:a16="http://schemas.microsoft.com/office/drawing/2014/main" val="1016488310"/>
                    </a:ext>
                  </a:extLst>
                </a:gridCol>
                <a:gridCol w="1260105">
                  <a:extLst>
                    <a:ext uri="{9D8B030D-6E8A-4147-A177-3AD203B41FA5}">
                      <a16:colId xmlns:a16="http://schemas.microsoft.com/office/drawing/2014/main" val="1386199921"/>
                    </a:ext>
                  </a:extLst>
                </a:gridCol>
              </a:tblGrid>
              <a:tr h="731022">
                <a:tc>
                  <a:txBody>
                    <a:bodyPr/>
                    <a:lstStyle/>
                    <a:p>
                      <a:pPr marL="371475" marR="197485" indent="-167640" algn="ctr">
                        <a:lnSpc>
                          <a:spcPct val="100000"/>
                        </a:lnSpc>
                        <a:spcBef>
                          <a:spcPts val="290"/>
                        </a:spcBef>
                      </a:pPr>
                      <a:r>
                        <a:rPr lang="en-US" sz="900" spc="-10" dirty="0">
                          <a:latin typeface="+mj-lt"/>
                          <a:cs typeface="Calibri"/>
                        </a:rPr>
                        <a:t>Transition Support Specialist (FT)</a:t>
                      </a:r>
                      <a:endParaRPr lang="en-US" sz="900" dirty="0">
                        <a:latin typeface="+mj-lt"/>
                        <a:cs typeface="Calibri"/>
                      </a:endParaRPr>
                    </a:p>
                  </a:txBody>
                  <a:tcPr marL="0" marR="0" marT="36830" marB="0" anchor="ctr">
                    <a:lnL w="6350">
                      <a:solidFill>
                        <a:srgbClr val="000000"/>
                      </a:solidFill>
                      <a:prstDash val="soli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90"/>
                        </a:spcBef>
                      </a:pPr>
                      <a:r>
                        <a:rPr lang="en-US" sz="900" spc="-10" dirty="0">
                          <a:latin typeface="+mj-lt"/>
                          <a:cs typeface="Calibri"/>
                        </a:rPr>
                        <a:t>19</a:t>
                      </a:r>
                      <a:endParaRPr lang="en-US" sz="900" dirty="0">
                        <a:latin typeface="+mj-lt"/>
                        <a:cs typeface="Calibri"/>
                      </a:endParaRPr>
                    </a:p>
                    <a:p>
                      <a:pPr algn="ctr">
                        <a:lnSpc>
                          <a:spcPct val="100000"/>
                        </a:lnSpc>
                      </a:pPr>
                      <a:r>
                        <a:rPr lang="en-US" sz="900" spc="-5" dirty="0">
                          <a:latin typeface="+mj-lt"/>
                          <a:cs typeface="Calibri"/>
                        </a:rPr>
                        <a:t>(Ft. Pierce) FT</a:t>
                      </a:r>
                      <a:endParaRPr lang="en-US" sz="900" dirty="0">
                        <a:latin typeface="+mj-lt"/>
                        <a:cs typeface="Calibri"/>
                      </a:endParaRPr>
                    </a:p>
                    <a:p>
                      <a:pPr algn="ctr">
                        <a:lnSpc>
                          <a:spcPct val="100000"/>
                        </a:lnSpc>
                        <a:spcBef>
                          <a:spcPts val="290"/>
                        </a:spcBef>
                      </a:pPr>
                      <a:endParaRPr sz="900" dirty="0">
                        <a:latin typeface="+mj-lt"/>
                        <a:cs typeface="Calibri"/>
                      </a:endParaRPr>
                    </a:p>
                  </a:txBody>
                  <a:tcPr marL="0" marR="0" marT="368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260985" algn="l">
                        <a:lnSpc>
                          <a:spcPct val="100000"/>
                        </a:lnSpc>
                      </a:pPr>
                      <a:r>
                        <a:rPr lang="en-US" sz="900" spc="-5" dirty="0">
                          <a:latin typeface="+mj-lt"/>
                          <a:cs typeface="Calibri"/>
                        </a:rPr>
                        <a:t>Vacant</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endParaRPr sz="900" dirty="0">
                        <a:latin typeface="+mj-lt"/>
                        <a:cs typeface="Times New Roman"/>
                      </a:endParaRPr>
                    </a:p>
                    <a:p>
                      <a:pPr marL="22225" algn="ctr">
                        <a:lnSpc>
                          <a:spcPct val="100000"/>
                        </a:lnSpc>
                      </a:pPr>
                      <a:r>
                        <a:rPr lang="en-US" sz="900" spc="-10" dirty="0">
                          <a:latin typeface="+mj-lt"/>
                          <a:cs typeface="Calibri"/>
                        </a:rPr>
                        <a:t>Pending</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12/3/2019</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180+</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Process of Background</a:t>
                      </a:r>
                    </a:p>
                  </a:txBody>
                  <a:tcPr marL="0" marR="0" marT="2540" marB="0" anchor="ctr">
                    <a:lnL w="6350" cap="flat" cmpd="sng" algn="ctr">
                      <a:solidFill>
                        <a:srgbClr val="000000"/>
                      </a:solidFill>
                      <a:prstDash val="solid"/>
                      <a:round/>
                      <a:headEnd type="none" w="med" len="med"/>
                      <a:tailEnd type="none" w="med" len="med"/>
                    </a:lnL>
                    <a:lnR w="6350">
                      <a:solidFill>
                        <a:srgbClr val="000000"/>
                      </a:solidFill>
                      <a:prstDash val="soli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17851814"/>
                  </a:ext>
                </a:extLst>
              </a:tr>
            </a:tbl>
          </a:graphicData>
        </a:graphic>
      </p:graphicFrame>
      <p:graphicFrame>
        <p:nvGraphicFramePr>
          <p:cNvPr id="5" name="Table 4">
            <a:extLst>
              <a:ext uri="{FF2B5EF4-FFF2-40B4-BE49-F238E27FC236}">
                <a16:creationId xmlns:a16="http://schemas.microsoft.com/office/drawing/2014/main" id="{3560269F-F8DB-4ABD-A3BE-FE5F93E5E187}"/>
              </a:ext>
            </a:extLst>
          </p:cNvPr>
          <p:cNvGraphicFramePr>
            <a:graphicFrameLocks noGrp="1"/>
          </p:cNvGraphicFramePr>
          <p:nvPr>
            <p:extLst>
              <p:ext uri="{D42A27DB-BD31-4B8C-83A1-F6EECF244321}">
                <p14:modId xmlns:p14="http://schemas.microsoft.com/office/powerpoint/2010/main" val="894226589"/>
              </p:ext>
            </p:extLst>
          </p:nvPr>
        </p:nvGraphicFramePr>
        <p:xfrm>
          <a:off x="249397" y="3637615"/>
          <a:ext cx="8818401" cy="1462044"/>
        </p:xfrm>
        <a:graphic>
          <a:graphicData uri="http://schemas.openxmlformats.org/drawingml/2006/table">
            <a:tbl>
              <a:tblPr firstRow="1" bandRow="1">
                <a:tableStyleId>{2D5ABB26-0587-4C30-8999-92F81FD0307C}</a:tableStyleId>
              </a:tblPr>
              <a:tblGrid>
                <a:gridCol w="1612632">
                  <a:extLst>
                    <a:ext uri="{9D8B030D-6E8A-4147-A177-3AD203B41FA5}">
                      <a16:colId xmlns:a16="http://schemas.microsoft.com/office/drawing/2014/main" val="3719465292"/>
                    </a:ext>
                  </a:extLst>
                </a:gridCol>
                <a:gridCol w="1916428">
                  <a:extLst>
                    <a:ext uri="{9D8B030D-6E8A-4147-A177-3AD203B41FA5}">
                      <a16:colId xmlns:a16="http://schemas.microsoft.com/office/drawing/2014/main" val="309723472"/>
                    </a:ext>
                  </a:extLst>
                </a:gridCol>
                <a:gridCol w="1226515">
                  <a:extLst>
                    <a:ext uri="{9D8B030D-6E8A-4147-A177-3AD203B41FA5}">
                      <a16:colId xmlns:a16="http://schemas.microsoft.com/office/drawing/2014/main" val="2052970235"/>
                    </a:ext>
                  </a:extLst>
                </a:gridCol>
                <a:gridCol w="912562">
                  <a:extLst>
                    <a:ext uri="{9D8B030D-6E8A-4147-A177-3AD203B41FA5}">
                      <a16:colId xmlns:a16="http://schemas.microsoft.com/office/drawing/2014/main" val="3177784871"/>
                    </a:ext>
                  </a:extLst>
                </a:gridCol>
                <a:gridCol w="1080091">
                  <a:extLst>
                    <a:ext uri="{9D8B030D-6E8A-4147-A177-3AD203B41FA5}">
                      <a16:colId xmlns:a16="http://schemas.microsoft.com/office/drawing/2014/main" val="87068166"/>
                    </a:ext>
                  </a:extLst>
                </a:gridCol>
                <a:gridCol w="810068">
                  <a:extLst>
                    <a:ext uri="{9D8B030D-6E8A-4147-A177-3AD203B41FA5}">
                      <a16:colId xmlns:a16="http://schemas.microsoft.com/office/drawing/2014/main" val="4294791593"/>
                    </a:ext>
                  </a:extLst>
                </a:gridCol>
                <a:gridCol w="1260105">
                  <a:extLst>
                    <a:ext uri="{9D8B030D-6E8A-4147-A177-3AD203B41FA5}">
                      <a16:colId xmlns:a16="http://schemas.microsoft.com/office/drawing/2014/main" val="3883178453"/>
                    </a:ext>
                  </a:extLst>
                </a:gridCol>
              </a:tblGrid>
              <a:tr h="731022">
                <a:tc>
                  <a:txBody>
                    <a:bodyPr/>
                    <a:lstStyle/>
                    <a:p>
                      <a:pPr marL="371475" marR="197485" indent="-167640" algn="ctr">
                        <a:lnSpc>
                          <a:spcPct val="100000"/>
                        </a:lnSpc>
                        <a:spcBef>
                          <a:spcPts val="290"/>
                        </a:spcBef>
                      </a:pPr>
                      <a:r>
                        <a:rPr lang="en-US" sz="900" dirty="0">
                          <a:latin typeface="+mj-lt"/>
                          <a:cs typeface="Calibri"/>
                        </a:rPr>
                        <a:t>GED Teacher</a:t>
                      </a:r>
                    </a:p>
                  </a:txBody>
                  <a:tcPr marL="0" marR="0" marT="36830" marB="0" anchor="ctr">
                    <a:lnL w="6350">
                      <a:solidFill>
                        <a:srgbClr val="000000"/>
                      </a:solidFill>
                      <a:prstDash val="soli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Bef>
                          <a:spcPts val="290"/>
                        </a:spcBef>
                      </a:pPr>
                      <a:r>
                        <a:rPr lang="en-US" sz="900" spc="-10" dirty="0">
                          <a:latin typeface="+mj-lt"/>
                          <a:cs typeface="Calibri"/>
                        </a:rPr>
                        <a:t>19</a:t>
                      </a:r>
                      <a:endParaRPr lang="en-US" sz="900" dirty="0">
                        <a:latin typeface="+mj-lt"/>
                        <a:cs typeface="Calibri"/>
                      </a:endParaRPr>
                    </a:p>
                    <a:p>
                      <a:pPr algn="ctr">
                        <a:lnSpc>
                          <a:spcPct val="100000"/>
                        </a:lnSpc>
                      </a:pPr>
                      <a:r>
                        <a:rPr lang="en-US" sz="900" spc="-5" dirty="0">
                          <a:latin typeface="+mj-lt"/>
                          <a:cs typeface="Calibri"/>
                        </a:rPr>
                        <a:t>(Ft. Pierce) FT</a:t>
                      </a:r>
                      <a:endParaRPr lang="en-US" sz="900" dirty="0">
                        <a:latin typeface="+mj-lt"/>
                        <a:cs typeface="Calibri"/>
                      </a:endParaRPr>
                    </a:p>
                    <a:p>
                      <a:pPr algn="ctr">
                        <a:lnSpc>
                          <a:spcPct val="100000"/>
                        </a:lnSpc>
                        <a:spcBef>
                          <a:spcPts val="290"/>
                        </a:spcBef>
                      </a:pPr>
                      <a:endParaRPr sz="900" dirty="0">
                        <a:latin typeface="+mj-lt"/>
                        <a:cs typeface="Calibri"/>
                      </a:endParaRPr>
                    </a:p>
                  </a:txBody>
                  <a:tcPr marL="0" marR="0" marT="368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260985" algn="l">
                        <a:lnSpc>
                          <a:spcPct val="100000"/>
                        </a:lnSpc>
                      </a:pPr>
                      <a:r>
                        <a:rPr lang="en-US" sz="900" spc="-5" dirty="0">
                          <a:latin typeface="+mj-lt"/>
                          <a:cs typeface="Calibri"/>
                        </a:rPr>
                        <a:t>Vacant</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endParaRPr sz="900" dirty="0">
                        <a:latin typeface="+mj-lt"/>
                        <a:cs typeface="Times New Roman"/>
                      </a:endParaRPr>
                    </a:p>
                    <a:p>
                      <a:pPr marL="22225" algn="ctr">
                        <a:lnSpc>
                          <a:spcPct val="100000"/>
                        </a:lnSpc>
                      </a:pPr>
                      <a:r>
                        <a:rPr lang="en-US" sz="900" spc="-10" dirty="0">
                          <a:latin typeface="+mj-lt"/>
                          <a:cs typeface="Calibri"/>
                        </a:rPr>
                        <a:t>Pending</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1/31/20</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180+</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Process of interviews</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a:solidFill>
                        <a:srgbClr val="000000"/>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23757586"/>
                  </a:ext>
                </a:extLst>
              </a:tr>
              <a:tr h="731022">
                <a:tc>
                  <a:txBody>
                    <a:bodyPr/>
                    <a:lstStyle/>
                    <a:p>
                      <a:pPr marL="371475" marR="197485" indent="-167640" algn="ctr">
                        <a:lnSpc>
                          <a:spcPct val="100000"/>
                        </a:lnSpc>
                        <a:spcBef>
                          <a:spcPts val="290"/>
                        </a:spcBef>
                      </a:pPr>
                      <a:r>
                        <a:rPr lang="en-US" sz="900" spc="-10" dirty="0">
                          <a:latin typeface="+mj-lt"/>
                          <a:cs typeface="Calibri"/>
                        </a:rPr>
                        <a:t>Transition Support Specialist (FT)</a:t>
                      </a:r>
                      <a:endParaRPr sz="900" dirty="0">
                        <a:latin typeface="+mj-lt"/>
                        <a:cs typeface="Calibri"/>
                      </a:endParaRPr>
                    </a:p>
                  </a:txBody>
                  <a:tcPr marL="0" marR="0" marT="36830" marB="0" anchor="ctr">
                    <a:lnL w="6350">
                      <a:solidFill>
                        <a:srgbClr val="000000"/>
                      </a:solidFill>
                      <a:prstDash val="soli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90"/>
                        </a:spcBef>
                      </a:pPr>
                      <a:r>
                        <a:rPr lang="en-US" sz="900" spc="-10" dirty="0">
                          <a:latin typeface="+mj-lt"/>
                          <a:cs typeface="Calibri"/>
                        </a:rPr>
                        <a:t>15</a:t>
                      </a:r>
                      <a:endParaRPr lang="en-US" sz="900" dirty="0">
                        <a:latin typeface="+mj-lt"/>
                        <a:cs typeface="Calibri"/>
                      </a:endParaRPr>
                    </a:p>
                    <a:p>
                      <a:pPr algn="ctr">
                        <a:lnSpc>
                          <a:spcPct val="100000"/>
                        </a:lnSpc>
                      </a:pPr>
                      <a:r>
                        <a:rPr lang="en-US" sz="900" spc="-5" dirty="0">
                          <a:latin typeface="+mj-lt"/>
                          <a:cs typeface="Calibri"/>
                        </a:rPr>
                        <a:t>(Palm Beach) FT</a:t>
                      </a:r>
                      <a:endParaRPr lang="en-US" sz="900" dirty="0">
                        <a:latin typeface="+mj-lt"/>
                        <a:cs typeface="Calibri"/>
                      </a:endParaRPr>
                    </a:p>
                  </a:txBody>
                  <a:tcPr marL="0" marR="0" marT="368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260985" algn="l">
                        <a:lnSpc>
                          <a:spcPct val="100000"/>
                        </a:lnSpc>
                      </a:pPr>
                      <a:r>
                        <a:rPr lang="en-US" sz="900" spc="-5" dirty="0">
                          <a:latin typeface="+mj-lt"/>
                          <a:cs typeface="Calibri"/>
                        </a:rPr>
                        <a:t>Vacant</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endParaRPr sz="900" dirty="0">
                        <a:latin typeface="+mj-lt"/>
                        <a:cs typeface="Times New Roman"/>
                      </a:endParaRPr>
                    </a:p>
                    <a:p>
                      <a:pPr marL="22225" algn="ctr">
                        <a:lnSpc>
                          <a:spcPct val="100000"/>
                        </a:lnSpc>
                      </a:pPr>
                      <a:r>
                        <a:rPr lang="en-US" sz="900" spc="-10" dirty="0">
                          <a:latin typeface="+mj-lt"/>
                          <a:cs typeface="Calibri"/>
                        </a:rPr>
                        <a:t>Pending</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7/27/2020</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16</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Post Position</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a:solidFill>
                        <a:srgbClr val="000000"/>
                      </a:solidFill>
                      <a:prstDash val="soli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89293452"/>
                  </a:ext>
                </a:extLst>
              </a:tr>
            </a:tbl>
          </a:graphicData>
        </a:graphic>
      </p:graphicFrame>
    </p:spTree>
    <p:extLst>
      <p:ext uri="{BB962C8B-B14F-4D97-AF65-F5344CB8AC3E}">
        <p14:creationId xmlns:p14="http://schemas.microsoft.com/office/powerpoint/2010/main" val="143045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a:t>South Florida Data Packet</a:t>
            </a:r>
            <a:br>
              <a:rPr lang="en-US" altLang="en-US" dirty="0"/>
            </a:br>
            <a:r>
              <a:rPr lang="en-US" altLang="en-US" dirty="0"/>
              <a:t>August 12, 2020</a:t>
            </a:r>
          </a:p>
        </p:txBody>
      </p:sp>
      <p:sp>
        <p:nvSpPr>
          <p:cNvPr id="14341" name="Content Placeholder 2"/>
          <p:cNvSpPr>
            <a:spLocks noGrp="1"/>
          </p:cNvSpPr>
          <p:nvPr>
            <p:ph sz="half" idx="1"/>
          </p:nvPr>
        </p:nvSpPr>
        <p:spPr/>
        <p:txBody>
          <a:bodyPr/>
          <a:lstStyle/>
          <a:p>
            <a:pPr marL="342900" indent="-342900">
              <a:buClr>
                <a:srgbClr val="7AC143"/>
              </a:buClr>
              <a:buFont typeface="Wingdings" panose="05000000000000000000" pitchFamily="2" charset="2"/>
              <a:buChar char="§"/>
            </a:pPr>
            <a:r>
              <a:rPr lang="en-US" u="sng" dirty="0">
                <a:solidFill>
                  <a:srgbClr val="002060"/>
                </a:solidFill>
                <a:hlinkClick r:id="rId3" action="ppaction://hlinksldjump"/>
              </a:rPr>
              <a:t>Performance Measures</a:t>
            </a:r>
            <a:endParaRPr lang="en-US" u="sng"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rId4" action="ppaction://hlinksldjump"/>
              </a:rPr>
              <a:t>Timeliness</a:t>
            </a:r>
            <a:r>
              <a:rPr lang="en-US" dirty="0">
                <a:hlinkClick r:id="rId4" action="ppaction://hlinksldjump"/>
              </a:rPr>
              <a:t> of Admission</a:t>
            </a:r>
            <a:endParaRPr lang="en-US" u="sng" dirty="0">
              <a:solidFill>
                <a:srgbClr val="002060"/>
              </a:solidFill>
            </a:endParaRPr>
          </a:p>
          <a:p>
            <a:pPr marL="342900" indent="-342900">
              <a:buClr>
                <a:srgbClr val="7AC143"/>
              </a:buClr>
              <a:buFont typeface="Wingdings" panose="05000000000000000000" pitchFamily="2" charset="2"/>
              <a:buChar char="§"/>
            </a:pPr>
            <a:r>
              <a:rPr lang="en-US" dirty="0">
                <a:hlinkClick r:id="rId5" action="ppaction://hlinksldjump"/>
              </a:rPr>
              <a:t>Current Month Success Rate</a:t>
            </a:r>
          </a:p>
          <a:p>
            <a:pPr marL="342900" indent="-342900">
              <a:buClr>
                <a:srgbClr val="7AC143"/>
              </a:buClr>
              <a:buFont typeface="Wingdings" panose="05000000000000000000" pitchFamily="2" charset="2"/>
              <a:buChar char="§"/>
            </a:pPr>
            <a:r>
              <a:rPr lang="en-US" dirty="0">
                <a:hlinkClick r:id="rId6" action="ppaction://hlinksldjump"/>
              </a:rPr>
              <a:t>YTD Discharge Analysis</a:t>
            </a:r>
            <a:endParaRPr lang="en-US" dirty="0"/>
          </a:p>
          <a:p>
            <a:pPr marL="342900" indent="-342900">
              <a:buClr>
                <a:srgbClr val="7AC143"/>
              </a:buClr>
              <a:buFont typeface="Wingdings" panose="05000000000000000000" pitchFamily="2" charset="2"/>
              <a:buChar char="§"/>
            </a:pPr>
            <a:r>
              <a:rPr lang="en-US" dirty="0">
                <a:hlinkClick r:id="rId6" action="ppaction://hlinksldjump"/>
              </a:rPr>
              <a:t>Monthly and YTD Census Summary</a:t>
            </a:r>
            <a:endParaRPr lang="en-US" dirty="0"/>
          </a:p>
          <a:p>
            <a:pPr marL="342900" indent="-342900">
              <a:buClr>
                <a:srgbClr val="7AC143"/>
              </a:buClr>
              <a:buFont typeface="Wingdings" panose="05000000000000000000" pitchFamily="2" charset="2"/>
              <a:buChar char="§"/>
            </a:pPr>
            <a:r>
              <a:rPr lang="en-US" dirty="0">
                <a:hlinkClick r:id="rId6" action="ppaction://hlinksldjump"/>
              </a:rPr>
              <a:t>Recidivism</a:t>
            </a:r>
          </a:p>
          <a:p>
            <a:pPr marL="342900" indent="-342900">
              <a:buClr>
                <a:srgbClr val="7AC143"/>
              </a:buClr>
              <a:buFont typeface="Wingdings" panose="05000000000000000000" pitchFamily="2" charset="2"/>
              <a:buChar char="§"/>
            </a:pPr>
            <a:r>
              <a:rPr lang="en-US" dirty="0">
                <a:hlinkClick r:id="rId6" action="ppaction://hlinksldjump"/>
              </a:rPr>
              <a:t>O.D.S</a:t>
            </a:r>
            <a:endParaRPr lang="en-US" u="sng" dirty="0">
              <a:solidFill>
                <a:srgbClr val="005BBB"/>
              </a:solidFill>
            </a:endParaRPr>
          </a:p>
          <a:p>
            <a:pPr marL="342900" indent="-342900">
              <a:buClr>
                <a:srgbClr val="7AC143"/>
              </a:buClr>
              <a:buFont typeface="Wingdings" panose="05000000000000000000" pitchFamily="2" charset="2"/>
              <a:buChar char="§"/>
            </a:pPr>
            <a:r>
              <a:rPr lang="en-US" dirty="0">
                <a:hlinkClick r:id="rId7" action="ppaction://hlinksldjump"/>
              </a:rPr>
              <a:t>Vocational Certifications</a:t>
            </a:r>
            <a:endParaRPr lang="en-US" dirty="0"/>
          </a:p>
        </p:txBody>
      </p:sp>
      <p:sp>
        <p:nvSpPr>
          <p:cNvPr id="15" name="Content Placeholder 14"/>
          <p:cNvSpPr>
            <a:spLocks noGrp="1"/>
          </p:cNvSpPr>
          <p:nvPr>
            <p:ph sz="half" idx="2"/>
          </p:nvPr>
        </p:nvSpPr>
        <p:spPr/>
        <p:txBody>
          <a:bodyPr/>
          <a:lstStyle/>
          <a:p>
            <a:pPr marL="342900" indent="-342900">
              <a:buClr>
                <a:srgbClr val="7AC143"/>
              </a:buClr>
              <a:buFont typeface="Wingdings" panose="05000000000000000000" pitchFamily="2" charset="2"/>
              <a:buChar char="§"/>
            </a:pPr>
            <a:r>
              <a:rPr lang="en-US" dirty="0">
                <a:hlinkClick r:id="rId7" action="ppaction://hlinksldjump"/>
              </a:rPr>
              <a:t>Employment</a:t>
            </a:r>
            <a:endParaRPr lang="en-US" dirty="0"/>
          </a:p>
          <a:p>
            <a:pPr marL="342900" indent="-342900">
              <a:buClr>
                <a:srgbClr val="7AC143"/>
              </a:buClr>
              <a:buFont typeface="Wingdings" panose="05000000000000000000" pitchFamily="2" charset="2"/>
              <a:buChar char="§"/>
            </a:pPr>
            <a:r>
              <a:rPr lang="en-US" dirty="0">
                <a:solidFill>
                  <a:srgbClr val="002060"/>
                </a:solidFill>
                <a:hlinkClick r:id="rId8" action="ppaction://hlinksldjump"/>
              </a:rPr>
              <a:t>Current Education Enrollment</a:t>
            </a:r>
            <a:endParaRPr lang="en-US"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rId4" action="ppaction://hlinksldjump"/>
              </a:rPr>
              <a:t>GED Test Passed</a:t>
            </a:r>
            <a:endParaRPr lang="en-US"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rId8" action="ppaction://hlinksldjump"/>
              </a:rPr>
              <a:t>GED Certification</a:t>
            </a:r>
            <a:endParaRPr lang="en-US"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rId8" action="ppaction://hlinksldjump"/>
              </a:rPr>
              <a:t>Skills Remediation</a:t>
            </a:r>
            <a:endParaRPr lang="en-US"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rId8" action="ppaction://hlinksldjump"/>
              </a:rPr>
              <a:t>Mentoring Active Youths </a:t>
            </a:r>
            <a:endParaRPr lang="en-US"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rId8" action="ppaction://hlinksldjump"/>
              </a:rPr>
              <a:t>Mentoring Disch. Youths </a:t>
            </a:r>
            <a:endParaRPr lang="en-US"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rId9" action="ppaction://hlinksldjump"/>
              </a:rPr>
              <a:t>Caseload</a:t>
            </a:r>
            <a:endParaRPr lang="en-US"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 action="ppaction://noaction"/>
              </a:rPr>
              <a:t>Staff Vacancies</a:t>
            </a:r>
            <a:endParaRPr lang="en-US" altLang="en-US" dirty="0">
              <a:solidFill>
                <a:srgbClr val="002060"/>
              </a:solidFill>
            </a:endParaRPr>
          </a:p>
          <a:p>
            <a:pPr marL="342900" indent="-342900">
              <a:buClr>
                <a:srgbClr val="7AC143"/>
              </a:buClr>
              <a:buFont typeface="Wingdings" panose="05000000000000000000" pitchFamily="2" charset="2"/>
              <a:buChar char="§"/>
            </a:pPr>
            <a:endParaRPr lang="en-US" altLang="en-US" dirty="0"/>
          </a:p>
          <a:p>
            <a:pPr marL="342900" indent="-342900">
              <a:buClr>
                <a:srgbClr val="7AC143"/>
              </a:buClr>
              <a:buFont typeface="Wingdings" panose="05000000000000000000" pitchFamily="2" charset="2"/>
              <a:buChar char="§"/>
            </a:pPr>
            <a:endParaRPr lang="en-US" altLang="en-US" dirty="0"/>
          </a:p>
          <a:p>
            <a:pPr marL="342900" indent="-342900">
              <a:buClr>
                <a:srgbClr val="7AC143"/>
              </a:buClr>
              <a:buFont typeface="Wingdings" panose="05000000000000000000" pitchFamily="2" charset="2"/>
              <a:buChar char="§"/>
            </a:pPr>
            <a:endParaRPr lang="en-US" altLang="en-US" dirty="0"/>
          </a:p>
          <a:p>
            <a:pPr marL="342900" indent="-342900">
              <a:buClr>
                <a:srgbClr val="7AC143"/>
              </a:buClr>
              <a:buFont typeface="Wingdings" panose="05000000000000000000" pitchFamily="2" charset="2"/>
              <a:buChar char="§"/>
            </a:pPr>
            <a:endParaRPr lang="en-US" dirty="0"/>
          </a:p>
        </p:txBody>
      </p:sp>
    </p:spTree>
    <p:extLst>
      <p:ext uri="{BB962C8B-B14F-4D97-AF65-F5344CB8AC3E}">
        <p14:creationId xmlns:p14="http://schemas.microsoft.com/office/powerpoint/2010/main" val="2783176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ltLang="en-US" dirty="0"/>
              <a:t>Performance Measures</a:t>
            </a:r>
            <a:br>
              <a:rPr lang="en-US" altLang="en-US" dirty="0"/>
            </a:br>
            <a:r>
              <a:rPr lang="en-US" altLang="en-US" dirty="0"/>
              <a:t>July 1, 2020 – July 31, 2020</a:t>
            </a:r>
            <a:endParaRPr lang="en-US" dirty="0"/>
          </a:p>
        </p:txBody>
      </p:sp>
      <p:sp>
        <p:nvSpPr>
          <p:cNvPr id="15364" name="Slide Number Placeholder 12"/>
          <p:cNvSpPr>
            <a:spLocks noGrp="1"/>
          </p:cNvSpPr>
          <p:nvPr>
            <p:ph type="sldNum" sz="quarter" idx="4294967295"/>
          </p:nvPr>
        </p:nvSpPr>
        <p:spPr>
          <a:xfrm>
            <a:off x="8229600" y="6492875"/>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AE3D1684-D6BC-42A0-8C43-5EB53DA5B251}" type="slidenum">
              <a:rPr lang="en-US" altLang="en-US" smtClean="0"/>
              <a:pPr/>
              <a:t>3</a:t>
            </a:fld>
            <a:endParaRPr lang="en-US" altLang="en-US" dirty="0"/>
          </a:p>
        </p:txBody>
      </p:sp>
      <p:graphicFrame>
        <p:nvGraphicFramePr>
          <p:cNvPr id="3" name="Table 2"/>
          <p:cNvGraphicFramePr>
            <a:graphicFrameLocks noGrp="1"/>
          </p:cNvGraphicFramePr>
          <p:nvPr>
            <p:extLst>
              <p:ext uri="{D42A27DB-BD31-4B8C-83A1-F6EECF244321}">
                <p14:modId xmlns:p14="http://schemas.microsoft.com/office/powerpoint/2010/main" val="1469279854"/>
              </p:ext>
            </p:extLst>
          </p:nvPr>
        </p:nvGraphicFramePr>
        <p:xfrm>
          <a:off x="381000" y="1199093"/>
          <a:ext cx="8229611" cy="5293782"/>
        </p:xfrm>
        <a:graphic>
          <a:graphicData uri="http://schemas.openxmlformats.org/drawingml/2006/table">
            <a:tbl>
              <a:tblPr/>
              <a:tblGrid>
                <a:gridCol w="302002">
                  <a:extLst>
                    <a:ext uri="{9D8B030D-6E8A-4147-A177-3AD203B41FA5}">
                      <a16:colId xmlns:a16="http://schemas.microsoft.com/office/drawing/2014/main" val="20000"/>
                    </a:ext>
                  </a:extLst>
                </a:gridCol>
                <a:gridCol w="2680909">
                  <a:extLst>
                    <a:ext uri="{9D8B030D-6E8A-4147-A177-3AD203B41FA5}">
                      <a16:colId xmlns:a16="http://schemas.microsoft.com/office/drawing/2014/main" val="20001"/>
                    </a:ext>
                  </a:extLst>
                </a:gridCol>
                <a:gridCol w="1049340">
                  <a:extLst>
                    <a:ext uri="{9D8B030D-6E8A-4147-A177-3AD203B41FA5}">
                      <a16:colId xmlns:a16="http://schemas.microsoft.com/office/drawing/2014/main" val="20002"/>
                    </a:ext>
                  </a:extLst>
                </a:gridCol>
                <a:gridCol w="1049340">
                  <a:extLst>
                    <a:ext uri="{9D8B030D-6E8A-4147-A177-3AD203B41FA5}">
                      <a16:colId xmlns:a16="http://schemas.microsoft.com/office/drawing/2014/main" val="20003"/>
                    </a:ext>
                  </a:extLst>
                </a:gridCol>
                <a:gridCol w="1049340">
                  <a:extLst>
                    <a:ext uri="{9D8B030D-6E8A-4147-A177-3AD203B41FA5}">
                      <a16:colId xmlns:a16="http://schemas.microsoft.com/office/drawing/2014/main" val="20004"/>
                    </a:ext>
                  </a:extLst>
                </a:gridCol>
                <a:gridCol w="1049340">
                  <a:extLst>
                    <a:ext uri="{9D8B030D-6E8A-4147-A177-3AD203B41FA5}">
                      <a16:colId xmlns:a16="http://schemas.microsoft.com/office/drawing/2014/main" val="20005"/>
                    </a:ext>
                  </a:extLst>
                </a:gridCol>
                <a:gridCol w="1049340">
                  <a:extLst>
                    <a:ext uri="{9D8B030D-6E8A-4147-A177-3AD203B41FA5}">
                      <a16:colId xmlns:a16="http://schemas.microsoft.com/office/drawing/2014/main" val="20006"/>
                    </a:ext>
                  </a:extLst>
                </a:gridCol>
              </a:tblGrid>
              <a:tr h="433015">
                <a:tc>
                  <a:txBody>
                    <a:bodyPr/>
                    <a:lstStyle/>
                    <a:p>
                      <a:pPr algn="ctr" fontAlgn="ctr"/>
                      <a:r>
                        <a:rPr lang="en-US" sz="1200" b="1" i="0" u="none" strike="noStrike" dirty="0">
                          <a:solidFill>
                            <a:srgbClr val="000000"/>
                          </a:solidFill>
                          <a:effectLst/>
                          <a:latin typeface="Calibri"/>
                        </a:rPr>
                        <a:t> </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C143"/>
                    </a:solidFill>
                  </a:tcPr>
                </a:tc>
                <a:tc>
                  <a:txBody>
                    <a:bodyPr/>
                    <a:lstStyle/>
                    <a:p>
                      <a:pPr algn="ctr" fontAlgn="ctr"/>
                      <a:r>
                        <a:rPr lang="en-US" sz="1200" b="1" i="0" u="none" strike="noStrike" dirty="0">
                          <a:solidFill>
                            <a:srgbClr val="000000"/>
                          </a:solidFill>
                          <a:effectLst/>
                          <a:latin typeface="Calibri"/>
                        </a:rPr>
                        <a:t>Output Measure</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C143"/>
                    </a:solidFill>
                  </a:tcPr>
                </a:tc>
                <a:tc>
                  <a:txBody>
                    <a:bodyPr/>
                    <a:lstStyle/>
                    <a:p>
                      <a:pPr algn="ctr" fontAlgn="ctr"/>
                      <a:r>
                        <a:rPr lang="en-US" sz="1200" b="1" i="0" u="none" strike="noStrike" dirty="0">
                          <a:solidFill>
                            <a:srgbClr val="000000"/>
                          </a:solidFill>
                          <a:effectLst/>
                          <a:latin typeface="Calibri"/>
                        </a:rPr>
                        <a:t>Numerator / </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C143"/>
                    </a:solidFill>
                  </a:tcPr>
                </a:tc>
                <a:tc>
                  <a:txBody>
                    <a:bodyPr/>
                    <a:lstStyle/>
                    <a:p>
                      <a:pPr algn="ctr" fontAlgn="ctr"/>
                      <a:r>
                        <a:rPr lang="en-US" sz="1200" b="1" i="0" u="none" strike="noStrike" dirty="0">
                          <a:solidFill>
                            <a:srgbClr val="000000"/>
                          </a:solidFill>
                          <a:effectLst/>
                          <a:latin typeface="Calibri"/>
                        </a:rPr>
                        <a:t> / Denominator</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C143"/>
                    </a:solidFill>
                  </a:tcPr>
                </a:tc>
                <a:tc>
                  <a:txBody>
                    <a:bodyPr/>
                    <a:lstStyle/>
                    <a:p>
                      <a:pPr algn="ctr" fontAlgn="ctr"/>
                      <a:r>
                        <a:rPr lang="en-US" sz="1200" b="1" i="0" u="none" strike="noStrike" dirty="0">
                          <a:solidFill>
                            <a:srgbClr val="000000"/>
                          </a:solidFill>
                          <a:effectLst/>
                          <a:latin typeface="Calibri"/>
                        </a:rPr>
                        <a:t>Performance</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C143"/>
                    </a:solidFill>
                  </a:tcPr>
                </a:tc>
                <a:tc>
                  <a:txBody>
                    <a:bodyPr/>
                    <a:lstStyle/>
                    <a:p>
                      <a:pPr algn="ctr" fontAlgn="ctr"/>
                      <a:r>
                        <a:rPr lang="en-US" sz="1200" b="1" i="0" u="none" strike="noStrike" dirty="0">
                          <a:solidFill>
                            <a:srgbClr val="000000"/>
                          </a:solidFill>
                          <a:effectLst/>
                          <a:latin typeface="Calibri"/>
                        </a:rPr>
                        <a:t>Minimum Standard</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C143"/>
                    </a:solidFill>
                  </a:tcPr>
                </a:tc>
                <a:tc>
                  <a:txBody>
                    <a:bodyPr/>
                    <a:lstStyle/>
                    <a:p>
                      <a:pPr algn="ctr" fontAlgn="ctr"/>
                      <a:r>
                        <a:rPr lang="en-US" sz="1200" b="1" i="0" u="none" strike="noStrike" dirty="0">
                          <a:solidFill>
                            <a:srgbClr val="000000"/>
                          </a:solidFill>
                          <a:effectLst/>
                          <a:latin typeface="Calibri"/>
                        </a:rPr>
                        <a:t>Goal Achieved?</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C143"/>
                    </a:solidFill>
                  </a:tcPr>
                </a:tc>
                <a:extLst>
                  <a:ext uri="{0D108BD9-81ED-4DB2-BD59-A6C34878D82A}">
                    <a16:rowId xmlns:a16="http://schemas.microsoft.com/office/drawing/2014/main" val="10000"/>
                  </a:ext>
                </a:extLst>
              </a:tr>
              <a:tr h="807305">
                <a:tc>
                  <a:txBody>
                    <a:bodyPr/>
                    <a:lstStyle/>
                    <a:p>
                      <a:pPr algn="ctr" fontAlgn="ctr"/>
                      <a:r>
                        <a:rPr lang="en-US" sz="1100" b="0" i="0" u="none" strike="noStrike" dirty="0">
                          <a:solidFill>
                            <a:srgbClr val="000000"/>
                          </a:solidFill>
                          <a:effectLst/>
                          <a:latin typeface="Calibri"/>
                        </a:rPr>
                        <a:t>1</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1100" b="0" i="0" u="none" strike="noStrike" dirty="0">
                          <a:solidFill>
                            <a:schemeClr val="tx1"/>
                          </a:solidFill>
                          <a:effectLst/>
                          <a:latin typeface="+mn-lt"/>
                        </a:rPr>
                        <a:t>Youth referred to Vocational Certification will obtain a certificate. (HBI and EWF Combined)</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effectLst/>
                          <a:latin typeface="+mn-lt"/>
                          <a:ea typeface="Calibri"/>
                          <a:cs typeface="Times New Roman"/>
                        </a:rPr>
                        <a:t>14</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effectLst/>
                          <a:latin typeface="+mn-lt"/>
                          <a:ea typeface="Calibri"/>
                          <a:cs typeface="Times New Roman"/>
                        </a:rPr>
                        <a:t>14</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15000"/>
                        </a:lnSpc>
                        <a:spcBef>
                          <a:spcPts val="0"/>
                        </a:spcBef>
                        <a:spcAft>
                          <a:spcPts val="0"/>
                        </a:spcAft>
                        <a:buClrTx/>
                        <a:buSzTx/>
                        <a:buFontTx/>
                        <a:buNone/>
                        <a:tabLst/>
                        <a:defRPr/>
                      </a:pPr>
                      <a:r>
                        <a:rPr lang="en-US" sz="1100" b="1" dirty="0">
                          <a:solidFill>
                            <a:srgbClr val="92D050"/>
                          </a:solidFill>
                          <a:effectLst/>
                          <a:latin typeface="+mn-lt"/>
                          <a:ea typeface="Times New Roman"/>
                          <a:cs typeface="Times New Roman"/>
                        </a:rPr>
                        <a:t>100.00%</a:t>
                      </a:r>
                      <a:endParaRPr lang="en-US" sz="1100" dirty="0">
                        <a:solidFill>
                          <a:srgbClr val="92D050"/>
                        </a:solidFill>
                        <a:effectLst/>
                        <a:latin typeface="+mn-lt"/>
                        <a:ea typeface="Calibri"/>
                        <a:cs typeface="Times New Roman"/>
                      </a:endParaRPr>
                    </a:p>
                    <a:p>
                      <a:pPr marL="0" marR="0" algn="ctr" fontAlgn="ctr">
                        <a:lnSpc>
                          <a:spcPct val="115000"/>
                        </a:lnSpc>
                        <a:spcBef>
                          <a:spcPts val="0"/>
                        </a:spcBef>
                        <a:spcAft>
                          <a:spcPts val="0"/>
                        </a:spcAft>
                      </a:pPr>
                      <a:endParaRPr lang="en-US" sz="1100" dirty="0">
                        <a:solidFill>
                          <a:srgbClr val="92D050"/>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chemeClr val="tx1"/>
                          </a:solidFill>
                          <a:effectLst/>
                          <a:latin typeface="+mn-lt"/>
                          <a:ea typeface="Calibri"/>
                          <a:cs typeface="Times New Roman"/>
                        </a:rPr>
                        <a:t>80.00%</a:t>
                      </a:r>
                      <a:endParaRPr lang="en-US" sz="1100" dirty="0">
                        <a:solidFill>
                          <a:schemeClr val="tx1"/>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rgbClr val="7AC143"/>
                          </a:solidFill>
                          <a:effectLst/>
                          <a:latin typeface="+mn-lt"/>
                          <a:ea typeface="Times New Roman"/>
                          <a:cs typeface="Times New Roman"/>
                        </a:rPr>
                        <a:t>YES</a:t>
                      </a:r>
                      <a:endParaRPr lang="en-US" sz="1100" dirty="0">
                        <a:solidFill>
                          <a:srgbClr val="7AC143"/>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28854">
                <a:tc>
                  <a:txBody>
                    <a:bodyPr/>
                    <a:lstStyle/>
                    <a:p>
                      <a:pPr algn="ctr" fontAlgn="ctr"/>
                      <a:r>
                        <a:rPr lang="en-US" sz="1100" b="0" i="0" u="none" strike="noStrike" dirty="0">
                          <a:solidFill>
                            <a:srgbClr val="000000"/>
                          </a:solidFill>
                          <a:effectLst/>
                          <a:latin typeface="Calibri"/>
                        </a:rPr>
                        <a:t>2</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1100" b="0" i="0" u="none" strike="noStrike" dirty="0">
                          <a:solidFill>
                            <a:schemeClr val="tx1"/>
                          </a:solidFill>
                          <a:effectLst/>
                          <a:latin typeface="+mn-lt"/>
                        </a:rPr>
                        <a:t>Youth identified to be employed on their ISP will be matched with employment. (HBI and EWF Combined)</a:t>
                      </a:r>
                    </a:p>
                  </a:txBody>
                  <a:tcPr marL="5321" marR="5321" marT="53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dirty="0">
                          <a:effectLst/>
                          <a:latin typeface="+mn-lt"/>
                          <a:ea typeface="Calibri"/>
                          <a:cs typeface="Times New Roman"/>
                        </a:rPr>
                        <a:t>8</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dirty="0">
                          <a:effectLst/>
                          <a:latin typeface="+mn-lt"/>
                          <a:ea typeface="Calibri"/>
                          <a:cs typeface="Times New Roman"/>
                        </a:rPr>
                        <a:t>8</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15000"/>
                        </a:lnSpc>
                        <a:spcBef>
                          <a:spcPts val="0"/>
                        </a:spcBef>
                        <a:spcAft>
                          <a:spcPts val="0"/>
                        </a:spcAft>
                        <a:buClrTx/>
                        <a:buSzTx/>
                        <a:buFontTx/>
                        <a:buNone/>
                        <a:tabLst/>
                        <a:defRPr/>
                      </a:pPr>
                      <a:r>
                        <a:rPr lang="en-US" sz="1100" b="1" dirty="0">
                          <a:solidFill>
                            <a:srgbClr val="7AC143"/>
                          </a:solidFill>
                          <a:effectLst/>
                          <a:latin typeface="+mn-lt"/>
                          <a:ea typeface="Times New Roman"/>
                          <a:cs typeface="Times New Roman"/>
                        </a:rPr>
                        <a:t>100.00%</a:t>
                      </a:r>
                      <a:endParaRPr lang="en-US" sz="1100" dirty="0">
                        <a:solidFill>
                          <a:srgbClr val="7AC143"/>
                        </a:solidFill>
                        <a:effectLst/>
                        <a:latin typeface="+mn-lt"/>
                        <a:ea typeface="Calibri"/>
                        <a:cs typeface="Times New Roman"/>
                      </a:endParaRPr>
                    </a:p>
                    <a:p>
                      <a:pPr marL="0" marR="0" algn="ctr" fontAlgn="ctr">
                        <a:lnSpc>
                          <a:spcPct val="115000"/>
                        </a:lnSpc>
                        <a:spcBef>
                          <a:spcPts val="0"/>
                        </a:spcBef>
                        <a:spcAft>
                          <a:spcPts val="0"/>
                        </a:spcAft>
                      </a:pPr>
                      <a:endParaRPr lang="en-US" sz="1100" dirty="0">
                        <a:solidFill>
                          <a:srgbClr val="7AC143"/>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chemeClr val="tx1"/>
                          </a:solidFill>
                          <a:effectLst/>
                          <a:latin typeface="+mn-lt"/>
                          <a:ea typeface="Times New Roman"/>
                          <a:cs typeface="Times New Roman"/>
                        </a:rPr>
                        <a:t>80.00%</a:t>
                      </a:r>
                      <a:endParaRPr lang="en-US" sz="1100" dirty="0">
                        <a:solidFill>
                          <a:schemeClr val="tx1"/>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rgbClr val="7AC143"/>
                          </a:solidFill>
                          <a:effectLst/>
                          <a:latin typeface="+mn-lt"/>
                          <a:ea typeface="Times New Roman"/>
                          <a:cs typeface="Times New Roman"/>
                        </a:rPr>
                        <a:t>YES</a:t>
                      </a:r>
                      <a:endParaRPr lang="en-US" sz="1100" dirty="0">
                        <a:solidFill>
                          <a:srgbClr val="7AC143"/>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28854">
                <a:tc>
                  <a:txBody>
                    <a:bodyPr/>
                    <a:lstStyle/>
                    <a:p>
                      <a:pPr algn="ctr" fontAlgn="ctr"/>
                      <a:r>
                        <a:rPr lang="en-US" sz="1100" b="0" i="0" u="none" strike="noStrike" dirty="0">
                          <a:solidFill>
                            <a:srgbClr val="000000"/>
                          </a:solidFill>
                          <a:effectLst/>
                          <a:latin typeface="Calibri"/>
                        </a:rPr>
                        <a:t>3</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1100" b="0" i="0" u="none" strike="noStrike" dirty="0">
                          <a:solidFill>
                            <a:schemeClr val="tx1"/>
                          </a:solidFill>
                          <a:effectLst/>
                          <a:latin typeface="+mn-lt"/>
                        </a:rPr>
                        <a:t>Youth receiving services shall not be arrested for a new violation, and subsequently, adjudicated during services.</a:t>
                      </a:r>
                    </a:p>
                  </a:txBody>
                  <a:tcPr marL="5321" marR="5321" marT="53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rgbClr val="000000"/>
                          </a:solidFill>
                          <a:effectLst/>
                          <a:latin typeface="+mn-lt"/>
                          <a:ea typeface="Calibri"/>
                          <a:cs typeface="Times New Roman"/>
                        </a:rPr>
                        <a:t>152</a:t>
                      </a:r>
                      <a:endParaRPr lang="en-US" sz="1100" b="0" dirty="0">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rgbClr val="000000"/>
                          </a:solidFill>
                          <a:effectLst/>
                          <a:latin typeface="+mn-lt"/>
                          <a:ea typeface="Calibri"/>
                          <a:cs typeface="Times New Roman"/>
                        </a:rPr>
                        <a:t>172</a:t>
                      </a:r>
                      <a:endParaRPr lang="en-US" sz="1100" b="0" dirty="0">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rgbClr val="92D050"/>
                          </a:solidFill>
                          <a:effectLst/>
                          <a:latin typeface="+mn-lt"/>
                          <a:ea typeface="Times New Roman"/>
                          <a:cs typeface="Times New Roman"/>
                        </a:rPr>
                        <a:t>88.37%</a:t>
                      </a:r>
                      <a:endParaRPr lang="en-US" sz="1100" dirty="0">
                        <a:solidFill>
                          <a:srgbClr val="92D050"/>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chemeClr val="tx1"/>
                          </a:solidFill>
                          <a:effectLst/>
                          <a:latin typeface="+mn-lt"/>
                          <a:ea typeface="Times New Roman"/>
                          <a:cs typeface="Times New Roman"/>
                        </a:rPr>
                        <a:t>80.00%</a:t>
                      </a:r>
                      <a:endParaRPr lang="en-US" sz="1100" dirty="0">
                        <a:solidFill>
                          <a:schemeClr val="tx1"/>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rgbClr val="7AC143"/>
                          </a:solidFill>
                          <a:effectLst/>
                          <a:latin typeface="+mn-lt"/>
                          <a:ea typeface="Times New Roman"/>
                          <a:cs typeface="Times New Roman"/>
                        </a:rPr>
                        <a:t>YES</a:t>
                      </a:r>
                      <a:endParaRPr lang="en-US" sz="1100" dirty="0">
                        <a:solidFill>
                          <a:srgbClr val="7AC143"/>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502350">
                <a:tc rowSpan="2">
                  <a:txBody>
                    <a:bodyPr/>
                    <a:lstStyle/>
                    <a:p>
                      <a:pPr algn="ctr" fontAlgn="ctr"/>
                      <a:r>
                        <a:rPr lang="en-US" sz="1100" b="0" i="0" u="none" strike="noStrike" dirty="0">
                          <a:solidFill>
                            <a:srgbClr val="000000"/>
                          </a:solidFill>
                          <a:effectLst/>
                          <a:latin typeface="Calibri"/>
                        </a:rPr>
                        <a:t>4</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l" fontAlgn="ctr"/>
                      <a:r>
                        <a:rPr lang="en-US" sz="1100" b="0" i="0" u="none" strike="noStrike" dirty="0">
                          <a:solidFill>
                            <a:srgbClr val="000000"/>
                          </a:solidFill>
                          <a:effectLst/>
                          <a:latin typeface="+mn-lt"/>
                        </a:rPr>
                        <a:t>Youths admitted for services, shall successfully complete the goals that were identified in the Service Plan.</a:t>
                      </a:r>
                      <a:br>
                        <a:rPr lang="en-US" sz="1100" b="0" i="0" u="none" strike="noStrike" dirty="0">
                          <a:solidFill>
                            <a:srgbClr val="000000"/>
                          </a:solidFill>
                          <a:effectLst/>
                          <a:latin typeface="+mn-lt"/>
                        </a:rPr>
                      </a:br>
                      <a:r>
                        <a:rPr lang="en-US" sz="1100" b="1" i="0" u="none" strike="noStrike" dirty="0">
                          <a:solidFill>
                            <a:srgbClr val="006ABA"/>
                          </a:solidFill>
                          <a:effectLst/>
                          <a:latin typeface="+mn-lt"/>
                        </a:rPr>
                        <a:t>(Blue: Successful vs. Inactive)</a:t>
                      </a:r>
                      <a:br>
                        <a:rPr lang="en-US" sz="1100" b="1" i="0" u="none" strike="noStrike" dirty="0">
                          <a:solidFill>
                            <a:srgbClr val="006ABA"/>
                          </a:solidFill>
                          <a:effectLst/>
                          <a:latin typeface="+mn-lt"/>
                        </a:rPr>
                      </a:br>
                      <a:r>
                        <a:rPr lang="en-US" sz="1100" b="1" i="0" u="none" strike="noStrike" dirty="0">
                          <a:solidFill>
                            <a:srgbClr val="7AC142"/>
                          </a:solidFill>
                          <a:effectLst/>
                          <a:latin typeface="+mn-lt"/>
                        </a:rPr>
                        <a:t>(Green: Successful vs. Non-Successful)</a:t>
                      </a:r>
                      <a:endParaRPr lang="en-US" sz="1100" b="0" i="0" u="none" strike="noStrike" dirty="0">
                        <a:solidFill>
                          <a:srgbClr val="7AC142"/>
                        </a:solidFill>
                        <a:effectLst/>
                        <a:latin typeface="+mn-lt"/>
                      </a:endParaRP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rgbClr val="005BBB"/>
                          </a:solidFill>
                          <a:effectLst/>
                          <a:latin typeface="+mn-lt"/>
                          <a:ea typeface="Calibri"/>
                          <a:cs typeface="Times New Roman"/>
                        </a:rPr>
                        <a:t>16</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rgbClr val="005BBB"/>
                          </a:solidFill>
                          <a:effectLst/>
                          <a:latin typeface="+mn-lt"/>
                          <a:ea typeface="Calibri"/>
                          <a:cs typeface="Times New Roman"/>
                        </a:rPr>
                        <a:t>26</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rgbClr val="FF0000"/>
                          </a:solidFill>
                          <a:effectLst/>
                          <a:latin typeface="+mn-lt"/>
                          <a:ea typeface="Times New Roman"/>
                          <a:cs typeface="Times New Roman"/>
                        </a:rPr>
                        <a:t>61.53%</a:t>
                      </a:r>
                      <a:endParaRPr lang="en-US" sz="1100" dirty="0">
                        <a:solidFill>
                          <a:srgbClr val="FF0000"/>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chemeClr val="tx1"/>
                          </a:solidFill>
                          <a:effectLst/>
                          <a:latin typeface="+mn-lt"/>
                          <a:ea typeface="Times New Roman"/>
                          <a:cs typeface="Times New Roman"/>
                        </a:rPr>
                        <a:t>85.00%</a:t>
                      </a:r>
                      <a:endParaRPr lang="en-US" sz="1100" dirty="0">
                        <a:solidFill>
                          <a:schemeClr val="tx1"/>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rgbClr val="FF0000"/>
                          </a:solidFill>
                          <a:effectLst/>
                          <a:latin typeface="+mn-lt"/>
                          <a:ea typeface="Calibri"/>
                          <a:cs typeface="Times New Roman"/>
                        </a:rPr>
                        <a:t>NO</a:t>
                      </a:r>
                      <a:endParaRPr lang="en-US" sz="1100" dirty="0">
                        <a:solidFill>
                          <a:srgbClr val="FF0000"/>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571796">
                <a:tc vMerge="1">
                  <a:txBody>
                    <a:bodyPr/>
                    <a:lstStyle/>
                    <a:p>
                      <a:endParaRPr lang="en-US"/>
                    </a:p>
                  </a:txBody>
                  <a:tcPr/>
                </a:tc>
                <a:tc vMerge="1">
                  <a:txBody>
                    <a:bodyPr/>
                    <a:lstStyle/>
                    <a:p>
                      <a:endParaRPr lang="en-US"/>
                    </a:p>
                  </a:txBody>
                  <a:tcPr/>
                </a:tc>
                <a:tc>
                  <a:txBody>
                    <a:bodyPr/>
                    <a:lstStyle/>
                    <a:p>
                      <a:pPr marL="0" marR="0" algn="ctr" fontAlgn="ctr">
                        <a:lnSpc>
                          <a:spcPct val="115000"/>
                        </a:lnSpc>
                        <a:spcBef>
                          <a:spcPts val="0"/>
                        </a:spcBef>
                        <a:spcAft>
                          <a:spcPts val="0"/>
                        </a:spcAft>
                      </a:pPr>
                      <a:r>
                        <a:rPr lang="en-US" sz="1100" b="0" dirty="0">
                          <a:solidFill>
                            <a:srgbClr val="32CD32"/>
                          </a:solidFill>
                          <a:effectLst/>
                          <a:latin typeface="+mn-lt"/>
                          <a:ea typeface="Calibri"/>
                          <a:cs typeface="Times New Roman"/>
                        </a:rPr>
                        <a:t>16</a:t>
                      </a:r>
                      <a:endParaRPr lang="en-US" sz="1100" b="0" dirty="0">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effectLst/>
                          <a:latin typeface="+mn-lt"/>
                          <a:ea typeface="Calibri"/>
                          <a:cs typeface="Times New Roman"/>
                        </a:rPr>
                        <a:t>41</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rgbClr val="FF0000"/>
                          </a:solidFill>
                          <a:effectLst/>
                          <a:latin typeface="+mn-lt"/>
                          <a:ea typeface="Calibri"/>
                          <a:cs typeface="Times New Roman"/>
                        </a:rPr>
                        <a:t>39.02%</a:t>
                      </a:r>
                      <a:endParaRPr lang="en-US" sz="1100" dirty="0">
                        <a:solidFill>
                          <a:srgbClr val="FF0000"/>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chemeClr val="tx1"/>
                          </a:solidFill>
                          <a:effectLst/>
                          <a:latin typeface="+mn-lt"/>
                          <a:ea typeface="Times New Roman"/>
                          <a:cs typeface="Times New Roman"/>
                        </a:rPr>
                        <a:t>85.00%</a:t>
                      </a:r>
                      <a:endParaRPr lang="en-US" sz="1100" dirty="0">
                        <a:solidFill>
                          <a:schemeClr val="tx1"/>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rgbClr val="FF0000"/>
                          </a:solidFill>
                          <a:effectLst/>
                          <a:latin typeface="+mn-lt"/>
                          <a:ea typeface="Times New Roman"/>
                          <a:cs typeface="Times New Roman"/>
                        </a:rPr>
                        <a:t>NO</a:t>
                      </a:r>
                      <a:endParaRPr lang="en-US" sz="1100" dirty="0">
                        <a:solidFill>
                          <a:srgbClr val="FF0000"/>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960804">
                <a:tc>
                  <a:txBody>
                    <a:bodyPr/>
                    <a:lstStyle/>
                    <a:p>
                      <a:pPr algn="ctr" fontAlgn="ctr"/>
                      <a:r>
                        <a:rPr lang="en-US" sz="1100" b="0" i="0" u="none" strike="noStrike" dirty="0">
                          <a:solidFill>
                            <a:srgbClr val="000000"/>
                          </a:solidFill>
                          <a:effectLst/>
                          <a:latin typeface="Calibri"/>
                        </a:rPr>
                        <a:t>5</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1100" b="1" i="0" u="none" strike="noStrike" dirty="0">
                          <a:solidFill>
                            <a:schemeClr val="tx1"/>
                          </a:solidFill>
                          <a:effectLst/>
                          <a:highlight>
                            <a:srgbClr val="FFFFFF"/>
                          </a:highlight>
                          <a:latin typeface="+mn-lt"/>
                        </a:rPr>
                        <a:t>Recidivism</a:t>
                      </a:r>
                      <a:r>
                        <a:rPr lang="en-US" sz="1100" b="0" i="0" u="none" strike="noStrike" dirty="0">
                          <a:solidFill>
                            <a:schemeClr val="tx1"/>
                          </a:solidFill>
                          <a:effectLst/>
                          <a:highlight>
                            <a:srgbClr val="FFFFFF"/>
                          </a:highlight>
                          <a:latin typeface="+mn-lt"/>
                        </a:rPr>
                        <a:t>:  Youth receiving services shall not be arrested for a new violation, and subsequently, adjudicated  one (1) year after release from the program. </a:t>
                      </a:r>
                    </a:p>
                  </a:txBody>
                  <a:tcPr marL="5321" marR="5321" marT="53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dirty="0">
                          <a:effectLst/>
                          <a:highlight>
                            <a:srgbClr val="FFFFFF"/>
                          </a:highlight>
                          <a:latin typeface="+mn-lt"/>
                          <a:ea typeface="Calibri"/>
                          <a:cs typeface="Times New Roman"/>
                        </a:rPr>
                        <a:t>27</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dirty="0">
                          <a:effectLst/>
                          <a:highlight>
                            <a:srgbClr val="FFFFFF"/>
                          </a:highlight>
                          <a:latin typeface="+mn-lt"/>
                          <a:ea typeface="Calibri"/>
                          <a:cs typeface="Times New Roman"/>
                        </a:rPr>
                        <a:t>27</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rgbClr val="7AC143"/>
                          </a:solidFill>
                          <a:effectLst/>
                          <a:highlight>
                            <a:srgbClr val="FFFFFF"/>
                          </a:highlight>
                          <a:latin typeface="+mn-lt"/>
                          <a:ea typeface="Calibri"/>
                          <a:cs typeface="Times New Roman"/>
                        </a:rPr>
                        <a:t>100.00%</a:t>
                      </a:r>
                      <a:endParaRPr lang="en-US" sz="1100" dirty="0">
                        <a:solidFill>
                          <a:srgbClr val="7AC143"/>
                        </a:solidFill>
                        <a:effectLst/>
                        <a:highlight>
                          <a:srgbClr val="FFFFFF"/>
                        </a:highligh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chemeClr val="tx1"/>
                          </a:solidFill>
                          <a:effectLst/>
                          <a:highlight>
                            <a:srgbClr val="FFFFFF"/>
                          </a:highlight>
                          <a:latin typeface="+mn-lt"/>
                          <a:ea typeface="Times New Roman"/>
                          <a:cs typeface="Times New Roman"/>
                        </a:rPr>
                        <a:t>85.00%</a:t>
                      </a:r>
                      <a:endParaRPr lang="en-US" sz="1100" dirty="0">
                        <a:solidFill>
                          <a:schemeClr val="tx1"/>
                        </a:solidFill>
                        <a:effectLst/>
                        <a:highlight>
                          <a:srgbClr val="FFFFFF"/>
                        </a:highligh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rgbClr val="7AC143"/>
                          </a:solidFill>
                          <a:effectLst/>
                          <a:highlight>
                            <a:srgbClr val="FFFFFF"/>
                          </a:highlight>
                          <a:latin typeface="+mn-lt"/>
                          <a:ea typeface="Calibri"/>
                          <a:cs typeface="Times New Roman"/>
                        </a:rPr>
                        <a:t>YES</a:t>
                      </a:r>
                      <a:endParaRPr lang="en-US" sz="1100" dirty="0">
                        <a:solidFill>
                          <a:srgbClr val="7AC143"/>
                        </a:solidFill>
                        <a:effectLst/>
                        <a:highlight>
                          <a:srgbClr val="FFFFFF"/>
                        </a:highligh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960804">
                <a:tc>
                  <a:txBody>
                    <a:bodyPr/>
                    <a:lstStyle/>
                    <a:p>
                      <a:pPr algn="ctr" fontAlgn="ctr"/>
                      <a:r>
                        <a:rPr lang="en-US" sz="1100" b="0" i="0" u="none" strike="noStrike" dirty="0">
                          <a:solidFill>
                            <a:srgbClr val="000000"/>
                          </a:solidFill>
                          <a:effectLst/>
                          <a:latin typeface="Calibri"/>
                        </a:rPr>
                        <a:t>6</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highlight>
                            <a:srgbClr val="FFFFFF"/>
                          </a:highlight>
                          <a:latin typeface="+mn-lt"/>
                        </a:rPr>
                        <a:t>Youths successfully completing the program, shall be matched with a Pro-Social Supportive Adult. </a:t>
                      </a:r>
                    </a:p>
                    <a:p>
                      <a:pPr algn="l" fontAlgn="ctr"/>
                      <a:endParaRPr lang="en-US" sz="1100" b="0" i="0" u="none" strike="noStrike" dirty="0">
                        <a:solidFill>
                          <a:schemeClr val="tx1"/>
                        </a:solidFill>
                        <a:effectLst/>
                        <a:highlight>
                          <a:srgbClr val="FFFFFF"/>
                        </a:highlight>
                        <a:latin typeface="+mn-lt"/>
                      </a:endParaRPr>
                    </a:p>
                  </a:txBody>
                  <a:tcPr marL="5321" marR="5321" marT="53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dirty="0">
                          <a:effectLst/>
                          <a:highlight>
                            <a:srgbClr val="FFFFFF"/>
                          </a:highlight>
                          <a:latin typeface="+mn-lt"/>
                          <a:ea typeface="Calibri"/>
                          <a:cs typeface="Times New Roman"/>
                        </a:rPr>
                        <a:t>16</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dirty="0">
                          <a:effectLst/>
                          <a:highlight>
                            <a:srgbClr val="FFFFFF"/>
                          </a:highlight>
                          <a:latin typeface="+mn-lt"/>
                          <a:ea typeface="Calibri"/>
                          <a:cs typeface="Times New Roman"/>
                        </a:rPr>
                        <a:t>16</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dirty="0">
                          <a:solidFill>
                            <a:srgbClr val="7AC143"/>
                          </a:solidFill>
                          <a:effectLst/>
                          <a:highlight>
                            <a:srgbClr val="FFFFFF"/>
                          </a:highlight>
                          <a:latin typeface="+mn-lt"/>
                          <a:ea typeface="Calibri"/>
                          <a:cs typeface="Times New Roman"/>
                        </a:rPr>
                        <a:t>100.00%</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15000"/>
                        </a:lnSpc>
                        <a:spcBef>
                          <a:spcPts val="0"/>
                        </a:spcBef>
                        <a:spcAft>
                          <a:spcPts val="0"/>
                        </a:spcAft>
                        <a:buClrTx/>
                        <a:buSzTx/>
                        <a:buFontTx/>
                        <a:buNone/>
                        <a:tabLst/>
                        <a:defRPr/>
                      </a:pPr>
                      <a:r>
                        <a:rPr lang="en-US" sz="1100" b="1" dirty="0">
                          <a:solidFill>
                            <a:schemeClr val="tx1"/>
                          </a:solidFill>
                          <a:effectLst/>
                          <a:highlight>
                            <a:srgbClr val="FFFFFF"/>
                          </a:highlight>
                          <a:latin typeface="+mn-lt"/>
                          <a:ea typeface="Times New Roman"/>
                          <a:cs typeface="Times New Roman"/>
                        </a:rPr>
                        <a:t>80.00%</a:t>
                      </a:r>
                      <a:endParaRPr lang="en-US" sz="1100" dirty="0">
                        <a:solidFill>
                          <a:schemeClr val="tx1"/>
                        </a:solidFill>
                        <a:effectLst/>
                        <a:highlight>
                          <a:srgbClr val="FFFFFF"/>
                        </a:highlight>
                        <a:latin typeface="+mn-lt"/>
                        <a:ea typeface="Calibri"/>
                        <a:cs typeface="Times New Roman"/>
                      </a:endParaRPr>
                    </a:p>
                    <a:p>
                      <a:pPr marL="0" marR="0" algn="ctr" fontAlgn="ctr">
                        <a:lnSpc>
                          <a:spcPct val="115000"/>
                        </a:lnSpc>
                        <a:spcBef>
                          <a:spcPts val="0"/>
                        </a:spcBef>
                        <a:spcAft>
                          <a:spcPts val="0"/>
                        </a:spcAft>
                      </a:pPr>
                      <a:endParaRPr lang="en-US" sz="1100" dirty="0">
                        <a:solidFill>
                          <a:schemeClr val="tx1"/>
                        </a:solidFill>
                        <a:effectLst/>
                        <a:highlight>
                          <a:srgbClr val="FFFFFF"/>
                        </a:highligh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15000"/>
                        </a:lnSpc>
                        <a:spcBef>
                          <a:spcPts val="0"/>
                        </a:spcBef>
                        <a:spcAft>
                          <a:spcPts val="0"/>
                        </a:spcAft>
                        <a:buClrTx/>
                        <a:buSzTx/>
                        <a:buFontTx/>
                        <a:buNone/>
                        <a:tabLst/>
                        <a:defRPr/>
                      </a:pPr>
                      <a:r>
                        <a:rPr lang="en-US" sz="1100" b="1" dirty="0">
                          <a:solidFill>
                            <a:srgbClr val="7AC143"/>
                          </a:solidFill>
                          <a:effectLst/>
                          <a:highlight>
                            <a:srgbClr val="FFFFFF"/>
                          </a:highlight>
                          <a:latin typeface="+mn-lt"/>
                          <a:ea typeface="Calibri"/>
                          <a:cs typeface="Times New Roman"/>
                        </a:rPr>
                        <a:t>YES</a:t>
                      </a:r>
                      <a:endParaRPr lang="en-US" sz="1100" dirty="0">
                        <a:solidFill>
                          <a:srgbClr val="7AC143"/>
                        </a:solidFill>
                        <a:effectLst/>
                        <a:highlight>
                          <a:srgbClr val="FFFFFF"/>
                        </a:highlight>
                        <a:latin typeface="+mn-lt"/>
                        <a:ea typeface="Calibri"/>
                        <a:cs typeface="Times New Roman"/>
                      </a:endParaRPr>
                    </a:p>
                    <a:p>
                      <a:pPr marL="0" marR="0" algn="ctr" fontAlgn="ctr">
                        <a:lnSpc>
                          <a:spcPct val="115000"/>
                        </a:lnSpc>
                        <a:spcBef>
                          <a:spcPts val="0"/>
                        </a:spcBef>
                        <a:spcAft>
                          <a:spcPts val="0"/>
                        </a:spcAft>
                      </a:pPr>
                      <a:endParaRPr lang="en-US" sz="1100" dirty="0">
                        <a:solidFill>
                          <a:srgbClr val="7AC143"/>
                        </a:solidFill>
                        <a:effectLst/>
                        <a:highlight>
                          <a:srgbClr val="FFFFFF"/>
                        </a:highligh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005199263"/>
                  </a:ext>
                </a:extLst>
              </a:tr>
            </a:tbl>
          </a:graphicData>
        </a:graphic>
      </p:graphicFrame>
    </p:spTree>
    <p:extLst>
      <p:ext uri="{BB962C8B-B14F-4D97-AF65-F5344CB8AC3E}">
        <p14:creationId xmlns:p14="http://schemas.microsoft.com/office/powerpoint/2010/main" val="395275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070C3-82B5-4690-B4B8-E92BAA9EBC57}"/>
              </a:ext>
            </a:extLst>
          </p:cNvPr>
          <p:cNvSpPr>
            <a:spLocks noGrp="1"/>
          </p:cNvSpPr>
          <p:nvPr>
            <p:ph type="title"/>
          </p:nvPr>
        </p:nvSpPr>
        <p:spPr/>
        <p:txBody>
          <a:bodyPr/>
          <a:lstStyle/>
          <a:p>
            <a:r>
              <a:rPr lang="en-US" sz="2400" dirty="0"/>
              <a:t>Timeliness of Admission and Assessments</a:t>
            </a:r>
            <a:br>
              <a:rPr lang="en-US" sz="2400" dirty="0"/>
            </a:br>
            <a:r>
              <a:rPr lang="en-US" sz="2400" dirty="0"/>
              <a:t>July 1, 2020 through July 31, 2020</a:t>
            </a:r>
          </a:p>
        </p:txBody>
      </p:sp>
      <p:graphicFrame>
        <p:nvGraphicFramePr>
          <p:cNvPr id="5" name="Table 4">
            <a:extLst>
              <a:ext uri="{FF2B5EF4-FFF2-40B4-BE49-F238E27FC236}">
                <a16:creationId xmlns:a16="http://schemas.microsoft.com/office/drawing/2014/main" id="{9B498703-CEE3-4FD5-883C-49A5F444941D}"/>
              </a:ext>
            </a:extLst>
          </p:cNvPr>
          <p:cNvGraphicFramePr>
            <a:graphicFrameLocks noGrp="1"/>
          </p:cNvGraphicFramePr>
          <p:nvPr>
            <p:extLst>
              <p:ext uri="{D42A27DB-BD31-4B8C-83A1-F6EECF244321}">
                <p14:modId xmlns:p14="http://schemas.microsoft.com/office/powerpoint/2010/main" val="1499165607"/>
              </p:ext>
            </p:extLst>
          </p:nvPr>
        </p:nvGraphicFramePr>
        <p:xfrm>
          <a:off x="228600" y="1371600"/>
          <a:ext cx="8384342" cy="3743781"/>
        </p:xfrm>
        <a:graphic>
          <a:graphicData uri="http://schemas.openxmlformats.org/drawingml/2006/table">
            <a:tbl>
              <a:tblPr/>
              <a:tblGrid>
                <a:gridCol w="1281630">
                  <a:extLst>
                    <a:ext uri="{9D8B030D-6E8A-4147-A177-3AD203B41FA5}">
                      <a16:colId xmlns:a16="http://schemas.microsoft.com/office/drawing/2014/main" val="20000"/>
                    </a:ext>
                  </a:extLst>
                </a:gridCol>
                <a:gridCol w="689614">
                  <a:extLst>
                    <a:ext uri="{9D8B030D-6E8A-4147-A177-3AD203B41FA5}">
                      <a16:colId xmlns:a16="http://schemas.microsoft.com/office/drawing/2014/main" val="20001"/>
                    </a:ext>
                  </a:extLst>
                </a:gridCol>
                <a:gridCol w="724094">
                  <a:extLst>
                    <a:ext uri="{9D8B030D-6E8A-4147-A177-3AD203B41FA5}">
                      <a16:colId xmlns:a16="http://schemas.microsoft.com/office/drawing/2014/main" val="20002"/>
                    </a:ext>
                  </a:extLst>
                </a:gridCol>
                <a:gridCol w="704079">
                  <a:extLst>
                    <a:ext uri="{9D8B030D-6E8A-4147-A177-3AD203B41FA5}">
                      <a16:colId xmlns:a16="http://schemas.microsoft.com/office/drawing/2014/main" val="20003"/>
                    </a:ext>
                  </a:extLst>
                </a:gridCol>
                <a:gridCol w="551691">
                  <a:extLst>
                    <a:ext uri="{9D8B030D-6E8A-4147-A177-3AD203B41FA5}">
                      <a16:colId xmlns:a16="http://schemas.microsoft.com/office/drawing/2014/main" val="20004"/>
                    </a:ext>
                  </a:extLst>
                </a:gridCol>
                <a:gridCol w="494223">
                  <a:extLst>
                    <a:ext uri="{9D8B030D-6E8A-4147-A177-3AD203B41FA5}">
                      <a16:colId xmlns:a16="http://schemas.microsoft.com/office/drawing/2014/main" val="20005"/>
                    </a:ext>
                  </a:extLst>
                </a:gridCol>
                <a:gridCol w="517210">
                  <a:extLst>
                    <a:ext uri="{9D8B030D-6E8A-4147-A177-3AD203B41FA5}">
                      <a16:colId xmlns:a16="http://schemas.microsoft.com/office/drawing/2014/main" val="20006"/>
                    </a:ext>
                  </a:extLst>
                </a:gridCol>
                <a:gridCol w="528704">
                  <a:extLst>
                    <a:ext uri="{9D8B030D-6E8A-4147-A177-3AD203B41FA5}">
                      <a16:colId xmlns:a16="http://schemas.microsoft.com/office/drawing/2014/main" val="20007"/>
                    </a:ext>
                  </a:extLst>
                </a:gridCol>
                <a:gridCol w="42694">
                  <a:extLst>
                    <a:ext uri="{9D8B030D-6E8A-4147-A177-3AD203B41FA5}">
                      <a16:colId xmlns:a16="http://schemas.microsoft.com/office/drawing/2014/main" val="20008"/>
                    </a:ext>
                  </a:extLst>
                </a:gridCol>
                <a:gridCol w="839030">
                  <a:extLst>
                    <a:ext uri="{9D8B030D-6E8A-4147-A177-3AD203B41FA5}">
                      <a16:colId xmlns:a16="http://schemas.microsoft.com/office/drawing/2014/main" val="20009"/>
                    </a:ext>
                  </a:extLst>
                </a:gridCol>
                <a:gridCol w="620652">
                  <a:extLst>
                    <a:ext uri="{9D8B030D-6E8A-4147-A177-3AD203B41FA5}">
                      <a16:colId xmlns:a16="http://schemas.microsoft.com/office/drawing/2014/main" val="20010"/>
                    </a:ext>
                  </a:extLst>
                </a:gridCol>
                <a:gridCol w="701107">
                  <a:extLst>
                    <a:ext uri="{9D8B030D-6E8A-4147-A177-3AD203B41FA5}">
                      <a16:colId xmlns:a16="http://schemas.microsoft.com/office/drawing/2014/main" val="20011"/>
                    </a:ext>
                  </a:extLst>
                </a:gridCol>
                <a:gridCol w="689614">
                  <a:extLst>
                    <a:ext uri="{9D8B030D-6E8A-4147-A177-3AD203B41FA5}">
                      <a16:colId xmlns:a16="http://schemas.microsoft.com/office/drawing/2014/main" val="20012"/>
                    </a:ext>
                  </a:extLst>
                </a:gridCol>
              </a:tblGrid>
              <a:tr h="2302314">
                <a:tc>
                  <a:txBody>
                    <a:bodyPr/>
                    <a:lstStyle/>
                    <a:p>
                      <a:pPr algn="ctr" rtl="0" fontAlgn="t"/>
                      <a:r>
                        <a:rPr lang="en-US" sz="900" b="1" i="0" u="none" strike="noStrike" dirty="0">
                          <a:solidFill>
                            <a:srgbClr val="000000"/>
                          </a:solidFill>
                          <a:effectLst/>
                          <a:latin typeface="Times New Roman"/>
                        </a:rPr>
                        <a:t>Circuit</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dirty="0">
                          <a:solidFill>
                            <a:srgbClr val="000000"/>
                          </a:solidFill>
                          <a:effectLst/>
                          <a:latin typeface="Times New Roman"/>
                        </a:rPr>
                        <a:t>Intakes Due</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dirty="0">
                          <a:solidFill>
                            <a:srgbClr val="000000"/>
                          </a:solidFill>
                          <a:effectLst/>
                          <a:latin typeface="Times New Roman"/>
                        </a:rPr>
                        <a:t>Intakes Completed Timely</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dirty="0">
                          <a:solidFill>
                            <a:srgbClr val="000000"/>
                          </a:solidFill>
                          <a:effectLst/>
                          <a:latin typeface="Times New Roman"/>
                        </a:rPr>
                        <a:t>% Youth Admitted Timely</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gridSpan="2">
                  <a:txBody>
                    <a:bodyPr/>
                    <a:lstStyle/>
                    <a:p>
                      <a:pPr algn="ctr" rtl="0" fontAlgn="t"/>
                      <a:r>
                        <a:rPr lang="en-US" sz="900" b="1" i="0" u="none" strike="noStrike" dirty="0">
                          <a:solidFill>
                            <a:srgbClr val="000000"/>
                          </a:solidFill>
                          <a:effectLst/>
                          <a:latin typeface="Times New Roman"/>
                        </a:rPr>
                        <a:t>Youth referred for services shall be admitted to the program with services beginning (4) business days if referral is while in residential commitment facility. (PRE-SERVICE)</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tc gridSpan="2">
                  <a:txBody>
                    <a:bodyPr/>
                    <a:lstStyle/>
                    <a:p>
                      <a:pPr algn="ctr" rtl="0" fontAlgn="t"/>
                      <a:r>
                        <a:rPr lang="en-US" sz="900" b="1" i="0" u="none" strike="noStrike" dirty="0">
                          <a:solidFill>
                            <a:srgbClr val="000000"/>
                          </a:solidFill>
                          <a:effectLst/>
                          <a:latin typeface="Times New Roman"/>
                        </a:rPr>
                        <a:t>Youth referred for services shall be admitted to the program and have services begin within (5)  business days if the referral was made after the youth was released from the commitment facility. (COMMUNITY)</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tc>
                  <a:txBody>
                    <a:bodyPr/>
                    <a:lstStyle/>
                    <a:p>
                      <a:pPr algn="l" fontAlgn="b"/>
                      <a:endParaRPr lang="en-US" sz="1000" b="0" i="0" u="none" strike="noStrike">
                        <a:effectLst/>
                        <a:latin typeface="Calibri"/>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900" b="1" i="0" u="none" strike="noStrike" dirty="0">
                          <a:solidFill>
                            <a:srgbClr val="000000"/>
                          </a:solidFill>
                          <a:effectLst/>
                          <a:latin typeface="Times New Roman"/>
                        </a:rPr>
                        <a:t>Circuit</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dirty="0">
                          <a:solidFill>
                            <a:srgbClr val="000000"/>
                          </a:solidFill>
                          <a:effectLst/>
                          <a:latin typeface="Times New Roman"/>
                        </a:rPr>
                        <a:t>Number </a:t>
                      </a:r>
                      <a:r>
                        <a:rPr lang="en-US" sz="900" b="1" i="0" u="none" strike="noStrike">
                          <a:solidFill>
                            <a:srgbClr val="000000"/>
                          </a:solidFill>
                          <a:effectLst/>
                          <a:latin typeface="Times New Roman"/>
                        </a:rPr>
                        <a:t>of Assessments</a:t>
                      </a:r>
                      <a:endParaRPr lang="en-US" sz="900" b="1" i="0" u="none" strike="noStrike" dirty="0">
                        <a:solidFill>
                          <a:srgbClr val="000000"/>
                        </a:solidFill>
                        <a:effectLst/>
                        <a:latin typeface="Times New Roman"/>
                      </a:endParaRP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dirty="0">
                          <a:solidFill>
                            <a:srgbClr val="000000"/>
                          </a:solidFill>
                          <a:effectLst/>
                          <a:latin typeface="Times New Roman"/>
                        </a:rPr>
                        <a:t>Number of Timely Assessments</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dirty="0">
                          <a:solidFill>
                            <a:srgbClr val="000000"/>
                          </a:solidFill>
                          <a:effectLst/>
                          <a:latin typeface="Times New Roman"/>
                        </a:rPr>
                        <a:t>Percentage of Timely Assessments </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10000"/>
                  </a:ext>
                </a:extLst>
              </a:tr>
              <a:tr h="238581">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FF"/>
                          </a:solidFill>
                          <a:effectLst/>
                          <a:latin typeface="Tahoma" panose="020B0604030504040204" pitchFamily="34" charset="0"/>
                          <a:ea typeface="Tahoma" panose="020B0604030504040204" pitchFamily="34" charset="0"/>
                          <a:cs typeface="Tahoma" panose="020B0604030504040204" pitchFamily="34" charset="0"/>
                        </a:rPr>
                        <a:t>2 of 2</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NaN</a:t>
                      </a:r>
                      <a:endPar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FF"/>
                          </a:solidFill>
                          <a:effectLst/>
                          <a:latin typeface="Tahoma" panose="020B0604030504040204" pitchFamily="34" charset="0"/>
                          <a:ea typeface="Tahoma" panose="020B0604030504040204" pitchFamily="34" charset="0"/>
                          <a:cs typeface="Tahoma" panose="020B0604030504040204" pitchFamily="34" charset="0"/>
                        </a:rPr>
                        <a:t>0 of 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5</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80.00%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8581">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15</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FF"/>
                          </a:solidFill>
                          <a:effectLst/>
                          <a:latin typeface="Tahoma" panose="020B0604030504040204" pitchFamily="34" charset="0"/>
                          <a:ea typeface="Tahoma" panose="020B0604030504040204" pitchFamily="34" charset="0"/>
                          <a:cs typeface="Tahoma" panose="020B0604030504040204" pitchFamily="34" charset="0"/>
                        </a:rPr>
                        <a:t>3 of 3</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NaN</a:t>
                      </a:r>
                      <a:endPar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FF"/>
                          </a:solidFill>
                          <a:effectLst/>
                          <a:latin typeface="Tahoma" panose="020B0604030504040204" pitchFamily="34" charset="0"/>
                          <a:ea typeface="Tahoma" panose="020B0604030504040204" pitchFamily="34" charset="0"/>
                          <a:cs typeface="Tahoma" panose="020B0604030504040204" pitchFamily="34" charset="0"/>
                        </a:rPr>
                        <a:t>0 of 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15</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7</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6</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85.71%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8581">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17</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FF"/>
                          </a:solidFill>
                          <a:effectLst/>
                          <a:latin typeface="Tahoma" panose="020B0604030504040204" pitchFamily="34" charset="0"/>
                          <a:ea typeface="Tahoma" panose="020B0604030504040204" pitchFamily="34" charset="0"/>
                          <a:cs typeface="Tahoma" panose="020B0604030504040204" pitchFamily="34" charset="0"/>
                        </a:rPr>
                        <a:t>1 of 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FF"/>
                          </a:solidFill>
                          <a:effectLst/>
                          <a:latin typeface="Tahoma" panose="020B0604030504040204" pitchFamily="34" charset="0"/>
                          <a:ea typeface="Tahoma" panose="020B0604030504040204" pitchFamily="34" charset="0"/>
                          <a:cs typeface="Tahoma" panose="020B0604030504040204" pitchFamily="34" charset="0"/>
                        </a:rPr>
                        <a:t>2 of 2</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17</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6</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6</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100.00%</a:t>
                      </a: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8581">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19</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NaN</a:t>
                      </a:r>
                      <a:endPar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FF"/>
                          </a:solidFill>
                          <a:effectLst/>
                          <a:latin typeface="Tahoma" panose="020B0604030504040204" pitchFamily="34" charset="0"/>
                          <a:ea typeface="Tahoma" panose="020B0604030504040204" pitchFamily="34" charset="0"/>
                          <a:cs typeface="Tahoma" panose="020B0604030504040204" pitchFamily="34" charset="0"/>
                        </a:rPr>
                        <a:t>0 of 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FF"/>
                          </a:solidFill>
                          <a:effectLst/>
                          <a:latin typeface="Tahoma" panose="020B0604030504040204" pitchFamily="34" charset="0"/>
                          <a:ea typeface="Tahoma" panose="020B0604030504040204" pitchFamily="34" charset="0"/>
                          <a:cs typeface="Tahoma" panose="020B0604030504040204" pitchFamily="34" charset="0"/>
                        </a:rPr>
                        <a:t>1 of 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19</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2</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2</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100.00%</a:t>
                      </a: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48562">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NaN</a:t>
                      </a:r>
                      <a:endPar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FF"/>
                          </a:solidFill>
                          <a:effectLst/>
                          <a:latin typeface="Tahoma" panose="020B0604030504040204" pitchFamily="34" charset="0"/>
                          <a:ea typeface="Tahoma" panose="020B0604030504040204" pitchFamily="34" charset="0"/>
                          <a:cs typeface="Tahoma" panose="020B0604030504040204" pitchFamily="34" charset="0"/>
                        </a:rPr>
                        <a:t>0 of 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FF"/>
                          </a:solidFill>
                          <a:effectLst/>
                          <a:latin typeface="Tahoma" panose="020B0604030504040204" pitchFamily="34" charset="0"/>
                          <a:ea typeface="Tahoma" panose="020B0604030504040204" pitchFamily="34" charset="0"/>
                          <a:cs typeface="Tahoma" panose="020B0604030504040204" pitchFamily="34" charset="0"/>
                        </a:rPr>
                        <a:t>1 of 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20</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4</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4</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100.00%</a:t>
                      </a: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38581">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TOTAL</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FF"/>
                          </a:solidFill>
                          <a:effectLst/>
                          <a:latin typeface="Tahoma" panose="020B0604030504040204" pitchFamily="34" charset="0"/>
                          <a:ea typeface="Tahoma" panose="020B0604030504040204" pitchFamily="34" charset="0"/>
                          <a:cs typeface="Tahoma" panose="020B0604030504040204" pitchFamily="34" charset="0"/>
                        </a:rPr>
                        <a:t>6 of 6</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FF"/>
                          </a:solidFill>
                          <a:effectLst/>
                          <a:latin typeface="Tahoma" panose="020B0604030504040204" pitchFamily="34" charset="0"/>
                          <a:ea typeface="Tahoma" panose="020B0604030504040204" pitchFamily="34" charset="0"/>
                          <a:cs typeface="Tahoma" panose="020B0604030504040204" pitchFamily="34" charset="0"/>
                        </a:rPr>
                        <a:t>4 of 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TOTAL</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22</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91.67%</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191665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D991D-894B-4853-8680-0F3A4056596D}"/>
              </a:ext>
            </a:extLst>
          </p:cNvPr>
          <p:cNvSpPr>
            <a:spLocks noGrp="1"/>
          </p:cNvSpPr>
          <p:nvPr>
            <p:ph type="title"/>
          </p:nvPr>
        </p:nvSpPr>
        <p:spPr/>
        <p:txBody>
          <a:bodyPr/>
          <a:lstStyle/>
          <a:p>
            <a:r>
              <a:rPr lang="en-US" dirty="0"/>
              <a:t>Current Month SUCCESS RATES</a:t>
            </a:r>
            <a:br>
              <a:rPr lang="en-US" dirty="0"/>
            </a:br>
            <a:r>
              <a:rPr lang="en-US" dirty="0"/>
              <a:t>July 2020</a:t>
            </a:r>
          </a:p>
        </p:txBody>
      </p:sp>
      <p:graphicFrame>
        <p:nvGraphicFramePr>
          <p:cNvPr id="3" name="Table 2">
            <a:extLst>
              <a:ext uri="{FF2B5EF4-FFF2-40B4-BE49-F238E27FC236}">
                <a16:creationId xmlns:a16="http://schemas.microsoft.com/office/drawing/2014/main" id="{E547764D-4817-4375-A498-634FF6912FEE}"/>
              </a:ext>
            </a:extLst>
          </p:cNvPr>
          <p:cNvGraphicFramePr>
            <a:graphicFrameLocks noGrp="1"/>
          </p:cNvGraphicFramePr>
          <p:nvPr>
            <p:extLst>
              <p:ext uri="{D42A27DB-BD31-4B8C-83A1-F6EECF244321}">
                <p14:modId xmlns:p14="http://schemas.microsoft.com/office/powerpoint/2010/main" val="300784207"/>
              </p:ext>
            </p:extLst>
          </p:nvPr>
        </p:nvGraphicFramePr>
        <p:xfrm>
          <a:off x="1241107" y="1676400"/>
          <a:ext cx="6509385" cy="4191002"/>
        </p:xfrm>
        <a:graphic>
          <a:graphicData uri="http://schemas.openxmlformats.org/drawingml/2006/table">
            <a:tbl>
              <a:tblPr/>
              <a:tblGrid>
                <a:gridCol w="1423035">
                  <a:extLst>
                    <a:ext uri="{9D8B030D-6E8A-4147-A177-3AD203B41FA5}">
                      <a16:colId xmlns:a16="http://schemas.microsoft.com/office/drawing/2014/main" val="3121768154"/>
                    </a:ext>
                  </a:extLst>
                </a:gridCol>
                <a:gridCol w="1714500">
                  <a:extLst>
                    <a:ext uri="{9D8B030D-6E8A-4147-A177-3AD203B41FA5}">
                      <a16:colId xmlns:a16="http://schemas.microsoft.com/office/drawing/2014/main" val="4094149906"/>
                    </a:ext>
                  </a:extLst>
                </a:gridCol>
                <a:gridCol w="1485900">
                  <a:extLst>
                    <a:ext uri="{9D8B030D-6E8A-4147-A177-3AD203B41FA5}">
                      <a16:colId xmlns:a16="http://schemas.microsoft.com/office/drawing/2014/main" val="1401862899"/>
                    </a:ext>
                  </a:extLst>
                </a:gridCol>
                <a:gridCol w="1885950">
                  <a:extLst>
                    <a:ext uri="{9D8B030D-6E8A-4147-A177-3AD203B41FA5}">
                      <a16:colId xmlns:a16="http://schemas.microsoft.com/office/drawing/2014/main" val="3374163991"/>
                    </a:ext>
                  </a:extLst>
                </a:gridCol>
              </a:tblGrid>
              <a:tr h="1205107">
                <a:tc>
                  <a:txBody>
                    <a:bodyPr/>
                    <a:lstStyle/>
                    <a:p>
                      <a:pPr marL="0" marR="0" algn="ctr">
                        <a:lnSpc>
                          <a:spcPct val="107000"/>
                        </a:lnSpc>
                        <a:spcBef>
                          <a:spcPts val="0"/>
                        </a:spcBef>
                        <a:spcAft>
                          <a:spcPts val="0"/>
                        </a:spcAft>
                      </a:pPr>
                      <a:r>
                        <a:rPr lang="en-US"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Circuit</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l">
                        <a:lnSpc>
                          <a:spcPct val="107000"/>
                        </a:lnSpc>
                        <a:spcBef>
                          <a:spcPts val="0"/>
                        </a:spcBef>
                        <a:spcAft>
                          <a:spcPts val="0"/>
                        </a:spcAft>
                      </a:pPr>
                      <a:r>
                        <a:rPr lang="en-US"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Negative Discharges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Program Successfully Completed</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Success Rate for May 2020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2794175704"/>
                  </a:ext>
                </a:extLst>
              </a:tr>
              <a:tr h="455978">
                <a:tc>
                  <a:txBody>
                    <a:bodyPr/>
                    <a:lstStyle/>
                    <a:p>
                      <a:pPr marL="0" marR="0" algn="ctr">
                        <a:lnSpc>
                          <a:spcPct val="107000"/>
                        </a:lnSpc>
                        <a:spcBef>
                          <a:spcPts val="0"/>
                        </a:spcBef>
                        <a:spcAft>
                          <a:spcPts val="0"/>
                        </a:spcAft>
                      </a:pP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11</a:t>
                      </a:r>
                      <a:b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b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 (Miami-Dade)</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3 / 7 = </a:t>
                      </a:r>
                      <a:r>
                        <a:rPr lang="en-US" sz="11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42.86%</a:t>
                      </a:r>
                      <a:endParaRPr lang="en-US" sz="1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1287027"/>
                  </a:ext>
                </a:extLst>
              </a:tr>
              <a:tr h="455978">
                <a:tc>
                  <a:txBody>
                    <a:bodyPr/>
                    <a:lstStyle/>
                    <a:p>
                      <a:pPr marL="0" marR="0" algn="ctr">
                        <a:lnSpc>
                          <a:spcPct val="107000"/>
                        </a:lnSpc>
                        <a:spcBef>
                          <a:spcPts val="0"/>
                        </a:spcBef>
                        <a:spcAft>
                          <a:spcPts val="0"/>
                        </a:spcAft>
                      </a:pP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15</a:t>
                      </a:r>
                      <a:b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b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 (Palm Beach)</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5</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6 / 11  = </a:t>
                      </a:r>
                      <a:r>
                        <a:rPr lang="en-US" sz="11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54.55%</a:t>
                      </a:r>
                      <a:endParaRPr lang="en-US" sz="1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7779414"/>
                  </a:ext>
                </a:extLst>
              </a:tr>
              <a:tr h="455978">
                <a:tc>
                  <a:txBody>
                    <a:bodyPr/>
                    <a:lstStyle/>
                    <a:p>
                      <a:pPr marL="0" marR="0" algn="ctr">
                        <a:lnSpc>
                          <a:spcPct val="107000"/>
                        </a:lnSpc>
                        <a:spcBef>
                          <a:spcPts val="0"/>
                        </a:spcBef>
                        <a:spcAft>
                          <a:spcPts val="0"/>
                        </a:spcAft>
                      </a:pP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16</a:t>
                      </a:r>
                      <a:b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b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 (Monroe)</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0</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N/A</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8003411"/>
                  </a:ext>
                </a:extLst>
              </a:tr>
              <a:tr h="455978">
                <a:tc>
                  <a:txBody>
                    <a:bodyPr/>
                    <a:lstStyle/>
                    <a:p>
                      <a:pPr marL="0" marR="0" algn="ctr">
                        <a:lnSpc>
                          <a:spcPct val="107000"/>
                        </a:lnSpc>
                        <a:spcBef>
                          <a:spcPts val="0"/>
                        </a:spcBef>
                        <a:spcAft>
                          <a:spcPts val="0"/>
                        </a:spcAft>
                      </a:pP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17</a:t>
                      </a:r>
                      <a:b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b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 (Broward)</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6</a:t>
                      </a: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4/ 10  = </a:t>
                      </a:r>
                      <a:r>
                        <a:rPr lang="en-US" sz="11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40.00%</a:t>
                      </a:r>
                      <a:endParaRPr lang="en-US" sz="1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4057193"/>
                  </a:ext>
                </a:extLst>
              </a:tr>
              <a:tr h="455978">
                <a:tc>
                  <a:txBody>
                    <a:bodyPr/>
                    <a:lstStyle/>
                    <a:p>
                      <a:pPr marL="0" marR="0" algn="ctr">
                        <a:lnSpc>
                          <a:spcPct val="107000"/>
                        </a:lnSpc>
                        <a:spcBef>
                          <a:spcPts val="0"/>
                        </a:spcBef>
                        <a:spcAft>
                          <a:spcPts val="0"/>
                        </a:spcAft>
                      </a:pP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19</a:t>
                      </a:r>
                      <a:b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b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 (St. Lucie)</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a:t>
                      </a: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0 /4  = </a:t>
                      </a:r>
                      <a:r>
                        <a:rPr lang="en-US" sz="11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00.00%</a:t>
                      </a:r>
                      <a:endParaRPr lang="en-US" sz="1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1131101"/>
                  </a:ext>
                </a:extLst>
              </a:tr>
              <a:tr h="455978">
                <a:tc>
                  <a:txBody>
                    <a:bodyPr/>
                    <a:lstStyle/>
                    <a:p>
                      <a:pPr marL="0" marR="0" algn="ctr">
                        <a:lnSpc>
                          <a:spcPct val="107000"/>
                        </a:lnSpc>
                        <a:spcBef>
                          <a:spcPts val="0"/>
                        </a:spcBef>
                        <a:spcAft>
                          <a:spcPts val="0"/>
                        </a:spcAft>
                      </a:pP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20</a:t>
                      </a:r>
                      <a:b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b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 (Lee)</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6</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3 / 9  = </a:t>
                      </a:r>
                      <a:r>
                        <a:rPr lang="en-US" sz="11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33.33%</a:t>
                      </a:r>
                      <a:endParaRPr lang="en-US" sz="1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0329730"/>
                  </a:ext>
                </a:extLst>
              </a:tr>
              <a:tr h="250027">
                <a:tc>
                  <a:txBody>
                    <a:bodyPr/>
                    <a:lstStyle/>
                    <a:p>
                      <a:pPr marL="0" marR="0" algn="ctr">
                        <a:lnSpc>
                          <a:spcPct val="107000"/>
                        </a:lnSpc>
                        <a:spcBef>
                          <a:spcPts val="0"/>
                        </a:spcBef>
                        <a:spcAft>
                          <a:spcPts val="0"/>
                        </a:spcAft>
                      </a:pP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TOTAL</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26</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16 / 41  = </a:t>
                      </a:r>
                      <a:r>
                        <a:rPr lang="en-US" sz="11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39.02%</a:t>
                      </a:r>
                      <a:endParaRPr lang="en-US" sz="1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4646948"/>
                  </a:ext>
                </a:extLst>
              </a:tr>
            </a:tbl>
          </a:graphicData>
        </a:graphic>
      </p:graphicFrame>
    </p:spTree>
    <p:extLst>
      <p:ext uri="{BB962C8B-B14F-4D97-AF65-F5344CB8AC3E}">
        <p14:creationId xmlns:p14="http://schemas.microsoft.com/office/powerpoint/2010/main" val="1235859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a:t>YTD Discharge Analysis</a:t>
            </a:r>
            <a:br>
              <a:rPr lang="en-US" altLang="en-US" dirty="0"/>
            </a:br>
            <a:r>
              <a:rPr lang="en-US" altLang="en-US" dirty="0"/>
              <a:t>July 1, 2020 – July 31, 2020</a:t>
            </a:r>
          </a:p>
        </p:txBody>
      </p:sp>
      <p:sp>
        <p:nvSpPr>
          <p:cNvPr id="20484" name="Slide Number Placeholder 12"/>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C1288311-F632-439D-87A0-DD59079537B2}" type="slidenum">
              <a:rPr lang="en-US" altLang="en-US" smtClean="0"/>
              <a:pPr/>
              <a:t>6</a:t>
            </a:fld>
            <a:endParaRPr lang="en-US" altLang="en-US" dirty="0"/>
          </a:p>
        </p:txBody>
      </p:sp>
      <p:graphicFrame>
        <p:nvGraphicFramePr>
          <p:cNvPr id="3" name="Table 2">
            <a:extLst>
              <a:ext uri="{FF2B5EF4-FFF2-40B4-BE49-F238E27FC236}">
                <a16:creationId xmlns:a16="http://schemas.microsoft.com/office/drawing/2014/main" id="{45A0D08A-D54A-42D9-898E-47F7CA9650BC}"/>
              </a:ext>
            </a:extLst>
          </p:cNvPr>
          <p:cNvGraphicFramePr>
            <a:graphicFrameLocks noGrp="1"/>
          </p:cNvGraphicFramePr>
          <p:nvPr>
            <p:extLst>
              <p:ext uri="{D42A27DB-BD31-4B8C-83A1-F6EECF244321}">
                <p14:modId xmlns:p14="http://schemas.microsoft.com/office/powerpoint/2010/main" val="2971450492"/>
              </p:ext>
            </p:extLst>
          </p:nvPr>
        </p:nvGraphicFramePr>
        <p:xfrm>
          <a:off x="381000" y="1986280"/>
          <a:ext cx="7848599" cy="3590379"/>
        </p:xfrm>
        <a:graphic>
          <a:graphicData uri="http://schemas.openxmlformats.org/drawingml/2006/table">
            <a:tbl>
              <a:tblPr firstRow="1" firstCol="1" bandRow="1"/>
              <a:tblGrid>
                <a:gridCol w="990600">
                  <a:extLst>
                    <a:ext uri="{9D8B030D-6E8A-4147-A177-3AD203B41FA5}">
                      <a16:colId xmlns:a16="http://schemas.microsoft.com/office/drawing/2014/main" val="1760500435"/>
                    </a:ext>
                  </a:extLst>
                </a:gridCol>
                <a:gridCol w="76200">
                  <a:extLst>
                    <a:ext uri="{9D8B030D-6E8A-4147-A177-3AD203B41FA5}">
                      <a16:colId xmlns:a16="http://schemas.microsoft.com/office/drawing/2014/main" val="1413259877"/>
                    </a:ext>
                  </a:extLst>
                </a:gridCol>
                <a:gridCol w="963804">
                  <a:extLst>
                    <a:ext uri="{9D8B030D-6E8A-4147-A177-3AD203B41FA5}">
                      <a16:colId xmlns:a16="http://schemas.microsoft.com/office/drawing/2014/main" val="634656996"/>
                    </a:ext>
                  </a:extLst>
                </a:gridCol>
                <a:gridCol w="661510">
                  <a:extLst>
                    <a:ext uri="{9D8B030D-6E8A-4147-A177-3AD203B41FA5}">
                      <a16:colId xmlns:a16="http://schemas.microsoft.com/office/drawing/2014/main" val="4216033910"/>
                    </a:ext>
                  </a:extLst>
                </a:gridCol>
                <a:gridCol w="808951">
                  <a:extLst>
                    <a:ext uri="{9D8B030D-6E8A-4147-A177-3AD203B41FA5}">
                      <a16:colId xmlns:a16="http://schemas.microsoft.com/office/drawing/2014/main" val="3445549634"/>
                    </a:ext>
                  </a:extLst>
                </a:gridCol>
                <a:gridCol w="718117">
                  <a:extLst>
                    <a:ext uri="{9D8B030D-6E8A-4147-A177-3AD203B41FA5}">
                      <a16:colId xmlns:a16="http://schemas.microsoft.com/office/drawing/2014/main" val="280538874"/>
                    </a:ext>
                  </a:extLst>
                </a:gridCol>
                <a:gridCol w="730623">
                  <a:extLst>
                    <a:ext uri="{9D8B030D-6E8A-4147-A177-3AD203B41FA5}">
                      <a16:colId xmlns:a16="http://schemas.microsoft.com/office/drawing/2014/main" val="4085617696"/>
                    </a:ext>
                  </a:extLst>
                </a:gridCol>
                <a:gridCol w="720091">
                  <a:extLst>
                    <a:ext uri="{9D8B030D-6E8A-4147-A177-3AD203B41FA5}">
                      <a16:colId xmlns:a16="http://schemas.microsoft.com/office/drawing/2014/main" val="679976106"/>
                    </a:ext>
                  </a:extLst>
                </a:gridCol>
                <a:gridCol w="777356">
                  <a:extLst>
                    <a:ext uri="{9D8B030D-6E8A-4147-A177-3AD203B41FA5}">
                      <a16:colId xmlns:a16="http://schemas.microsoft.com/office/drawing/2014/main" val="3633645820"/>
                    </a:ext>
                  </a:extLst>
                </a:gridCol>
                <a:gridCol w="789862">
                  <a:extLst>
                    <a:ext uri="{9D8B030D-6E8A-4147-A177-3AD203B41FA5}">
                      <a16:colId xmlns:a16="http://schemas.microsoft.com/office/drawing/2014/main" val="388868920"/>
                    </a:ext>
                  </a:extLst>
                </a:gridCol>
                <a:gridCol w="611485">
                  <a:extLst>
                    <a:ext uri="{9D8B030D-6E8A-4147-A177-3AD203B41FA5}">
                      <a16:colId xmlns:a16="http://schemas.microsoft.com/office/drawing/2014/main" val="2586880056"/>
                    </a:ext>
                  </a:extLst>
                </a:gridCol>
              </a:tblGrid>
              <a:tr h="462217">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gridSpan="4">
                  <a:txBody>
                    <a:bodyPr/>
                    <a:lstStyle/>
                    <a:p>
                      <a:pPr marL="0" marR="0"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rPr>
                        <a:t>Administrative Discharges</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Early Termination</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Full-Term Discharge</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3435973669"/>
                  </a:ext>
                </a:extLst>
              </a:tr>
              <a:tr h="1185062">
                <a:tc>
                  <a:txBody>
                    <a:bodyPr/>
                    <a:lstStyle/>
                    <a:p>
                      <a:pPr marL="0" marR="0"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rPr>
                        <a:t>Circuit</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endParaRPr lang="en-US"/>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rPr>
                        <a:t>Inactive Status (MH-SA-Medical)</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Death</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rPr>
                        <a:t>Program Terminated-Inappropriate Placement</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Unable to Locate -Referred to State Attorney</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Jurisdiction Lost</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Terminated-Court Order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Non-Compliance Referred, Back to Court / DJJ</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rPr>
                        <a:t>Program Successfully Completed</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TOTALS</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332076024"/>
                  </a:ext>
                </a:extLst>
              </a:tr>
              <a:tr h="203030">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861428"/>
                  </a:ext>
                </a:extLst>
              </a:tr>
              <a:tr h="203030">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15</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6</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9123438"/>
                  </a:ext>
                </a:extLst>
              </a:tr>
              <a:tr h="203030">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17</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4823727"/>
                  </a:ext>
                </a:extLst>
              </a:tr>
              <a:tr h="203030">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19</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5208780"/>
                  </a:ext>
                </a:extLst>
              </a:tr>
              <a:tr h="203030">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819448"/>
                  </a:ext>
                </a:extLst>
              </a:tr>
              <a:tr h="203030">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TOTAL</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16</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4093988"/>
                  </a:ext>
                </a:extLst>
              </a:tr>
            </a:tbl>
          </a:graphicData>
        </a:graphic>
      </p:graphicFrame>
    </p:spTree>
    <p:extLst>
      <p:ext uri="{BB962C8B-B14F-4D97-AF65-F5344CB8AC3E}">
        <p14:creationId xmlns:p14="http://schemas.microsoft.com/office/powerpoint/2010/main" val="2370054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Monthly &amp; YTD Census Summary</a:t>
            </a:r>
            <a:br>
              <a:rPr lang="en-US" altLang="en-US" dirty="0"/>
            </a:br>
            <a:r>
              <a:rPr lang="en-US" altLang="en-US" dirty="0"/>
              <a:t>July 1, 2020 – July 31, 2020</a:t>
            </a:r>
          </a:p>
        </p:txBody>
      </p:sp>
      <p:sp>
        <p:nvSpPr>
          <p:cNvPr id="18436" name="Slide Number Placeholder 12"/>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FC04EA76-BBB0-48A5-B552-38B6B1766713}" type="slidenum">
              <a:rPr lang="en-US" altLang="en-US" smtClean="0"/>
              <a:pPr/>
              <a:t>7</a:t>
            </a:fld>
            <a:endParaRPr lang="en-US" altLang="en-US" dirty="0"/>
          </a:p>
        </p:txBody>
      </p:sp>
      <p:graphicFrame>
        <p:nvGraphicFramePr>
          <p:cNvPr id="2" name="Table 1">
            <a:extLst>
              <a:ext uri="{FF2B5EF4-FFF2-40B4-BE49-F238E27FC236}">
                <a16:creationId xmlns:a16="http://schemas.microsoft.com/office/drawing/2014/main" id="{B5EEE80A-6C1A-4D9C-88B3-C94E7DB6064B}"/>
              </a:ext>
            </a:extLst>
          </p:cNvPr>
          <p:cNvGraphicFramePr>
            <a:graphicFrameLocks noGrp="1"/>
          </p:cNvGraphicFramePr>
          <p:nvPr>
            <p:extLst>
              <p:ext uri="{D42A27DB-BD31-4B8C-83A1-F6EECF244321}">
                <p14:modId xmlns:p14="http://schemas.microsoft.com/office/powerpoint/2010/main" val="3506653895"/>
              </p:ext>
            </p:extLst>
          </p:nvPr>
        </p:nvGraphicFramePr>
        <p:xfrm>
          <a:off x="304800" y="1682210"/>
          <a:ext cx="8382001" cy="4026979"/>
        </p:xfrm>
        <a:graphic>
          <a:graphicData uri="http://schemas.openxmlformats.org/drawingml/2006/table">
            <a:tbl>
              <a:tblPr/>
              <a:tblGrid>
                <a:gridCol w="324304">
                  <a:extLst>
                    <a:ext uri="{9D8B030D-6E8A-4147-A177-3AD203B41FA5}">
                      <a16:colId xmlns:a16="http://schemas.microsoft.com/office/drawing/2014/main" val="4026917166"/>
                    </a:ext>
                  </a:extLst>
                </a:gridCol>
                <a:gridCol w="2606902">
                  <a:extLst>
                    <a:ext uri="{9D8B030D-6E8A-4147-A177-3AD203B41FA5}">
                      <a16:colId xmlns:a16="http://schemas.microsoft.com/office/drawing/2014/main" val="859626158"/>
                    </a:ext>
                  </a:extLst>
                </a:gridCol>
                <a:gridCol w="1147536">
                  <a:extLst>
                    <a:ext uri="{9D8B030D-6E8A-4147-A177-3AD203B41FA5}">
                      <a16:colId xmlns:a16="http://schemas.microsoft.com/office/drawing/2014/main" val="2379330896"/>
                    </a:ext>
                  </a:extLst>
                </a:gridCol>
                <a:gridCol w="1060223">
                  <a:extLst>
                    <a:ext uri="{9D8B030D-6E8A-4147-A177-3AD203B41FA5}">
                      <a16:colId xmlns:a16="http://schemas.microsoft.com/office/drawing/2014/main" val="3977293466"/>
                    </a:ext>
                  </a:extLst>
                </a:gridCol>
                <a:gridCol w="1147536">
                  <a:extLst>
                    <a:ext uri="{9D8B030D-6E8A-4147-A177-3AD203B41FA5}">
                      <a16:colId xmlns:a16="http://schemas.microsoft.com/office/drawing/2014/main" val="3308737726"/>
                    </a:ext>
                  </a:extLst>
                </a:gridCol>
                <a:gridCol w="1047750">
                  <a:extLst>
                    <a:ext uri="{9D8B030D-6E8A-4147-A177-3AD203B41FA5}">
                      <a16:colId xmlns:a16="http://schemas.microsoft.com/office/drawing/2014/main" val="1672954887"/>
                    </a:ext>
                  </a:extLst>
                </a:gridCol>
                <a:gridCol w="1047750">
                  <a:extLst>
                    <a:ext uri="{9D8B030D-6E8A-4147-A177-3AD203B41FA5}">
                      <a16:colId xmlns:a16="http://schemas.microsoft.com/office/drawing/2014/main" val="2722484360"/>
                    </a:ext>
                  </a:extLst>
                </a:gridCol>
              </a:tblGrid>
              <a:tr h="652349">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Circuit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tc>
                  <a:txBody>
                    <a:bodyPr/>
                    <a:lstStyle/>
                    <a:p>
                      <a:pPr marL="0" marR="0" algn="ctr" fontAlgn="ctr">
                        <a:lnSpc>
                          <a:spcPct val="107000"/>
                        </a:lnSpc>
                        <a:spcBef>
                          <a:spcPts val="0"/>
                        </a:spcBef>
                        <a:spcAft>
                          <a:spcPts val="0"/>
                        </a:spcAft>
                      </a:pPr>
                      <a:r>
                        <a:rPr lang="en-US" sz="1100" b="1" i="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Contract Census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tc>
                  <a:txBody>
                    <a:bodyPr/>
                    <a:lstStyle/>
                    <a:p>
                      <a:pPr marL="0" marR="0" algn="ctr" fontAlgn="ctr">
                        <a:lnSpc>
                          <a:spcPct val="107000"/>
                        </a:lnSpc>
                        <a:spcBef>
                          <a:spcPts val="0"/>
                        </a:spcBef>
                        <a:spcAft>
                          <a:spcPts val="0"/>
                        </a:spcAft>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July 2020 Census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Admissions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Discharges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 Served</a:t>
                      </a:r>
                      <a:b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(Unduplicated)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extLst>
                  <a:ext uri="{0D108BD9-81ED-4DB2-BD59-A6C34878D82A}">
                    <a16:rowId xmlns:a16="http://schemas.microsoft.com/office/drawing/2014/main" val="670411660"/>
                  </a:ext>
                </a:extLst>
              </a:tr>
              <a:tr h="482090">
                <a:tc>
                  <a:txBody>
                    <a:bodyPr/>
                    <a:lstStyle/>
                    <a:p>
                      <a:pPr marL="0" marR="0" algn="ctr" fontAlgn="ctr">
                        <a:lnSpc>
                          <a:spcPct val="107000"/>
                        </a:lnSpc>
                        <a:spcBef>
                          <a:spcPts val="0"/>
                        </a:spcBef>
                        <a:spcAft>
                          <a:spcPts val="0"/>
                        </a:spcAft>
                      </a:pP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b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(Miami-Dade)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i="1" kern="1200"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38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41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47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7961961"/>
                  </a:ext>
                </a:extLst>
              </a:tr>
              <a:tr h="482090">
                <a:tc>
                  <a:txBody>
                    <a:bodyPr/>
                    <a:lstStyle/>
                    <a:p>
                      <a:pPr marL="0" marR="0" algn="ctr" fontAlgn="ctr">
                        <a:lnSpc>
                          <a:spcPct val="107000"/>
                        </a:lnSpc>
                        <a:spcBef>
                          <a:spcPts val="0"/>
                        </a:spcBef>
                        <a:spcAft>
                          <a:spcPts val="0"/>
                        </a:spcAft>
                      </a:pP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b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(Palm Beach)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i="1" kern="1200" dirty="0">
                          <a:solidFill>
                            <a:srgbClr val="000000"/>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22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23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69376679"/>
                  </a:ext>
                </a:extLst>
              </a:tr>
              <a:tr h="482090">
                <a:tc>
                  <a:txBody>
                    <a:bodyPr/>
                    <a:lstStyle/>
                    <a:p>
                      <a:pPr marL="0" marR="0" algn="ctr" fontAlgn="ctr">
                        <a:lnSpc>
                          <a:spcPct val="107000"/>
                        </a:lnSpc>
                        <a:spcBef>
                          <a:spcPts val="0"/>
                        </a:spcBef>
                        <a:spcAft>
                          <a:spcPts val="0"/>
                        </a:spcAft>
                      </a:pP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a:t>
                      </a:r>
                      <a:b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(Monroe)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i="1" kern="1200" dirty="0">
                          <a:solidFill>
                            <a:srgbClr val="000000"/>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66877178"/>
                  </a:ext>
                </a:extLst>
              </a:tr>
              <a:tr h="482090">
                <a:tc>
                  <a:txBody>
                    <a:bodyPr/>
                    <a:lstStyle/>
                    <a:p>
                      <a:pPr marL="0" marR="0" algn="ctr" fontAlgn="ctr">
                        <a:lnSpc>
                          <a:spcPct val="107000"/>
                        </a:lnSpc>
                        <a:spcBef>
                          <a:spcPts val="0"/>
                        </a:spcBef>
                        <a:spcAft>
                          <a:spcPts val="0"/>
                        </a:spcAft>
                      </a:pP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b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(Broward)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i="1" kern="1200" dirty="0">
                          <a:solidFill>
                            <a:srgbClr val="000000"/>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37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35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45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82354868"/>
                  </a:ext>
                </a:extLst>
              </a:tr>
              <a:tr h="482090">
                <a:tc>
                  <a:txBody>
                    <a:bodyPr/>
                    <a:lstStyle/>
                    <a:p>
                      <a:pPr marL="0" marR="0" algn="ctr" fontAlgn="ctr">
                        <a:lnSpc>
                          <a:spcPct val="107000"/>
                        </a:lnSpc>
                        <a:spcBef>
                          <a:spcPts val="0"/>
                        </a:spcBef>
                        <a:spcAft>
                          <a:spcPts val="0"/>
                        </a:spcAft>
                      </a:pP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b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(Martin)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i="1" kern="1200" dirty="0">
                          <a:solidFill>
                            <a:srgbClr val="000000"/>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23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59730516"/>
                  </a:ext>
                </a:extLst>
              </a:tr>
              <a:tr h="482090">
                <a:tc>
                  <a:txBody>
                    <a:bodyPr/>
                    <a:lstStyle/>
                    <a:p>
                      <a:pPr marL="0" marR="0" algn="ctr" fontAlgn="ctr">
                        <a:lnSpc>
                          <a:spcPct val="107000"/>
                        </a:lnSpc>
                        <a:spcBef>
                          <a:spcPts val="0"/>
                        </a:spcBef>
                        <a:spcAft>
                          <a:spcPts val="0"/>
                        </a:spcAft>
                      </a:pP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a:t>
                      </a:r>
                      <a:b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24</a:t>
                      </a: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34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94673850"/>
                  </a:ext>
                </a:extLst>
              </a:tr>
              <a:tr h="482090">
                <a:tc>
                  <a:txBody>
                    <a:bodyPr/>
                    <a:lstStyle/>
                    <a:p>
                      <a:pPr marL="0" marR="0" algn="ctr" fontAlgn="ctr">
                        <a:lnSpc>
                          <a:spcPct val="107000"/>
                        </a:lnSpc>
                        <a:spcBef>
                          <a:spcPts val="0"/>
                        </a:spcBef>
                        <a:spcAft>
                          <a:spcPts val="0"/>
                        </a:spcAft>
                      </a:pP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142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900" b="1" kern="1200" dirty="0">
                          <a:solidFill>
                            <a:srgbClr val="000000"/>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132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28</a:t>
                      </a: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43</a:t>
                      </a: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900" b="1" kern="1200" dirty="0">
                          <a:solidFill>
                            <a:srgbClr val="000000"/>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172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07126692"/>
                  </a:ext>
                </a:extLst>
              </a:tr>
            </a:tbl>
          </a:graphicData>
        </a:graphic>
      </p:graphicFrame>
    </p:spTree>
    <p:extLst>
      <p:ext uri="{BB962C8B-B14F-4D97-AF65-F5344CB8AC3E}">
        <p14:creationId xmlns:p14="http://schemas.microsoft.com/office/powerpoint/2010/main" val="2501833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7E2AF-8BD9-41D6-8B50-DD366214C892}"/>
              </a:ext>
            </a:extLst>
          </p:cNvPr>
          <p:cNvSpPr>
            <a:spLocks noGrp="1"/>
          </p:cNvSpPr>
          <p:nvPr>
            <p:ph type="title"/>
          </p:nvPr>
        </p:nvSpPr>
        <p:spPr/>
        <p:txBody>
          <a:bodyPr/>
          <a:lstStyle/>
          <a:p>
            <a:r>
              <a:rPr lang="en-US" dirty="0"/>
              <a:t>Recidivism.</a:t>
            </a:r>
            <a:br>
              <a:rPr lang="en-US" dirty="0"/>
            </a:br>
            <a:r>
              <a:rPr lang="en-US" dirty="0"/>
              <a:t>July 1, 2020 – July 31, 2020 </a:t>
            </a:r>
          </a:p>
        </p:txBody>
      </p:sp>
      <p:graphicFrame>
        <p:nvGraphicFramePr>
          <p:cNvPr id="5" name="Table 4">
            <a:extLst>
              <a:ext uri="{FF2B5EF4-FFF2-40B4-BE49-F238E27FC236}">
                <a16:creationId xmlns:a16="http://schemas.microsoft.com/office/drawing/2014/main" id="{9D575281-9BB7-49E6-A1F9-120F9F521C37}"/>
              </a:ext>
            </a:extLst>
          </p:cNvPr>
          <p:cNvGraphicFramePr>
            <a:graphicFrameLocks noGrp="1"/>
          </p:cNvGraphicFramePr>
          <p:nvPr>
            <p:extLst>
              <p:ext uri="{D42A27DB-BD31-4B8C-83A1-F6EECF244321}">
                <p14:modId xmlns:p14="http://schemas.microsoft.com/office/powerpoint/2010/main" val="3591967159"/>
              </p:ext>
            </p:extLst>
          </p:nvPr>
        </p:nvGraphicFramePr>
        <p:xfrm>
          <a:off x="1905000" y="1904999"/>
          <a:ext cx="8914131" cy="3048002"/>
        </p:xfrm>
        <a:graphic>
          <a:graphicData uri="http://schemas.openxmlformats.org/drawingml/2006/table">
            <a:tbl>
              <a:tblPr/>
              <a:tblGrid>
                <a:gridCol w="1836264">
                  <a:extLst>
                    <a:ext uri="{9D8B030D-6E8A-4147-A177-3AD203B41FA5}">
                      <a16:colId xmlns:a16="http://schemas.microsoft.com/office/drawing/2014/main" val="1640960231"/>
                    </a:ext>
                  </a:extLst>
                </a:gridCol>
                <a:gridCol w="663891">
                  <a:extLst>
                    <a:ext uri="{9D8B030D-6E8A-4147-A177-3AD203B41FA5}">
                      <a16:colId xmlns:a16="http://schemas.microsoft.com/office/drawing/2014/main" val="3518716366"/>
                    </a:ext>
                  </a:extLst>
                </a:gridCol>
                <a:gridCol w="690474">
                  <a:extLst>
                    <a:ext uri="{9D8B030D-6E8A-4147-A177-3AD203B41FA5}">
                      <a16:colId xmlns:a16="http://schemas.microsoft.com/office/drawing/2014/main" val="1693022573"/>
                    </a:ext>
                  </a:extLst>
                </a:gridCol>
                <a:gridCol w="633900">
                  <a:extLst>
                    <a:ext uri="{9D8B030D-6E8A-4147-A177-3AD203B41FA5}">
                      <a16:colId xmlns:a16="http://schemas.microsoft.com/office/drawing/2014/main" val="445197160"/>
                    </a:ext>
                  </a:extLst>
                </a:gridCol>
                <a:gridCol w="663891">
                  <a:extLst>
                    <a:ext uri="{9D8B030D-6E8A-4147-A177-3AD203B41FA5}">
                      <a16:colId xmlns:a16="http://schemas.microsoft.com/office/drawing/2014/main" val="1348870038"/>
                    </a:ext>
                  </a:extLst>
                </a:gridCol>
                <a:gridCol w="1165558">
                  <a:extLst>
                    <a:ext uri="{9D8B030D-6E8A-4147-A177-3AD203B41FA5}">
                      <a16:colId xmlns:a16="http://schemas.microsoft.com/office/drawing/2014/main" val="2612264896"/>
                    </a:ext>
                  </a:extLst>
                </a:gridCol>
                <a:gridCol w="694563">
                  <a:extLst>
                    <a:ext uri="{9D8B030D-6E8A-4147-A177-3AD203B41FA5}">
                      <a16:colId xmlns:a16="http://schemas.microsoft.com/office/drawing/2014/main" val="3743603137"/>
                    </a:ext>
                  </a:extLst>
                </a:gridCol>
                <a:gridCol w="971298">
                  <a:extLst>
                    <a:ext uri="{9D8B030D-6E8A-4147-A177-3AD203B41FA5}">
                      <a16:colId xmlns:a16="http://schemas.microsoft.com/office/drawing/2014/main" val="3696414399"/>
                    </a:ext>
                  </a:extLst>
                </a:gridCol>
                <a:gridCol w="541200">
                  <a:extLst>
                    <a:ext uri="{9D8B030D-6E8A-4147-A177-3AD203B41FA5}">
                      <a16:colId xmlns:a16="http://schemas.microsoft.com/office/drawing/2014/main" val="2408160210"/>
                    </a:ext>
                  </a:extLst>
                </a:gridCol>
                <a:gridCol w="531658">
                  <a:extLst>
                    <a:ext uri="{9D8B030D-6E8A-4147-A177-3AD203B41FA5}">
                      <a16:colId xmlns:a16="http://schemas.microsoft.com/office/drawing/2014/main" val="3471327515"/>
                    </a:ext>
                  </a:extLst>
                </a:gridCol>
                <a:gridCol w="521434">
                  <a:extLst>
                    <a:ext uri="{9D8B030D-6E8A-4147-A177-3AD203B41FA5}">
                      <a16:colId xmlns:a16="http://schemas.microsoft.com/office/drawing/2014/main" val="3222769986"/>
                    </a:ext>
                  </a:extLst>
                </a:gridCol>
              </a:tblGrid>
              <a:tr h="306044">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Circuit</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gridSpan="2">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Successful %</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Data Collection</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extLst>
                  <a:ext uri="{0D108BD9-81ED-4DB2-BD59-A6C34878D82A}">
                    <a16:rowId xmlns:a16="http://schemas.microsoft.com/office/drawing/2014/main" val="1979789561"/>
                  </a:ext>
                </a:extLst>
              </a:tr>
              <a:tr h="456993">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a:t>
                      </a:r>
                      <a:b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10</a:t>
                      </a:r>
                      <a:b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b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extLst>
                  <a:ext uri="{0D108BD9-81ED-4DB2-BD59-A6C34878D82A}">
                    <a16:rowId xmlns:a16="http://schemas.microsoft.com/office/drawing/2014/main" val="2571857022"/>
                  </a:ext>
                </a:extLst>
              </a:tr>
              <a:tr h="456993">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15</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a:t>
                      </a:r>
                      <a:b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4</a:t>
                      </a:r>
                      <a:b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b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4</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extLst>
                  <a:ext uri="{0D108BD9-81ED-4DB2-BD59-A6C34878D82A}">
                    <a16:rowId xmlns:a16="http://schemas.microsoft.com/office/drawing/2014/main" val="3319380470"/>
                  </a:ext>
                </a:extLst>
              </a:tr>
              <a:tr h="456993">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17</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a:t>
                      </a:r>
                      <a:b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a:t>
                      </a:r>
                      <a:b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b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extLst>
                  <a:ext uri="{0D108BD9-81ED-4DB2-BD59-A6C34878D82A}">
                    <a16:rowId xmlns:a16="http://schemas.microsoft.com/office/drawing/2014/main" val="657209222"/>
                  </a:ext>
                </a:extLst>
              </a:tr>
              <a:tr h="456993">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19</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a:t>
                      </a:r>
                      <a:b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2</a:t>
                      </a:r>
                      <a:b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b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extLst>
                  <a:ext uri="{0D108BD9-81ED-4DB2-BD59-A6C34878D82A}">
                    <a16:rowId xmlns:a16="http://schemas.microsoft.com/office/drawing/2014/main" val="4191285869"/>
                  </a:ext>
                </a:extLst>
              </a:tr>
              <a:tr h="456993">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a:t>
                      </a:r>
                      <a:b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10</a:t>
                      </a:r>
                      <a:b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b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a:noFill/>
                    </a:lnB>
                  </a:tcPr>
                </a:tc>
                <a:extLst>
                  <a:ext uri="{0D108BD9-81ED-4DB2-BD59-A6C34878D82A}">
                    <a16:rowId xmlns:a16="http://schemas.microsoft.com/office/drawing/2014/main" val="2476539045"/>
                  </a:ext>
                </a:extLst>
              </a:tr>
              <a:tr h="456993">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Totals</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27</a:t>
                      </a:r>
                      <a:b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27</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8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t>27</a:t>
                      </a:r>
                      <a:br>
                        <a:rPr lang="en-US" sz="8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br>
                      <a:r>
                        <a:rPr lang="en-US" sz="8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t>27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a:noFill/>
                    </a:lnR>
                    <a:lnT>
                      <a:noFill/>
                    </a:lnT>
                    <a:lnB w="12700" cap="flat" cmpd="sng" algn="ctr">
                      <a:solidFill>
                        <a:srgbClr val="6495ED"/>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w="12700" cap="flat" cmpd="sng" algn="ctr">
                      <a:solidFill>
                        <a:srgbClr val="6495ED"/>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w="12700" cap="flat" cmpd="sng" algn="ctr">
                      <a:solidFill>
                        <a:srgbClr val="6495ED"/>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w="12700" cap="flat" cmpd="sng" algn="ctr">
                      <a:solidFill>
                        <a:srgbClr val="6495ED"/>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w="12700" cap="flat" cmpd="sng" algn="ctr">
                      <a:solidFill>
                        <a:srgbClr val="6495ED"/>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effectLst/>
                          <a:latin typeface="Times New Roman" panose="02020603050405020304" pitchFamily="18" charset="0"/>
                          <a:ea typeface="Times New Roman" panose="02020603050405020304" pitchFamily="18" charset="0"/>
                        </a:rPr>
                        <a:t> </a:t>
                      </a:r>
                    </a:p>
                  </a:txBody>
                  <a:tcPr marL="24765" marR="24765" marT="24765" marB="24765">
                    <a:lnL>
                      <a:noFill/>
                    </a:lnL>
                    <a:lnR>
                      <a:noFill/>
                    </a:lnR>
                    <a:lnT>
                      <a:noFill/>
                    </a:lnT>
                    <a:lnB w="12700" cap="flat" cmpd="sng" algn="ctr">
                      <a:solidFill>
                        <a:srgbClr val="6495ED"/>
                      </a:solidFill>
                      <a:prstDash val="solid"/>
                      <a:round/>
                      <a:headEnd type="none" w="med" len="med"/>
                      <a:tailEnd type="none" w="med" len="med"/>
                    </a:lnB>
                  </a:tcPr>
                </a:tc>
                <a:extLst>
                  <a:ext uri="{0D108BD9-81ED-4DB2-BD59-A6C34878D82A}">
                    <a16:rowId xmlns:a16="http://schemas.microsoft.com/office/drawing/2014/main" val="3028091835"/>
                  </a:ext>
                </a:extLst>
              </a:tr>
            </a:tbl>
          </a:graphicData>
        </a:graphic>
      </p:graphicFrame>
    </p:spTree>
    <p:extLst>
      <p:ext uri="{BB962C8B-B14F-4D97-AF65-F5344CB8AC3E}">
        <p14:creationId xmlns:p14="http://schemas.microsoft.com/office/powerpoint/2010/main" val="3635217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60EAE-2F64-477F-B46A-02B5AD415D89}"/>
              </a:ext>
            </a:extLst>
          </p:cNvPr>
          <p:cNvSpPr>
            <a:spLocks noGrp="1"/>
          </p:cNvSpPr>
          <p:nvPr>
            <p:ph type="title"/>
          </p:nvPr>
        </p:nvSpPr>
        <p:spPr/>
        <p:txBody>
          <a:bodyPr/>
          <a:lstStyle/>
          <a:p>
            <a:r>
              <a:rPr lang="en-US" dirty="0"/>
              <a:t>Offense During Service</a:t>
            </a:r>
            <a:br>
              <a:rPr lang="en-US" dirty="0"/>
            </a:br>
            <a:r>
              <a:rPr lang="en-US" dirty="0"/>
              <a:t>July 1, 2020 – July 31, 2020 </a:t>
            </a:r>
          </a:p>
        </p:txBody>
      </p:sp>
      <p:pic>
        <p:nvPicPr>
          <p:cNvPr id="6" name="Picture 5">
            <a:extLst>
              <a:ext uri="{FF2B5EF4-FFF2-40B4-BE49-F238E27FC236}">
                <a16:creationId xmlns:a16="http://schemas.microsoft.com/office/drawing/2014/main" id="{D557FA1C-F228-403F-91C9-176C817E3B4B}"/>
              </a:ext>
            </a:extLst>
          </p:cNvPr>
          <p:cNvPicPr>
            <a:picLocks noChangeAspect="1"/>
          </p:cNvPicPr>
          <p:nvPr/>
        </p:nvPicPr>
        <p:blipFill>
          <a:blip r:embed="rId2"/>
          <a:stretch>
            <a:fillRect/>
          </a:stretch>
        </p:blipFill>
        <p:spPr>
          <a:xfrm>
            <a:off x="1676400" y="1783585"/>
            <a:ext cx="9434481" cy="3290829"/>
          </a:xfrm>
          <a:prstGeom prst="rect">
            <a:avLst/>
          </a:prstGeom>
        </p:spPr>
      </p:pic>
    </p:spTree>
    <p:extLst>
      <p:ext uri="{BB962C8B-B14F-4D97-AF65-F5344CB8AC3E}">
        <p14:creationId xmlns:p14="http://schemas.microsoft.com/office/powerpoint/2010/main" val="3417156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E1EF6C31093D499D3301542397FF92" ma:contentTypeVersion="0" ma:contentTypeDescription="Create a new document." ma:contentTypeScope="" ma:versionID="9c786ed37278aa04e65ee8b2511fa619">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4ADF48-6460-48C9-80F4-76C9F3D1E0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824CFCE-5DD7-478A-BF9B-D85590308E32}">
  <ds:schemaRefs>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37B1FC27-DE40-40F7-98BE-D11624894AE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6046</TotalTime>
  <Words>1608</Words>
  <Application>Microsoft Office PowerPoint</Application>
  <PresentationFormat>On-screen Show (4:3)</PresentationFormat>
  <Paragraphs>750</Paragraphs>
  <Slides>19</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Georgia</vt:lpstr>
      <vt:lpstr>Myriad Pro</vt:lpstr>
      <vt:lpstr>Tahoma</vt:lpstr>
      <vt:lpstr>Times New Roman</vt:lpstr>
      <vt:lpstr>Wingdings</vt:lpstr>
      <vt:lpstr>Office Theme</vt:lpstr>
      <vt:lpstr>Data Package August 12, 2020</vt:lpstr>
      <vt:lpstr>South Florida Data Packet August 12, 2020</vt:lpstr>
      <vt:lpstr>Performance Measures July 1, 2020 – July 31, 2020</vt:lpstr>
      <vt:lpstr>Timeliness of Admission and Assessments July 1, 2020 through July 31, 2020</vt:lpstr>
      <vt:lpstr>Current Month SUCCESS RATES July 2020</vt:lpstr>
      <vt:lpstr>YTD Discharge Analysis July 1, 2020 – July 31, 2020</vt:lpstr>
      <vt:lpstr>Monthly &amp; YTD Census Summary July 1, 2020 – July 31, 2020</vt:lpstr>
      <vt:lpstr>Recidivism. July 1, 2020 – July 31, 2020 </vt:lpstr>
      <vt:lpstr>Offense During Service July 1, 2020 – July 31, 2020 </vt:lpstr>
      <vt:lpstr>Vocational Certifications July 1, 2020 – July 31, 2020</vt:lpstr>
      <vt:lpstr>Employment July 1, 2020 – July 31, 2020</vt:lpstr>
      <vt:lpstr>Current Education Enrollment July 31, 2020 </vt:lpstr>
      <vt:lpstr>GED Test Passed July 1, 2020 – July 31, 2020</vt:lpstr>
      <vt:lpstr>GED Certifications July 1, 2020- July 31, 2020</vt:lpstr>
      <vt:lpstr>   Skills Remediation July 1, 2020- July 31, 2020</vt:lpstr>
      <vt:lpstr>Mentoring Active Youths July1, 2020 to July 31, 2020</vt:lpstr>
      <vt:lpstr>Mentoring Successful Disch Youths July1, 2020 to July 31, 2020</vt:lpstr>
      <vt:lpstr>Caseload  As of July 31, 2020</vt:lpstr>
      <vt:lpstr>Staff Vacancies,  July 31, 2020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Region March 5, 2019</dc:title>
  <dc:creator>Maria Weber</dc:creator>
  <cp:lastModifiedBy>Harold McIntyre</cp:lastModifiedBy>
  <cp:revision>638</cp:revision>
  <cp:lastPrinted>2019-12-13T20:46:45Z</cp:lastPrinted>
  <dcterms:created xsi:type="dcterms:W3CDTF">2019-03-07T14:00:47Z</dcterms:created>
  <dcterms:modified xsi:type="dcterms:W3CDTF">2020-08-10T17:07:05Z</dcterms:modified>
</cp:coreProperties>
</file>