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95" r:id="rId5"/>
    <p:sldId id="296" r:id="rId6"/>
    <p:sldId id="297" r:id="rId7"/>
    <p:sldId id="319" r:id="rId8"/>
    <p:sldId id="317" r:id="rId9"/>
    <p:sldId id="301" r:id="rId10"/>
    <p:sldId id="300" r:id="rId11"/>
    <p:sldId id="320" r:id="rId12"/>
    <p:sldId id="323" r:id="rId13"/>
    <p:sldId id="304" r:id="rId14"/>
    <p:sldId id="305" r:id="rId15"/>
    <p:sldId id="306" r:id="rId16"/>
    <p:sldId id="307" r:id="rId17"/>
    <p:sldId id="322" r:id="rId18"/>
    <p:sldId id="313" r:id="rId19"/>
    <p:sldId id="321" r:id="rId20"/>
    <p:sldId id="308" r:id="rId21"/>
    <p:sldId id="312"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old McIntyre" initials="HM" lastIdx="1" clrIdx="0">
    <p:extLst>
      <p:ext uri="{19B8F6BF-5375-455C-9EA6-DF929625EA0E}">
        <p15:presenceInfo xmlns:p15="http://schemas.microsoft.com/office/powerpoint/2012/main" userId="S-1-5-21-4017582981-3250252630-3111430083-112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BB"/>
    <a:srgbClr val="FFFFFF"/>
    <a:srgbClr val="7AC143"/>
    <a:srgbClr val="007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89425" autoAdjust="0"/>
  </p:normalViewPr>
  <p:slideViewPr>
    <p:cSldViewPr>
      <p:cViewPr>
        <p:scale>
          <a:sx n="100" d="100"/>
          <a:sy n="100" d="100"/>
        </p:scale>
        <p:origin x="294" y="-792"/>
      </p:cViewPr>
      <p:guideLst>
        <p:guide orient="horz" pos="2160"/>
        <p:guide orient="horz" pos="912"/>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63E8A1-BD49-4D03-9DCE-FE1373085630}"/>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C43B5D1-5D9C-4558-BD33-CAF00A35892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2CABCB0-9609-4FC0-9902-24F1DC59EDBF}" type="datetimeFigureOut">
              <a:rPr lang="en-US" smtClean="0"/>
              <a:t>7/8/2020</a:t>
            </a:fld>
            <a:endParaRPr lang="en-US"/>
          </a:p>
        </p:txBody>
      </p:sp>
      <p:sp>
        <p:nvSpPr>
          <p:cNvPr id="4" name="Footer Placeholder 3">
            <a:extLst>
              <a:ext uri="{FF2B5EF4-FFF2-40B4-BE49-F238E27FC236}">
                <a16:creationId xmlns:a16="http://schemas.microsoft.com/office/drawing/2014/main" id="{3E28C632-8F8E-4F69-B774-F60F0A9C6699}"/>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8FCA50-14CF-4BB9-B24B-E570D6B945F4}"/>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E6620D5-1D7F-41B6-8BBE-40E72951FAB6}" type="slidenum">
              <a:rPr lang="en-US" smtClean="0"/>
              <a:t>‹#›</a:t>
            </a:fld>
            <a:endParaRPr lang="en-US"/>
          </a:p>
        </p:txBody>
      </p:sp>
    </p:spTree>
    <p:extLst>
      <p:ext uri="{BB962C8B-B14F-4D97-AF65-F5344CB8AC3E}">
        <p14:creationId xmlns:p14="http://schemas.microsoft.com/office/powerpoint/2010/main" val="3523858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9B31C7AA-12EC-4B26-B628-D772DEF484B6}" type="datetimeFigureOut">
              <a:rPr lang="en-US"/>
              <a:pPr>
                <a:defRPr/>
              </a:pPr>
              <a:t>7/8/2020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FC836D36-23E2-4ACA-9C7C-97FC79790F91}" type="slidenum">
              <a:rPr lang="en-US"/>
              <a:pPr>
                <a:defRPr/>
              </a:pPr>
              <a:t>‹#›</a:t>
            </a:fld>
            <a:endParaRPr lang="en-US"/>
          </a:p>
        </p:txBody>
      </p:sp>
    </p:spTree>
    <p:extLst>
      <p:ext uri="{BB962C8B-B14F-4D97-AF65-F5344CB8AC3E}">
        <p14:creationId xmlns:p14="http://schemas.microsoft.com/office/powerpoint/2010/main" val="181720020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4E8597E-3AC2-4732-AB48-11EB1BD6C83D}" type="slidenum">
              <a:rPr lang="en-US" altLang="en-US"/>
              <a:pPr fontAlgn="base">
                <a:spcBef>
                  <a:spcPct val="0"/>
                </a:spcBef>
                <a:spcAft>
                  <a:spcPct val="0"/>
                </a:spcAft>
              </a:pPr>
              <a:t>2</a:t>
            </a:fld>
            <a:endParaRPr lang="en-US" altLang="en-US" dirty="0"/>
          </a:p>
        </p:txBody>
      </p:sp>
    </p:spTree>
    <p:extLst>
      <p:ext uri="{BB962C8B-B14F-4D97-AF65-F5344CB8AC3E}">
        <p14:creationId xmlns:p14="http://schemas.microsoft.com/office/powerpoint/2010/main" val="171691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4</a:t>
            </a:fld>
            <a:endParaRPr lang="en-US"/>
          </a:p>
        </p:txBody>
      </p:sp>
    </p:spTree>
    <p:extLst>
      <p:ext uri="{BB962C8B-B14F-4D97-AF65-F5344CB8AC3E}">
        <p14:creationId xmlns:p14="http://schemas.microsoft.com/office/powerpoint/2010/main" val="42474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7</a:t>
            </a:fld>
            <a:endParaRPr lang="en-US"/>
          </a:p>
        </p:txBody>
      </p:sp>
    </p:spTree>
    <p:extLst>
      <p:ext uri="{BB962C8B-B14F-4D97-AF65-F5344CB8AC3E}">
        <p14:creationId xmlns:p14="http://schemas.microsoft.com/office/powerpoint/2010/main" val="3212650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800600"/>
            <a:ext cx="9144000" cy="20574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895600" y="3762828"/>
            <a:ext cx="6248400" cy="762000"/>
          </a:xfrm>
        </p:spPr>
        <p:txBody>
          <a:bodyPr>
            <a:normAutofit/>
          </a:bodyPr>
          <a:lstStyle>
            <a:lvl1pPr algn="r">
              <a:defRPr sz="3600" b="1" i="0">
                <a:solidFill>
                  <a:srgbClr val="005BBB"/>
                </a:solidFill>
                <a:latin typeface="Myriad Pro"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3323772" y="4818185"/>
            <a:ext cx="5820228" cy="762000"/>
          </a:xfrm>
        </p:spPr>
        <p:txBody>
          <a:bodyPr>
            <a:noAutofit/>
          </a:bodyPr>
          <a:lstStyle>
            <a:lvl1pPr marL="0" indent="0" algn="r">
              <a:buNone/>
              <a:defRPr sz="2000" b="0">
                <a:solidFill>
                  <a:srgbClr val="7AC143"/>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a:xfrm>
            <a:off x="6019800" y="6151964"/>
            <a:ext cx="2133600" cy="365125"/>
          </a:xfrm>
        </p:spPr>
        <p:txBody>
          <a:bodyPr/>
          <a:lstStyle>
            <a:lvl1pPr algn="r">
              <a:defRPr smtClean="0">
                <a:solidFill>
                  <a:srgbClr val="FFFFFF"/>
                </a:solidFill>
              </a:defRPr>
            </a:lvl1pPr>
          </a:lstStyle>
          <a:p>
            <a:pPr>
              <a:defRPr/>
            </a:pPr>
            <a:endParaRPr lang="en-US" dirty="0"/>
          </a:p>
        </p:txBody>
      </p:sp>
      <p:sp>
        <p:nvSpPr>
          <p:cNvPr id="6" name="Slide Number Placeholder 5"/>
          <p:cNvSpPr>
            <a:spLocks noGrp="1"/>
          </p:cNvSpPr>
          <p:nvPr>
            <p:ph type="sldNum" sz="quarter" idx="11"/>
          </p:nvPr>
        </p:nvSpPr>
        <p:spPr>
          <a:xfrm>
            <a:off x="8229600" y="6151964"/>
            <a:ext cx="914400" cy="365125"/>
          </a:xfrm>
        </p:spPr>
        <p:txBody>
          <a:bodyPr/>
          <a:lstStyle>
            <a:lvl1pPr algn="l">
              <a:defRPr dirty="0" smtClean="0">
                <a:solidFill>
                  <a:srgbClr val="7AC143"/>
                </a:solidFill>
              </a:defRPr>
            </a:lvl1pPr>
          </a:lstStyle>
          <a:p>
            <a:pPr>
              <a:defRPr/>
            </a:pPr>
            <a:r>
              <a:rPr lang="en-US" dirty="0"/>
              <a:t>|</a:t>
            </a:r>
            <a:r>
              <a:rPr lang="en-US" b="0" dirty="0"/>
              <a:t>  </a:t>
            </a:r>
            <a:fld id="{39B9220D-DD89-44FF-AF7E-C09785A2DE27}" type="slidenum">
              <a:rPr lang="en-US" b="0" smtClean="0">
                <a:solidFill>
                  <a:srgbClr val="FFFFFF"/>
                </a:solidFill>
              </a:rPr>
              <a:pPr>
                <a:defRPr/>
              </a:pPr>
              <a:t>‹#›</a:t>
            </a:fld>
            <a:endParaRPr lang="en-US" b="0" dirty="0">
              <a:solidFill>
                <a:srgbClr val="FFFFFF"/>
              </a:solidFill>
            </a:endParaRPr>
          </a:p>
        </p:txBody>
      </p:sp>
      <p:pic>
        <p:nvPicPr>
          <p:cNvPr id="16" name="Picture 15" descr="K_graphic-GRN-SPOT.wmf"/>
          <p:cNvPicPr>
            <a:picLocks noChangeAspect="1"/>
          </p:cNvPicPr>
          <p:nvPr userDrawn="1"/>
        </p:nvPicPr>
        <p:blipFill>
          <a:blip r:embed="rId2" cstate="print"/>
          <a:srcRect l="12762" t="9471"/>
          <a:stretch>
            <a:fillRect/>
          </a:stretch>
        </p:blipFill>
        <p:spPr>
          <a:xfrm>
            <a:off x="0" y="0"/>
            <a:ext cx="3323772" cy="5414488"/>
          </a:xfrm>
          <a:prstGeom prst="rect">
            <a:avLst/>
          </a:prstGeom>
        </p:spPr>
      </p:pic>
      <p:sp>
        <p:nvSpPr>
          <p:cNvPr id="18" name="Rectangle 17"/>
          <p:cNvSpPr/>
          <p:nvPr userDrawn="1"/>
        </p:nvSpPr>
        <p:spPr>
          <a:xfrm>
            <a:off x="0" y="48006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userDrawn="1"/>
        </p:nvSpPr>
        <p:spPr>
          <a:xfrm>
            <a:off x="124904" y="6096000"/>
            <a:ext cx="5820228" cy="477054"/>
          </a:xfrm>
          <a:prstGeom prst="rect">
            <a:avLst/>
          </a:prstGeom>
          <a:noFill/>
        </p:spPr>
        <p:txBody>
          <a:bodyPr wrap="square" rtlCol="0">
            <a:spAutoFit/>
          </a:bodyPr>
          <a:lstStyle/>
          <a:p>
            <a:r>
              <a:rPr lang="en-US" sz="2500" b="1" dirty="0">
                <a:solidFill>
                  <a:srgbClr val="7AC143"/>
                </a:solidFill>
              </a:rPr>
              <a:t>Eckerd.org/</a:t>
            </a:r>
            <a:r>
              <a:rPr lang="en-US" sz="2500" b="1" dirty="0" err="1">
                <a:solidFill>
                  <a:srgbClr val="7AC143"/>
                </a:solidFill>
              </a:rPr>
              <a:t>ProjectBridge</a:t>
            </a:r>
            <a:endParaRPr lang="en-US" sz="2500" b="1" dirty="0">
              <a:solidFill>
                <a:srgbClr val="7AC143"/>
              </a:solidFill>
            </a:endParaRPr>
          </a:p>
        </p:txBody>
      </p:sp>
      <p:pic>
        <p:nvPicPr>
          <p:cNvPr id="9" name="Picture 8">
            <a:extLst>
              <a:ext uri="{FF2B5EF4-FFF2-40B4-BE49-F238E27FC236}">
                <a16:creationId xmlns:a16="http://schemas.microsoft.com/office/drawing/2014/main" id="{6272ADB0-0ADC-4A60-9ECC-428A5D711C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5601" y="1066800"/>
            <a:ext cx="5486400" cy="1632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0" y="0"/>
            <a:ext cx="9296400" cy="1600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3"/>
          <p:cNvSpPr>
            <a:spLocks noGrp="1"/>
          </p:cNvSpPr>
          <p:nvPr>
            <p:ph type="dt" sz="half" idx="10"/>
          </p:nvPr>
        </p:nvSpPr>
        <p:spPr/>
        <p:txBody>
          <a:bodyPr/>
          <a:lstStyle>
            <a:lvl1pPr algn="r">
              <a:defRPr smtClean="0">
                <a:solidFill>
                  <a:srgbClr val="FFFFFF"/>
                </a:solidFill>
              </a:defRPr>
            </a:lvl1pPr>
          </a:lstStyle>
          <a:p>
            <a:pPr>
              <a:defRPr/>
            </a:pPr>
            <a:endParaRPr lang="en-US" dirty="0"/>
          </a:p>
        </p:txBody>
      </p:sp>
      <p:sp>
        <p:nvSpPr>
          <p:cNvPr id="4"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dirty="0"/>
              <a:t>|</a:t>
            </a:r>
            <a:r>
              <a:rPr lang="en-US" b="0" dirty="0"/>
              <a:t>  </a:t>
            </a:r>
            <a:fld id="{BC4A44C3-705A-4EC4-B3F9-44099BE396D9}"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3008313" cy="609600"/>
          </a:xfrm>
        </p:spPr>
        <p:txBody>
          <a:bodyPr>
            <a:noAutofit/>
          </a:bodyPr>
          <a:lstStyle>
            <a:lvl1pPr algn="l">
              <a:defRPr sz="1800" b="1"/>
            </a:lvl1pPr>
          </a:lstStyle>
          <a:p>
            <a:r>
              <a:rPr lang="en-US" dirty="0"/>
              <a:t>Click to edit Master title style</a:t>
            </a:r>
          </a:p>
        </p:txBody>
      </p:sp>
      <p:sp>
        <p:nvSpPr>
          <p:cNvPr id="3" name="Content Placeholder 2"/>
          <p:cNvSpPr>
            <a:spLocks noGrp="1"/>
          </p:cNvSpPr>
          <p:nvPr>
            <p:ph idx="1"/>
          </p:nvPr>
        </p:nvSpPr>
        <p:spPr>
          <a:xfrm>
            <a:off x="3498850" y="1066800"/>
            <a:ext cx="5111750" cy="4906963"/>
          </a:xfrm>
        </p:spPr>
        <p:txBody>
          <a:bodyPr/>
          <a:lstStyle>
            <a:lvl1pPr marL="0" indent="0">
              <a:defRPr sz="2800" b="1"/>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1000" y="17526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F61666A-62DA-4441-9385-442187037AF2}"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7315200" cy="381000"/>
          </a:xfrm>
        </p:spPr>
        <p:txBody>
          <a:bodyPr/>
          <a:lstStyle>
            <a:lvl1pPr algn="r">
              <a:defRPr sz="2000" b="1"/>
            </a:lvl1pPr>
          </a:lstStyle>
          <a:p>
            <a:r>
              <a:rPr lang="en-US" dirty="0"/>
              <a:t>Click to edit Master title style</a:t>
            </a:r>
          </a:p>
        </p:txBody>
      </p:sp>
      <p:sp>
        <p:nvSpPr>
          <p:cNvPr id="3" name="Picture Placeholder 2"/>
          <p:cNvSpPr>
            <a:spLocks noGrp="1"/>
          </p:cNvSpPr>
          <p:nvPr>
            <p:ph type="pic" idx="1"/>
          </p:nvPr>
        </p:nvSpPr>
        <p:spPr>
          <a:xfrm>
            <a:off x="914400" y="1143000"/>
            <a:ext cx="7315200" cy="3962401"/>
          </a:xfrm>
          <a:ln>
            <a:solidFill>
              <a:srgbClr val="0076C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14400" y="5638800"/>
            <a:ext cx="7315200" cy="5334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7FAB6A6F-6A25-49F3-A3CB-B9EC78B6F4D4}"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914400" y="1143000"/>
            <a:ext cx="7315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133600" y="1143000"/>
            <a:ext cx="6934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Lst>
          </a:blip>
          <a:srcRect/>
          <a:stretch>
            <a:fillRect/>
          </a:stretch>
        </p:blipFill>
        <p:spPr bwMode="auto">
          <a:xfrm>
            <a:off x="9525" y="14288"/>
            <a:ext cx="9123363" cy="6827837"/>
          </a:xfrm>
          <a:prstGeom prst="rect">
            <a:avLst/>
          </a:prstGeom>
          <a:noFill/>
          <a:ln w="9525">
            <a:noFill/>
            <a:miter lim="800000"/>
            <a:headEnd/>
            <a:tailEnd/>
          </a:ln>
        </p:spPr>
      </p:pic>
      <p:sp>
        <p:nvSpPr>
          <p:cNvPr id="2" name="Title 1"/>
          <p:cNvSpPr>
            <a:spLocks noGrp="1"/>
          </p:cNvSpPr>
          <p:nvPr>
            <p:ph type="title"/>
          </p:nvPr>
        </p:nvSpPr>
        <p:spPr>
          <a:xfrm>
            <a:off x="4572000" y="457200"/>
            <a:ext cx="4191000" cy="5029200"/>
          </a:xfrm>
        </p:spPr>
        <p:txBody>
          <a:bodyPr anchor="t">
            <a:normAutofit/>
          </a:bodyPr>
          <a:lstStyle>
            <a:lvl1pPr marL="344488" indent="-344488" algn="l">
              <a:spcAft>
                <a:spcPts val="1200"/>
              </a:spcAft>
              <a:buClr>
                <a:srgbClr val="7AC143"/>
              </a:buClr>
              <a:buFont typeface="Wingdings" pitchFamily="2" charset="2"/>
              <a:buChar char="§"/>
              <a:defRPr sz="28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33801" y="5715000"/>
            <a:ext cx="5029199" cy="749300"/>
          </a:xfrm>
        </p:spPr>
        <p:txBody>
          <a:bodyPr anchor="b"/>
          <a:lstStyle>
            <a:lvl1pPr marL="0" indent="0" algn="r">
              <a:buNone/>
              <a:defRPr sz="2000" i="1">
                <a:solidFill>
                  <a:srgbClr val="7AC14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lgn="r">
              <a:defRPr smtClean="0">
                <a:solidFill>
                  <a:schemeClr val="bg1"/>
                </a:solidFill>
              </a:defRPr>
            </a:lvl1pPr>
          </a:lstStyle>
          <a:p>
            <a:pPr>
              <a:defRPr/>
            </a:pPr>
            <a:endParaRPr lang="en-US" dirty="0"/>
          </a:p>
        </p:txBody>
      </p:sp>
      <p:sp>
        <p:nvSpPr>
          <p:cNvPr id="6"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a:t>|</a:t>
            </a:r>
            <a:r>
              <a:rPr lang="en-US" b="0"/>
              <a:t>  </a:t>
            </a:r>
            <a:fld id="{1F371A72-583C-4919-A439-4D7FC1527A32}" type="slidenum">
              <a:rPr lang="en-US" b="0">
                <a:solidFill>
                  <a:schemeClr val="bg1"/>
                </a:solidFill>
              </a:rPr>
              <a:pPr>
                <a:defRPr/>
              </a:pPr>
              <a:t>‹#›</a:t>
            </a:fld>
            <a:endParaRPr lang="en-US" b="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086600" cy="988104"/>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5791200" y="6351712"/>
            <a:ext cx="2895600" cy="365125"/>
          </a:xfrm>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F984FF9E-EF3F-4B12-BDD1-92BDAC12972E}"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516108FD-604D-4ECC-81B6-E9375212DF8A}" type="slidenum">
              <a:rPr lang="en-US" b="0" smtClean="0">
                <a:solidFill>
                  <a:srgbClr val="FFFFFF"/>
                </a:solidFill>
              </a:rPr>
              <a:pPr>
                <a:defRPr/>
              </a:pPr>
              <a:t>‹#›</a:t>
            </a:fld>
            <a:endParaRPr lang="en-US" b="0" dirty="0">
              <a:solidFill>
                <a:srgbClr val="FFFFFF"/>
              </a:solidFill>
            </a:endParaRPr>
          </a:p>
        </p:txBody>
      </p:sp>
      <p:pic>
        <p:nvPicPr>
          <p:cNvPr id="5" name="Picture 4"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p:cNvSpPr/>
          <p:nvPr userDrawn="1"/>
        </p:nvSpPr>
        <p:spPr>
          <a:xfrm>
            <a:off x="0" y="563880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05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r>
              <a:rPr lang="en-US" b="0" dirty="0">
                <a:solidFill>
                  <a:srgbClr val="FFFFFF"/>
                </a:solidFill>
              </a:rPr>
              <a:t> </a:t>
            </a:r>
            <a:fld id="{BE85EB6C-3549-4AB9-A01E-0C2ACAC922CF}"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PROJECT BRIDGE">
            <a:extLst>
              <a:ext uri="{FF2B5EF4-FFF2-40B4-BE49-F238E27FC236}">
                <a16:creationId xmlns:a16="http://schemas.microsoft.com/office/drawing/2014/main" id="{D631B78A-7A47-4A40-8449-D07CBDBBC604}"/>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200" y="49869"/>
            <a:ext cx="2562860" cy="888365"/>
          </a:xfrm>
          <a:prstGeom prst="rect">
            <a:avLst/>
          </a:prstGeom>
          <a:noFill/>
        </p:spPr>
      </p:pic>
      <p:sp>
        <p:nvSpPr>
          <p:cNvPr id="10" name="Rectangle 9"/>
          <p:cNvSpPr/>
          <p:nvPr userDrawn="1"/>
        </p:nvSpPr>
        <p:spPr>
          <a:xfrm>
            <a:off x="0" y="6172200"/>
            <a:ext cx="9144000" cy="6858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ext Placeholder 2"/>
          <p:cNvSpPr>
            <a:spLocks noGrp="1"/>
          </p:cNvSpPr>
          <p:nvPr>
            <p:ph type="body" idx="1"/>
          </p:nvPr>
        </p:nvSpPr>
        <p:spPr bwMode="auto">
          <a:xfrm>
            <a:off x="304800" y="1219200"/>
            <a:ext cx="8382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Date Placeholder 3"/>
          <p:cNvSpPr>
            <a:spLocks noGrp="1"/>
          </p:cNvSpPr>
          <p:nvPr>
            <p:ph type="dt" sz="half" idx="2"/>
          </p:nvPr>
        </p:nvSpPr>
        <p:spPr>
          <a:xfrm>
            <a:off x="6019800" y="6351712"/>
            <a:ext cx="2133600" cy="365125"/>
          </a:xfrm>
          <a:prstGeom prst="rect">
            <a:avLst/>
          </a:prstGeom>
        </p:spPr>
        <p:txBody>
          <a:bodyPr lIns="0" tIns="45720" rIns="0" bIns="45720"/>
          <a:lstStyle>
            <a:lvl1pPr algn="r" fontAlgn="auto">
              <a:spcBef>
                <a:spcPts val="0"/>
              </a:spcBef>
              <a:spcAft>
                <a:spcPts val="0"/>
              </a:spcAft>
              <a:defRPr smtClean="0">
                <a:solidFill>
                  <a:schemeClr val="bg1"/>
                </a:solidFill>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8229600" y="6351712"/>
            <a:ext cx="914400" cy="365125"/>
          </a:xfrm>
          <a:prstGeom prst="rect">
            <a:avLst/>
          </a:prstGeom>
        </p:spPr>
        <p:txBody>
          <a:bodyPr lIns="0" rIns="0"/>
          <a:lstStyle>
            <a:lvl1pPr algn="l" fontAlgn="auto">
              <a:spcBef>
                <a:spcPts val="0"/>
              </a:spcBef>
              <a:spcAft>
                <a:spcPts val="0"/>
              </a:spcAft>
              <a:defRPr b="1" dirty="0" smtClean="0">
                <a:solidFill>
                  <a:srgbClr val="7AC143"/>
                </a:solidFill>
                <a:latin typeface="+mn-lt"/>
                <a:cs typeface="+mn-cs"/>
              </a:defRPr>
            </a:lvl1pPr>
          </a:lstStyle>
          <a:p>
            <a:pPr>
              <a:defRPr/>
            </a:pPr>
            <a:r>
              <a:rPr lang="en-US" dirty="0"/>
              <a:t>|  </a:t>
            </a:r>
            <a:fld id="{745835CD-808B-4CA8-B46A-F6727F052B7D}" type="slidenum">
              <a:rPr lang="en-US" smtClean="0">
                <a:solidFill>
                  <a:schemeClr val="bg1"/>
                </a:solidFill>
              </a:rPr>
              <a:pPr>
                <a:defRPr/>
              </a:pPr>
              <a:t>‹#›</a:t>
            </a:fld>
            <a:endParaRPr lang="en-US" dirty="0">
              <a:solidFill>
                <a:schemeClr val="bg1"/>
              </a:solidFill>
            </a:endParaRPr>
          </a:p>
        </p:txBody>
      </p:sp>
      <p:sp>
        <p:nvSpPr>
          <p:cNvPr id="1031" name="Title Placeholder 1"/>
          <p:cNvSpPr>
            <a:spLocks noGrp="1"/>
          </p:cNvSpPr>
          <p:nvPr>
            <p:ph type="title"/>
          </p:nvPr>
        </p:nvSpPr>
        <p:spPr bwMode="auto">
          <a:xfrm>
            <a:off x="2639060" y="0"/>
            <a:ext cx="6428740" cy="98810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32" name="Rectangle 31"/>
          <p:cNvSpPr/>
          <p:nvPr userDrawn="1"/>
        </p:nvSpPr>
        <p:spPr>
          <a:xfrm>
            <a:off x="0" y="9144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4" r:id="rId2"/>
    <p:sldLayoutId id="2147483675" r:id="rId3"/>
    <p:sldLayoutId id="2147483673" r:id="rId4"/>
    <p:sldLayoutId id="2147483665" r:id="rId5"/>
    <p:sldLayoutId id="2147483666" r:id="rId6"/>
    <p:sldLayoutId id="2147483667" r:id="rId7"/>
    <p:sldLayoutId id="2147483676" r:id="rId8"/>
    <p:sldLayoutId id="2147483668" r:id="rId9"/>
    <p:sldLayoutId id="2147483674" r:id="rId10"/>
    <p:sldLayoutId id="2147483669" r:id="rId11"/>
    <p:sldLayoutId id="2147483670" r:id="rId12"/>
  </p:sldLayoutIdLst>
  <p:hf hdr="0" ftr="0" dt="0"/>
  <p:txStyles>
    <p:titleStyle>
      <a:lvl1pPr algn="r" rtl="0" fontAlgn="base">
        <a:spcBef>
          <a:spcPct val="0"/>
        </a:spcBef>
        <a:spcAft>
          <a:spcPct val="0"/>
        </a:spcAft>
        <a:defRPr sz="3000" b="1" i="1" kern="1200">
          <a:solidFill>
            <a:srgbClr val="7AC143"/>
          </a:solidFill>
          <a:latin typeface="Myriad Pro" pitchFamily="34" charset="0"/>
          <a:ea typeface="+mj-ea"/>
          <a:cs typeface="+mj-cs"/>
        </a:defRPr>
      </a:lvl1pPr>
      <a:lvl2pPr algn="l" rtl="0" fontAlgn="base">
        <a:spcBef>
          <a:spcPct val="0"/>
        </a:spcBef>
        <a:spcAft>
          <a:spcPct val="0"/>
        </a:spcAft>
        <a:defRPr sz="3200" b="1">
          <a:solidFill>
            <a:srgbClr val="0076C0"/>
          </a:solidFill>
          <a:latin typeface="Myriad Pro" pitchFamily="34" charset="0"/>
        </a:defRPr>
      </a:lvl2pPr>
      <a:lvl3pPr algn="l" rtl="0" fontAlgn="base">
        <a:spcBef>
          <a:spcPct val="0"/>
        </a:spcBef>
        <a:spcAft>
          <a:spcPct val="0"/>
        </a:spcAft>
        <a:defRPr sz="3200" b="1">
          <a:solidFill>
            <a:srgbClr val="0076C0"/>
          </a:solidFill>
          <a:latin typeface="Myriad Pro" pitchFamily="34" charset="0"/>
        </a:defRPr>
      </a:lvl3pPr>
      <a:lvl4pPr algn="l" rtl="0" fontAlgn="base">
        <a:spcBef>
          <a:spcPct val="0"/>
        </a:spcBef>
        <a:spcAft>
          <a:spcPct val="0"/>
        </a:spcAft>
        <a:defRPr sz="3200" b="1">
          <a:solidFill>
            <a:srgbClr val="0076C0"/>
          </a:solidFill>
          <a:latin typeface="Myriad Pro" pitchFamily="34" charset="0"/>
        </a:defRPr>
      </a:lvl4pPr>
      <a:lvl5pPr algn="l" rtl="0" fontAlgn="base">
        <a:spcBef>
          <a:spcPct val="0"/>
        </a:spcBef>
        <a:spcAft>
          <a:spcPct val="0"/>
        </a:spcAft>
        <a:defRPr sz="3200" b="1">
          <a:solidFill>
            <a:srgbClr val="0076C0"/>
          </a:solidFill>
          <a:latin typeface="Myriad Pro" pitchFamily="34" charset="0"/>
        </a:defRPr>
      </a:lvl5pPr>
      <a:lvl6pPr marL="457200" algn="l" rtl="0" fontAlgn="base">
        <a:spcBef>
          <a:spcPct val="0"/>
        </a:spcBef>
        <a:spcAft>
          <a:spcPct val="0"/>
        </a:spcAft>
        <a:defRPr sz="3200" b="1">
          <a:solidFill>
            <a:srgbClr val="0076C0"/>
          </a:solidFill>
          <a:latin typeface="Myriad Pro" pitchFamily="34" charset="0"/>
        </a:defRPr>
      </a:lvl6pPr>
      <a:lvl7pPr marL="914400" algn="l" rtl="0" fontAlgn="base">
        <a:spcBef>
          <a:spcPct val="0"/>
        </a:spcBef>
        <a:spcAft>
          <a:spcPct val="0"/>
        </a:spcAft>
        <a:defRPr sz="3200" b="1">
          <a:solidFill>
            <a:srgbClr val="0076C0"/>
          </a:solidFill>
          <a:latin typeface="Myriad Pro" pitchFamily="34" charset="0"/>
        </a:defRPr>
      </a:lvl7pPr>
      <a:lvl8pPr marL="1371600" algn="l" rtl="0" fontAlgn="base">
        <a:spcBef>
          <a:spcPct val="0"/>
        </a:spcBef>
        <a:spcAft>
          <a:spcPct val="0"/>
        </a:spcAft>
        <a:defRPr sz="3200" b="1">
          <a:solidFill>
            <a:srgbClr val="0076C0"/>
          </a:solidFill>
          <a:latin typeface="Myriad Pro" pitchFamily="34" charset="0"/>
        </a:defRPr>
      </a:lvl8pPr>
      <a:lvl9pPr marL="1828800" algn="l" rtl="0" fontAlgn="base">
        <a:spcBef>
          <a:spcPct val="0"/>
        </a:spcBef>
        <a:spcAft>
          <a:spcPct val="0"/>
        </a:spcAft>
        <a:defRPr sz="3200" b="1">
          <a:solidFill>
            <a:srgbClr val="0076C0"/>
          </a:solidFill>
          <a:latin typeface="Myriad Pro" pitchFamily="34" charset="0"/>
        </a:defRPr>
      </a:lvl9pPr>
    </p:titleStyle>
    <p:bodyStyle>
      <a:lvl1pPr marL="342900" indent="-342900" algn="l" rtl="0" fontAlgn="base">
        <a:spcBef>
          <a:spcPct val="20000"/>
        </a:spcBef>
        <a:spcAft>
          <a:spcPct val="0"/>
        </a:spcAft>
        <a:buFont typeface="Arial" charset="0"/>
        <a:defRPr sz="2400" kern="1200">
          <a:solidFill>
            <a:schemeClr val="tx1"/>
          </a:solidFill>
          <a:latin typeface="Georgia" pitchFamily="18" charset="0"/>
          <a:ea typeface="+mn-ea"/>
          <a:cs typeface="+mn-cs"/>
        </a:defRPr>
      </a:lvl1pPr>
      <a:lvl2pPr marL="742950" indent="-285750" algn="l" rtl="0" fontAlgn="base">
        <a:spcBef>
          <a:spcPct val="20000"/>
        </a:spcBef>
        <a:spcAft>
          <a:spcPct val="0"/>
        </a:spcAft>
        <a:buClr>
          <a:srgbClr val="7AC143"/>
        </a:buClr>
        <a:buFont typeface="Wingdings" pitchFamily="2" charset="2"/>
        <a:buChar char="§"/>
        <a:defRPr sz="2000" kern="1200">
          <a:solidFill>
            <a:schemeClr val="tx1"/>
          </a:solidFill>
          <a:latin typeface="Georgia" pitchFamily="18" charset="0"/>
          <a:ea typeface="+mn-ea"/>
          <a:cs typeface="+mn-cs"/>
        </a:defRPr>
      </a:lvl2pPr>
      <a:lvl3pPr marL="1143000" indent="-228600" algn="l" rtl="0" fontAlgn="base">
        <a:spcBef>
          <a:spcPct val="20000"/>
        </a:spcBef>
        <a:spcAft>
          <a:spcPct val="0"/>
        </a:spcAft>
        <a:buClr>
          <a:srgbClr val="7AC143"/>
        </a:buClr>
        <a:buFont typeface="Arial" charset="0"/>
        <a:buChar char="•"/>
        <a:defRPr kern="1200">
          <a:solidFill>
            <a:schemeClr val="tx1"/>
          </a:solidFill>
          <a:latin typeface="Georgia" pitchFamily="18" charset="0"/>
          <a:ea typeface="+mn-ea"/>
          <a:cs typeface="+mn-cs"/>
        </a:defRPr>
      </a:lvl3pPr>
      <a:lvl4pPr marL="1600200" indent="-228600" algn="l" rtl="0" fontAlgn="base">
        <a:spcBef>
          <a:spcPct val="20000"/>
        </a:spcBef>
        <a:spcAft>
          <a:spcPct val="0"/>
        </a:spcAft>
        <a:buClr>
          <a:srgbClr val="7AC143"/>
        </a:buClr>
        <a:buFont typeface="Arial" charset="0"/>
        <a:buChar char="–"/>
        <a:defRPr i="1" kern="1200">
          <a:solidFill>
            <a:schemeClr val="tx1"/>
          </a:solidFill>
          <a:latin typeface="Georgia" pitchFamily="18" charset="0"/>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1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slide" Target="slide18.xml"/><Relationship Id="rId5" Type="http://schemas.openxmlformats.org/officeDocument/2006/relationships/slide" Target="slide7.xml"/><Relationship Id="rId4" Type="http://schemas.openxmlformats.org/officeDocument/2006/relationships/slide" Target="slide11.xml"/><Relationship Id="rId9" Type="http://schemas.openxmlformats.org/officeDocument/2006/relationships/slide" Target="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67000" y="3733800"/>
            <a:ext cx="6248400" cy="762000"/>
          </a:xfrm>
        </p:spPr>
        <p:txBody>
          <a:bodyPr>
            <a:normAutofit fontScale="90000"/>
          </a:bodyPr>
          <a:lstStyle/>
          <a:p>
            <a:r>
              <a:rPr lang="en-US" altLang="en-US" dirty="0"/>
              <a:t>Data Package</a:t>
            </a:r>
            <a:br>
              <a:rPr lang="en-US" altLang="en-US" dirty="0"/>
            </a:br>
            <a:r>
              <a:rPr lang="en-US" altLang="en-US" dirty="0"/>
              <a:t>July 8, 2020</a:t>
            </a:r>
            <a:endParaRPr lang="en-US" dirty="0"/>
          </a:p>
        </p:txBody>
      </p:sp>
      <p:sp>
        <p:nvSpPr>
          <p:cNvPr id="4" name="Subtitle 3"/>
          <p:cNvSpPr>
            <a:spLocks noGrp="1"/>
          </p:cNvSpPr>
          <p:nvPr>
            <p:ph type="subTitle" idx="1"/>
          </p:nvPr>
        </p:nvSpPr>
        <p:spPr>
          <a:xfrm>
            <a:off x="3095172" y="4818185"/>
            <a:ext cx="5820228" cy="762000"/>
          </a:xfrm>
        </p:spPr>
        <p:txBody>
          <a:bodyPr/>
          <a:lstStyle/>
          <a:p>
            <a:r>
              <a:rPr lang="en-US" dirty="0"/>
              <a:t>Host : Harold McIntyre:  Data Quality</a:t>
            </a:r>
          </a:p>
          <a:p>
            <a:r>
              <a:rPr lang="en-US" dirty="0">
                <a:solidFill>
                  <a:srgbClr val="FFFFFF"/>
                </a:solidFill>
              </a:rPr>
              <a:t>Conference Call Number 1-855-244-8681</a:t>
            </a:r>
          </a:p>
          <a:p>
            <a:r>
              <a:rPr lang="en-US" dirty="0">
                <a:solidFill>
                  <a:srgbClr val="FFFFFF"/>
                </a:solidFill>
              </a:rPr>
              <a:t>Code: 74443241</a:t>
            </a:r>
          </a:p>
        </p:txBody>
      </p:sp>
      <p:sp>
        <p:nvSpPr>
          <p:cNvPr id="2" name="Slide Number Placeholder 1">
            <a:extLst>
              <a:ext uri="{FF2B5EF4-FFF2-40B4-BE49-F238E27FC236}">
                <a16:creationId xmlns:a16="http://schemas.microsoft.com/office/drawing/2014/main" id="{C7AFCDAD-6408-4A5A-A10C-220AA25FDAD4}"/>
              </a:ext>
            </a:extLst>
          </p:cNvPr>
          <p:cNvSpPr>
            <a:spLocks noGrp="1"/>
          </p:cNvSpPr>
          <p:nvPr>
            <p:ph type="sldNum" sz="quarter" idx="11"/>
          </p:nvPr>
        </p:nvSpPr>
        <p:spPr/>
        <p:txBody>
          <a:bodyPr/>
          <a:lstStyle/>
          <a:p>
            <a:pPr>
              <a:defRPr/>
            </a:pPr>
            <a:r>
              <a:rPr lang="en-US"/>
              <a:t>|</a:t>
            </a:r>
            <a:r>
              <a:rPr lang="en-US" b="0"/>
              <a:t>  </a:t>
            </a:r>
            <a:fld id="{39B9220D-DD89-44FF-AF7E-C09785A2DE27}" type="slidenum">
              <a:rPr lang="en-US" b="0" smtClean="0">
                <a:solidFill>
                  <a:srgbClr val="FFFFFF"/>
                </a:solidFill>
              </a:rPr>
              <a:pPr>
                <a:defRPr/>
              </a:pPr>
              <a:t>1</a:t>
            </a:fld>
            <a:endParaRPr lang="en-US" b="0" dirty="0">
              <a:solidFill>
                <a:srgbClr val="FFFFFF"/>
              </a:solidFill>
            </a:endParaRPr>
          </a:p>
        </p:txBody>
      </p:sp>
    </p:spTree>
    <p:extLst>
      <p:ext uri="{BB962C8B-B14F-4D97-AF65-F5344CB8AC3E}">
        <p14:creationId xmlns:p14="http://schemas.microsoft.com/office/powerpoint/2010/main" val="4943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Vocational Certifications</a:t>
            </a:r>
            <a:br>
              <a:rPr lang="en-US" altLang="en-US" dirty="0"/>
            </a:br>
            <a:r>
              <a:rPr lang="en-US" altLang="en-US" dirty="0"/>
              <a:t>July 1, 2019 – June 30, 2020</a:t>
            </a:r>
          </a:p>
        </p:txBody>
      </p:sp>
      <p:sp>
        <p:nvSpPr>
          <p:cNvPr id="2355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05B4507-6D79-407E-9183-4682CA695BEF}" type="slidenum">
              <a:rPr lang="en-US" altLang="en-US" smtClean="0"/>
              <a:pPr/>
              <a:t>10</a:t>
            </a:fld>
            <a:endParaRPr lang="en-US" altLang="en-US" dirty="0"/>
          </a:p>
        </p:txBody>
      </p:sp>
      <p:graphicFrame>
        <p:nvGraphicFramePr>
          <p:cNvPr id="2" name="Table 1">
            <a:extLst>
              <a:ext uri="{FF2B5EF4-FFF2-40B4-BE49-F238E27FC236}">
                <a16:creationId xmlns:a16="http://schemas.microsoft.com/office/drawing/2014/main" id="{EC8357DE-F8A8-4584-B7E7-E124F820C4FF}"/>
              </a:ext>
            </a:extLst>
          </p:cNvPr>
          <p:cNvGraphicFramePr>
            <a:graphicFrameLocks noGrp="1"/>
          </p:cNvGraphicFramePr>
          <p:nvPr>
            <p:extLst>
              <p:ext uri="{D42A27DB-BD31-4B8C-83A1-F6EECF244321}">
                <p14:modId xmlns:p14="http://schemas.microsoft.com/office/powerpoint/2010/main" val="3764056064"/>
              </p:ext>
            </p:extLst>
          </p:nvPr>
        </p:nvGraphicFramePr>
        <p:xfrm>
          <a:off x="304800" y="2286000"/>
          <a:ext cx="8382000" cy="2737349"/>
        </p:xfrm>
        <a:graphic>
          <a:graphicData uri="http://schemas.openxmlformats.org/drawingml/2006/table">
            <a:tbl>
              <a:tblPr/>
              <a:tblGrid>
                <a:gridCol w="1274734">
                  <a:extLst>
                    <a:ext uri="{9D8B030D-6E8A-4147-A177-3AD203B41FA5}">
                      <a16:colId xmlns:a16="http://schemas.microsoft.com/office/drawing/2014/main" val="207811445"/>
                    </a:ext>
                  </a:extLst>
                </a:gridCol>
                <a:gridCol w="680483">
                  <a:extLst>
                    <a:ext uri="{9D8B030D-6E8A-4147-A177-3AD203B41FA5}">
                      <a16:colId xmlns:a16="http://schemas.microsoft.com/office/drawing/2014/main" val="4127603031"/>
                    </a:ext>
                  </a:extLst>
                </a:gridCol>
                <a:gridCol w="683607">
                  <a:extLst>
                    <a:ext uri="{9D8B030D-6E8A-4147-A177-3AD203B41FA5}">
                      <a16:colId xmlns:a16="http://schemas.microsoft.com/office/drawing/2014/main" val="2878400661"/>
                    </a:ext>
                  </a:extLst>
                </a:gridCol>
                <a:gridCol w="787336">
                  <a:extLst>
                    <a:ext uri="{9D8B030D-6E8A-4147-A177-3AD203B41FA5}">
                      <a16:colId xmlns:a16="http://schemas.microsoft.com/office/drawing/2014/main" val="3149959128"/>
                    </a:ext>
                  </a:extLst>
                </a:gridCol>
                <a:gridCol w="757342">
                  <a:extLst>
                    <a:ext uri="{9D8B030D-6E8A-4147-A177-3AD203B41FA5}">
                      <a16:colId xmlns:a16="http://schemas.microsoft.com/office/drawing/2014/main" val="3718775794"/>
                    </a:ext>
                  </a:extLst>
                </a:gridCol>
                <a:gridCol w="702978">
                  <a:extLst>
                    <a:ext uri="{9D8B030D-6E8A-4147-A177-3AD203B41FA5}">
                      <a16:colId xmlns:a16="http://schemas.microsoft.com/office/drawing/2014/main" val="994626445"/>
                    </a:ext>
                  </a:extLst>
                </a:gridCol>
                <a:gridCol w="871693">
                  <a:extLst>
                    <a:ext uri="{9D8B030D-6E8A-4147-A177-3AD203B41FA5}">
                      <a16:colId xmlns:a16="http://schemas.microsoft.com/office/drawing/2014/main" val="3317210274"/>
                    </a:ext>
                  </a:extLst>
                </a:gridCol>
                <a:gridCol w="852322">
                  <a:extLst>
                    <a:ext uri="{9D8B030D-6E8A-4147-A177-3AD203B41FA5}">
                      <a16:colId xmlns:a16="http://schemas.microsoft.com/office/drawing/2014/main" val="4211960340"/>
                    </a:ext>
                  </a:extLst>
                </a:gridCol>
                <a:gridCol w="684232">
                  <a:extLst>
                    <a:ext uri="{9D8B030D-6E8A-4147-A177-3AD203B41FA5}">
                      <a16:colId xmlns:a16="http://schemas.microsoft.com/office/drawing/2014/main" val="3588831654"/>
                    </a:ext>
                  </a:extLst>
                </a:gridCol>
                <a:gridCol w="581129">
                  <a:extLst>
                    <a:ext uri="{9D8B030D-6E8A-4147-A177-3AD203B41FA5}">
                      <a16:colId xmlns:a16="http://schemas.microsoft.com/office/drawing/2014/main" val="3851327581"/>
                    </a:ext>
                  </a:extLst>
                </a:gridCol>
                <a:gridCol w="506144">
                  <a:extLst>
                    <a:ext uri="{9D8B030D-6E8A-4147-A177-3AD203B41FA5}">
                      <a16:colId xmlns:a16="http://schemas.microsoft.com/office/drawing/2014/main" val="1998254761"/>
                    </a:ext>
                  </a:extLst>
                </a:gridCol>
              </a:tblGrid>
              <a:tr h="1165600">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Partner</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Referrals</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Enrolled in Vocation</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Currently Enrolled </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Youth earning Certificates </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 of Certs Earned  (In the report range)</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Successful Completers Enrolled in Vocation</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Completers Earning a Certificate</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Certification Success Rate</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1886921335"/>
                  </a:ext>
                </a:extLst>
              </a:tr>
              <a:tr h="23445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96.23%</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51 of 53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255046"/>
                  </a:ext>
                </a:extLst>
              </a:tr>
              <a:tr h="23445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97.56%</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40 of 41</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571064"/>
                  </a:ext>
                </a:extLst>
              </a:tr>
              <a:tr h="23445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 of 45</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101412"/>
                  </a:ext>
                </a:extLst>
              </a:tr>
              <a:tr h="23445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91.67%</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 of 36</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3907792"/>
                  </a:ext>
                </a:extLst>
              </a:tr>
              <a:tr h="23445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78</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78</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86.05%</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 of 43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364821"/>
                  </a:ext>
                </a:extLst>
              </a:tr>
              <a:tr h="399499">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420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420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311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218</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94.49%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206 of 218</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720556"/>
                  </a:ext>
                </a:extLst>
              </a:tr>
            </a:tbl>
          </a:graphicData>
        </a:graphic>
      </p:graphicFrame>
    </p:spTree>
    <p:extLst>
      <p:ext uri="{BB962C8B-B14F-4D97-AF65-F5344CB8AC3E}">
        <p14:creationId xmlns:p14="http://schemas.microsoft.com/office/powerpoint/2010/main" val="303067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Employment</a:t>
            </a:r>
            <a:br>
              <a:rPr lang="en-US" altLang="en-US" dirty="0"/>
            </a:br>
            <a:r>
              <a:rPr lang="en-US" altLang="en-US" dirty="0"/>
              <a:t>July 1, 2019 – June 30, 2020</a:t>
            </a:r>
          </a:p>
        </p:txBody>
      </p:sp>
      <p:sp>
        <p:nvSpPr>
          <p:cNvPr id="24580" name="Slide Number Placeholder 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6382E47-3FAE-4D8A-8971-923DB1FD3C76}" type="slidenum">
              <a:rPr lang="en-US" altLang="en-US" smtClean="0"/>
              <a:pPr/>
              <a:t>11</a:t>
            </a:fld>
            <a:endParaRPr lang="en-US" altLang="en-US" dirty="0"/>
          </a:p>
        </p:txBody>
      </p:sp>
      <p:graphicFrame>
        <p:nvGraphicFramePr>
          <p:cNvPr id="3" name="Table 2">
            <a:extLst>
              <a:ext uri="{FF2B5EF4-FFF2-40B4-BE49-F238E27FC236}">
                <a16:creationId xmlns:a16="http://schemas.microsoft.com/office/drawing/2014/main" id="{3E779307-5844-42F5-B1F4-36EAEA53DC31}"/>
              </a:ext>
            </a:extLst>
          </p:cNvPr>
          <p:cNvGraphicFramePr>
            <a:graphicFrameLocks noGrp="1"/>
          </p:cNvGraphicFramePr>
          <p:nvPr>
            <p:extLst>
              <p:ext uri="{D42A27DB-BD31-4B8C-83A1-F6EECF244321}">
                <p14:modId xmlns:p14="http://schemas.microsoft.com/office/powerpoint/2010/main" val="1992399328"/>
              </p:ext>
            </p:extLst>
          </p:nvPr>
        </p:nvGraphicFramePr>
        <p:xfrm>
          <a:off x="457200" y="2133600"/>
          <a:ext cx="7488238" cy="3352802"/>
        </p:xfrm>
        <a:graphic>
          <a:graphicData uri="http://schemas.openxmlformats.org/drawingml/2006/table">
            <a:tbl>
              <a:tblPr firstRow="1" firstCol="1" bandRow="1"/>
              <a:tblGrid>
                <a:gridCol w="1405983">
                  <a:extLst>
                    <a:ext uri="{9D8B030D-6E8A-4147-A177-3AD203B41FA5}">
                      <a16:colId xmlns:a16="http://schemas.microsoft.com/office/drawing/2014/main" val="3903249605"/>
                    </a:ext>
                  </a:extLst>
                </a:gridCol>
                <a:gridCol w="750547">
                  <a:extLst>
                    <a:ext uri="{9D8B030D-6E8A-4147-A177-3AD203B41FA5}">
                      <a16:colId xmlns:a16="http://schemas.microsoft.com/office/drawing/2014/main" val="3620322807"/>
                    </a:ext>
                  </a:extLst>
                </a:gridCol>
                <a:gridCol w="754682">
                  <a:extLst>
                    <a:ext uri="{9D8B030D-6E8A-4147-A177-3AD203B41FA5}">
                      <a16:colId xmlns:a16="http://schemas.microsoft.com/office/drawing/2014/main" val="1963823567"/>
                    </a:ext>
                  </a:extLst>
                </a:gridCol>
                <a:gridCol w="754682">
                  <a:extLst>
                    <a:ext uri="{9D8B030D-6E8A-4147-A177-3AD203B41FA5}">
                      <a16:colId xmlns:a16="http://schemas.microsoft.com/office/drawing/2014/main" val="3819686064"/>
                    </a:ext>
                  </a:extLst>
                </a:gridCol>
                <a:gridCol w="835319">
                  <a:extLst>
                    <a:ext uri="{9D8B030D-6E8A-4147-A177-3AD203B41FA5}">
                      <a16:colId xmlns:a16="http://schemas.microsoft.com/office/drawing/2014/main" val="3871177773"/>
                    </a:ext>
                  </a:extLst>
                </a:gridCol>
                <a:gridCol w="940079">
                  <a:extLst>
                    <a:ext uri="{9D8B030D-6E8A-4147-A177-3AD203B41FA5}">
                      <a16:colId xmlns:a16="http://schemas.microsoft.com/office/drawing/2014/main" val="1398486476"/>
                    </a:ext>
                  </a:extLst>
                </a:gridCol>
                <a:gridCol w="775358">
                  <a:extLst>
                    <a:ext uri="{9D8B030D-6E8A-4147-A177-3AD203B41FA5}">
                      <a16:colId xmlns:a16="http://schemas.microsoft.com/office/drawing/2014/main" val="953305311"/>
                    </a:ext>
                  </a:extLst>
                </a:gridCol>
                <a:gridCol w="651301">
                  <a:extLst>
                    <a:ext uri="{9D8B030D-6E8A-4147-A177-3AD203B41FA5}">
                      <a16:colId xmlns:a16="http://schemas.microsoft.com/office/drawing/2014/main" val="3934701996"/>
                    </a:ext>
                  </a:extLst>
                </a:gridCol>
                <a:gridCol w="620287">
                  <a:extLst>
                    <a:ext uri="{9D8B030D-6E8A-4147-A177-3AD203B41FA5}">
                      <a16:colId xmlns:a16="http://schemas.microsoft.com/office/drawing/2014/main" val="178416639"/>
                    </a:ext>
                  </a:extLst>
                </a:gridCol>
              </a:tblGrid>
              <a:tr h="1430458">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Partner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Enrolled in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Placed in  Report Range</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Currently Enrolled </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Successful Completers Enrolled in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Completers Matched with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Employment Success Rate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2780316291"/>
                  </a:ext>
                </a:extLst>
              </a:tr>
              <a:tr h="287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97.56%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40 of 41</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094387"/>
                  </a:ext>
                </a:extLst>
              </a:tr>
              <a:tr h="287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88.46%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23 of 26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362555"/>
                  </a:ext>
                </a:extLst>
              </a:tr>
              <a:tr h="287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 of 33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82122"/>
                  </a:ext>
                </a:extLst>
              </a:tr>
              <a:tr h="287724">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 of 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083481"/>
                  </a:ext>
                </a:extLst>
              </a:tr>
              <a:tr h="287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 of 8</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2566718"/>
                  </a:ext>
                </a:extLst>
              </a:tr>
              <a:tr h="483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145</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96.64%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115 of 119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220201"/>
                  </a:ext>
                </a:extLst>
              </a:tr>
            </a:tbl>
          </a:graphicData>
        </a:graphic>
      </p:graphicFrame>
    </p:spTree>
    <p:extLst>
      <p:ext uri="{BB962C8B-B14F-4D97-AF65-F5344CB8AC3E}">
        <p14:creationId xmlns:p14="http://schemas.microsoft.com/office/powerpoint/2010/main" val="96770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060" y="0"/>
            <a:ext cx="6428740" cy="988104"/>
          </a:xfrm>
        </p:spPr>
        <p:txBody>
          <a:bodyPr/>
          <a:lstStyle/>
          <a:p>
            <a:r>
              <a:rPr lang="en-US" dirty="0"/>
              <a:t>Current Education Enrollment</a:t>
            </a:r>
            <a:br>
              <a:rPr lang="en-US" dirty="0"/>
            </a:br>
            <a:r>
              <a:rPr lang="en-US" dirty="0"/>
              <a:t>June 30, 2020 </a:t>
            </a:r>
          </a:p>
        </p:txBody>
      </p:sp>
      <p:sp>
        <p:nvSpPr>
          <p:cNvPr id="13" name="Slide Number Placeholder 12"/>
          <p:cNvSpPr>
            <a:spLocks noGrp="1"/>
          </p:cNvSpPr>
          <p:nvPr>
            <p:ph type="sldNum" sz="quarter" idx="4294967295"/>
          </p:nvPr>
        </p:nvSpPr>
        <p:spPr>
          <a:xfrm>
            <a:off x="8229600" y="6351588"/>
            <a:ext cx="914400" cy="365125"/>
          </a:xfrm>
        </p:spPr>
        <p:txBody>
          <a:bodyPr/>
          <a:lstStyle/>
          <a:p>
            <a:fld id="{484F6CBB-44FC-41FE-B1AA-0B8A62B8620F}" type="slidenum">
              <a:rPr lang="en-US" smtClean="0">
                <a:solidFill>
                  <a:schemeClr val="tx1"/>
                </a:solidFill>
              </a:rPr>
              <a:pPr/>
              <a:t>12</a:t>
            </a:fld>
            <a:endParaRPr lang="en-US" dirty="0">
              <a:solidFill>
                <a:schemeClr val="tx1"/>
              </a:solidFill>
            </a:endParaRPr>
          </a:p>
        </p:txBody>
      </p:sp>
      <p:pic>
        <p:nvPicPr>
          <p:cNvPr id="5122" name="Chart 2" descr="image007">
            <a:extLst>
              <a:ext uri="{FF2B5EF4-FFF2-40B4-BE49-F238E27FC236}">
                <a16:creationId xmlns:a16="http://schemas.microsoft.com/office/drawing/2014/main" id="{DD9C2111-870A-47B9-903E-C9ED5F41FD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510" y="1604962"/>
            <a:ext cx="686689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78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GED Test Passed</a:t>
            </a:r>
            <a:br>
              <a:rPr lang="en-US" altLang="en-US" dirty="0"/>
            </a:br>
            <a:r>
              <a:rPr lang="en-US" altLang="en-US" dirty="0"/>
              <a:t>July 1, 2019 – June 30, 2020</a:t>
            </a:r>
          </a:p>
        </p:txBody>
      </p:sp>
      <p:sp>
        <p:nvSpPr>
          <p:cNvPr id="26628"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EB4E8C9-40FB-4A31-94B9-B07E47048AF3}" type="slidenum">
              <a:rPr lang="en-US" altLang="en-US" smtClean="0"/>
              <a:pPr/>
              <a:t>13</a:t>
            </a:fld>
            <a:endParaRPr lang="en-US" altLang="en-US" dirty="0"/>
          </a:p>
        </p:txBody>
      </p:sp>
      <p:pic>
        <p:nvPicPr>
          <p:cNvPr id="6146" name="Chart 6" descr="image013">
            <a:extLst>
              <a:ext uri="{FF2B5EF4-FFF2-40B4-BE49-F238E27FC236}">
                <a16:creationId xmlns:a16="http://schemas.microsoft.com/office/drawing/2014/main" id="{74ED2064-5EA8-4F34-BC07-67820F988F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1009650"/>
            <a:ext cx="9077325"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79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GED Certifications</a:t>
            </a:r>
            <a:br>
              <a:rPr lang="en-US" dirty="0"/>
            </a:br>
            <a:r>
              <a:rPr lang="en-US" dirty="0"/>
              <a:t>July 1, 2019- June 30</a:t>
            </a:r>
            <a:r>
              <a:rPr lang="en-US" altLang="en-US" dirty="0"/>
              <a:t>, 2020</a:t>
            </a:r>
            <a:endParaRPr lang="en-US" dirty="0"/>
          </a:p>
        </p:txBody>
      </p:sp>
      <p:pic>
        <p:nvPicPr>
          <p:cNvPr id="7170" name="Chart 7" descr="image020">
            <a:extLst>
              <a:ext uri="{FF2B5EF4-FFF2-40B4-BE49-F238E27FC236}">
                <a16:creationId xmlns:a16="http://schemas.microsoft.com/office/drawing/2014/main" id="{7D23200F-2E4C-4362-BB81-C098E43EDC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260" y="1371600"/>
            <a:ext cx="688594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3364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ltLang="en-US" dirty="0"/>
            </a:br>
            <a:br>
              <a:rPr lang="en-US" altLang="en-US" dirty="0"/>
            </a:br>
            <a:br>
              <a:rPr lang="en-US" altLang="en-US" dirty="0"/>
            </a:br>
            <a:r>
              <a:rPr lang="en-US" altLang="en-US" dirty="0"/>
              <a:t>Skills Remediation</a:t>
            </a:r>
            <a:br>
              <a:rPr lang="en-US" altLang="en-US" dirty="0"/>
            </a:br>
            <a:r>
              <a:rPr lang="en-US" altLang="en-US" dirty="0"/>
              <a:t>July 1, 2019- June 30, 2020</a:t>
            </a:r>
            <a:endParaRPr lang="en-US" dirty="0"/>
          </a:p>
        </p:txBody>
      </p:sp>
      <p:pic>
        <p:nvPicPr>
          <p:cNvPr id="8194" name="Chart 4" descr="image010">
            <a:extLst>
              <a:ext uri="{FF2B5EF4-FFF2-40B4-BE49-F238E27FC236}">
                <a16:creationId xmlns:a16="http://schemas.microsoft.com/office/drawing/2014/main" id="{DBB25514-97DA-4830-ABCA-00978B535C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381126"/>
            <a:ext cx="4981575" cy="2505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Chart 5" descr="image012">
            <a:extLst>
              <a:ext uri="{FF2B5EF4-FFF2-40B4-BE49-F238E27FC236}">
                <a16:creationId xmlns:a16="http://schemas.microsoft.com/office/drawing/2014/main" id="{3EEDE4DB-91A5-4021-814F-518BEFF5C6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822021"/>
            <a:ext cx="4981575" cy="235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921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Mentoring</a:t>
            </a:r>
            <a:br>
              <a:rPr lang="en-US" altLang="en-US" dirty="0"/>
            </a:br>
            <a:r>
              <a:rPr lang="en-US" altLang="en-US" dirty="0"/>
              <a:t>July1, 2019 to June 30, 2020</a:t>
            </a:r>
            <a:endParaRPr lang="en-US" dirty="0"/>
          </a:p>
        </p:txBody>
      </p:sp>
      <p:sp>
        <p:nvSpPr>
          <p:cNvPr id="8" name="Slide Number Placeholder 11"/>
          <p:cNvSpPr txBox="1">
            <a:spLocks/>
          </p:cNvSpPr>
          <p:nvPr/>
        </p:nvSpPr>
        <p:spPr>
          <a:xfrm>
            <a:off x="8229600" y="6351588"/>
            <a:ext cx="914400" cy="365125"/>
          </a:xfrm>
          <a:prstGeom prst="rect">
            <a:avLst/>
          </a:prstGeom>
        </p:spPr>
        <p:txBody>
          <a:bodyPr lIns="0" rIns="0"/>
          <a:lstStyle>
            <a:defPPr>
              <a:defRPr lang="en-US"/>
            </a:defPPr>
            <a:lvl1pPr algn="l" rtl="0" fontAlgn="auto">
              <a:spcBef>
                <a:spcPts val="0"/>
              </a:spcBef>
              <a:spcAft>
                <a:spcPts val="0"/>
              </a:spcAft>
              <a:defRPr b="1" kern="1200">
                <a:solidFill>
                  <a:schemeClr val="tx1"/>
                </a:solidFill>
                <a:latin typeface="Calibri" pitchFamily="34" charset="0"/>
                <a:ea typeface="+mn-ea"/>
                <a:cs typeface="+mn-cs"/>
              </a:defRPr>
            </a:lvl1pPr>
            <a:lvl2pPr marL="742950" indent="-285750" algn="l" rtl="0" fontAlgn="base">
              <a:spcBef>
                <a:spcPct val="0"/>
              </a:spcBef>
              <a:spcAft>
                <a:spcPct val="0"/>
              </a:spcAft>
              <a:defRPr kern="1200">
                <a:solidFill>
                  <a:schemeClr val="tx1"/>
                </a:solidFill>
                <a:latin typeface="Calibri" pitchFamily="34" charset="0"/>
                <a:ea typeface="+mn-ea"/>
                <a:cs typeface="Arial" charset="0"/>
              </a:defRPr>
            </a:lvl2pPr>
            <a:lvl3pPr marL="1143000" indent="-228600" algn="l" rtl="0" fontAlgn="base">
              <a:spcBef>
                <a:spcPct val="0"/>
              </a:spcBef>
              <a:spcAft>
                <a:spcPct val="0"/>
              </a:spcAft>
              <a:defRPr kern="1200">
                <a:solidFill>
                  <a:schemeClr val="tx1"/>
                </a:solidFill>
                <a:latin typeface="Calibri" pitchFamily="34" charset="0"/>
                <a:ea typeface="+mn-ea"/>
                <a:cs typeface="Arial" charset="0"/>
              </a:defRPr>
            </a:lvl3pPr>
            <a:lvl4pPr marL="1600200" indent="-228600" algn="l" rtl="0" fontAlgn="base">
              <a:spcBef>
                <a:spcPct val="0"/>
              </a:spcBef>
              <a:spcAft>
                <a:spcPct val="0"/>
              </a:spcAft>
              <a:defRPr kern="1200">
                <a:solidFill>
                  <a:schemeClr val="tx1"/>
                </a:solidFill>
                <a:latin typeface="Calibri" pitchFamily="34" charset="0"/>
                <a:ea typeface="+mn-ea"/>
                <a:cs typeface="Arial" charset="0"/>
              </a:defRPr>
            </a:lvl4pPr>
            <a:lvl5pPr marL="2057400" indent="-228600" algn="l" rtl="0" fontAlgn="base">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9pPr>
          </a:lstStyle>
          <a:p>
            <a:fld id="{7BDBC760-1189-4083-8767-6394A8B14E7B}" type="slidenum">
              <a:rPr lang="en-US" altLang="en-US" smtClean="0"/>
              <a:pPr/>
              <a:t>16</a:t>
            </a:fld>
            <a:endParaRPr lang="en-US" altLang="en-US" dirty="0"/>
          </a:p>
        </p:txBody>
      </p:sp>
      <p:graphicFrame>
        <p:nvGraphicFramePr>
          <p:cNvPr id="4" name="Table 3">
            <a:extLst>
              <a:ext uri="{FF2B5EF4-FFF2-40B4-BE49-F238E27FC236}">
                <a16:creationId xmlns:a16="http://schemas.microsoft.com/office/drawing/2014/main" id="{A32E2D78-BFCA-4BD4-93DC-8DC0D6CE61C7}"/>
              </a:ext>
            </a:extLst>
          </p:cNvPr>
          <p:cNvGraphicFramePr>
            <a:graphicFrameLocks noGrp="1"/>
          </p:cNvGraphicFramePr>
          <p:nvPr>
            <p:extLst>
              <p:ext uri="{D42A27DB-BD31-4B8C-83A1-F6EECF244321}">
                <p14:modId xmlns:p14="http://schemas.microsoft.com/office/powerpoint/2010/main" val="3114487801"/>
              </p:ext>
            </p:extLst>
          </p:nvPr>
        </p:nvGraphicFramePr>
        <p:xfrm>
          <a:off x="1219200" y="1664833"/>
          <a:ext cx="6705600" cy="2983365"/>
        </p:xfrm>
        <a:graphic>
          <a:graphicData uri="http://schemas.openxmlformats.org/drawingml/2006/table">
            <a:tbl>
              <a:tblPr/>
              <a:tblGrid>
                <a:gridCol w="1751527">
                  <a:extLst>
                    <a:ext uri="{9D8B030D-6E8A-4147-A177-3AD203B41FA5}">
                      <a16:colId xmlns:a16="http://schemas.microsoft.com/office/drawing/2014/main" val="1441146131"/>
                    </a:ext>
                  </a:extLst>
                </a:gridCol>
                <a:gridCol w="927279">
                  <a:extLst>
                    <a:ext uri="{9D8B030D-6E8A-4147-A177-3AD203B41FA5}">
                      <a16:colId xmlns:a16="http://schemas.microsoft.com/office/drawing/2014/main" val="2504245989"/>
                    </a:ext>
                  </a:extLst>
                </a:gridCol>
                <a:gridCol w="940158">
                  <a:extLst>
                    <a:ext uri="{9D8B030D-6E8A-4147-A177-3AD203B41FA5}">
                      <a16:colId xmlns:a16="http://schemas.microsoft.com/office/drawing/2014/main" val="3664835893"/>
                    </a:ext>
                  </a:extLst>
                </a:gridCol>
                <a:gridCol w="874905">
                  <a:extLst>
                    <a:ext uri="{9D8B030D-6E8A-4147-A177-3AD203B41FA5}">
                      <a16:colId xmlns:a16="http://schemas.microsoft.com/office/drawing/2014/main" val="97313831"/>
                    </a:ext>
                  </a:extLst>
                </a:gridCol>
                <a:gridCol w="1040612">
                  <a:extLst>
                    <a:ext uri="{9D8B030D-6E8A-4147-A177-3AD203B41FA5}">
                      <a16:colId xmlns:a16="http://schemas.microsoft.com/office/drawing/2014/main" val="2996068969"/>
                    </a:ext>
                  </a:extLst>
                </a:gridCol>
                <a:gridCol w="1171119">
                  <a:extLst>
                    <a:ext uri="{9D8B030D-6E8A-4147-A177-3AD203B41FA5}">
                      <a16:colId xmlns:a16="http://schemas.microsoft.com/office/drawing/2014/main" val="3856317164"/>
                    </a:ext>
                  </a:extLst>
                </a:gridCol>
              </a:tblGrid>
              <a:tr h="1301799">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Served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Matched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Total Served Match/Refuse %</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Matched in Report Date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Refused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084019030"/>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95.23%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7750886"/>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81.25%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6348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89.47%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017656"/>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75.00%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93599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85.71%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7888611"/>
                  </a:ext>
                </a:extLst>
              </a:tr>
              <a:tr h="372341">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87.50%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918583"/>
                  </a:ext>
                </a:extLst>
              </a:tr>
            </a:tbl>
          </a:graphicData>
        </a:graphic>
      </p:graphicFrame>
    </p:spTree>
    <p:extLst>
      <p:ext uri="{BB962C8B-B14F-4D97-AF65-F5344CB8AC3E}">
        <p14:creationId xmlns:p14="http://schemas.microsoft.com/office/powerpoint/2010/main" val="347496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Caseload </a:t>
            </a:r>
            <a:br>
              <a:rPr lang="en-US" altLang="en-US" dirty="0"/>
            </a:br>
            <a:r>
              <a:rPr lang="en-US" altLang="en-US" dirty="0"/>
              <a:t>As of June 30, 2020</a:t>
            </a:r>
          </a:p>
        </p:txBody>
      </p:sp>
      <p:sp>
        <p:nvSpPr>
          <p:cNvPr id="27652"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D3CA9BC-9B66-4FDB-954C-B06DA65D8BBA}" type="slidenum">
              <a:rPr lang="en-US" altLang="en-US" smtClean="0"/>
              <a:pPr/>
              <a:t>17</a:t>
            </a:fld>
            <a:endParaRPr lang="en-US" altLang="en-US" dirty="0"/>
          </a:p>
        </p:txBody>
      </p:sp>
      <p:graphicFrame>
        <p:nvGraphicFramePr>
          <p:cNvPr id="2" name="Table 1">
            <a:extLst>
              <a:ext uri="{FF2B5EF4-FFF2-40B4-BE49-F238E27FC236}">
                <a16:creationId xmlns:a16="http://schemas.microsoft.com/office/drawing/2014/main" id="{DBDC062C-EAA2-4270-9991-8CE9D06275F8}"/>
              </a:ext>
            </a:extLst>
          </p:cNvPr>
          <p:cNvGraphicFramePr>
            <a:graphicFrameLocks noGrp="1"/>
          </p:cNvGraphicFramePr>
          <p:nvPr>
            <p:extLst>
              <p:ext uri="{D42A27DB-BD31-4B8C-83A1-F6EECF244321}">
                <p14:modId xmlns:p14="http://schemas.microsoft.com/office/powerpoint/2010/main" val="4252632244"/>
              </p:ext>
            </p:extLst>
          </p:nvPr>
        </p:nvGraphicFramePr>
        <p:xfrm>
          <a:off x="304800" y="1219200"/>
          <a:ext cx="8534400" cy="3861860"/>
        </p:xfrm>
        <a:graphic>
          <a:graphicData uri="http://schemas.openxmlformats.org/drawingml/2006/table">
            <a:tbl>
              <a:tblPr/>
              <a:tblGrid>
                <a:gridCol w="307431">
                  <a:extLst>
                    <a:ext uri="{9D8B030D-6E8A-4147-A177-3AD203B41FA5}">
                      <a16:colId xmlns:a16="http://schemas.microsoft.com/office/drawing/2014/main" val="1971047075"/>
                    </a:ext>
                  </a:extLst>
                </a:gridCol>
                <a:gridCol w="2339779">
                  <a:extLst>
                    <a:ext uri="{9D8B030D-6E8A-4147-A177-3AD203B41FA5}">
                      <a16:colId xmlns:a16="http://schemas.microsoft.com/office/drawing/2014/main" val="2763159797"/>
                    </a:ext>
                  </a:extLst>
                </a:gridCol>
                <a:gridCol w="2943595">
                  <a:extLst>
                    <a:ext uri="{9D8B030D-6E8A-4147-A177-3AD203B41FA5}">
                      <a16:colId xmlns:a16="http://schemas.microsoft.com/office/drawing/2014/main" val="1239267172"/>
                    </a:ext>
                  </a:extLst>
                </a:gridCol>
                <a:gridCol w="2943595">
                  <a:extLst>
                    <a:ext uri="{9D8B030D-6E8A-4147-A177-3AD203B41FA5}">
                      <a16:colId xmlns:a16="http://schemas.microsoft.com/office/drawing/2014/main" val="3823135253"/>
                    </a:ext>
                  </a:extLst>
                </a:gridCol>
              </a:tblGrid>
              <a:tr h="213676">
                <a:tc gridSpan="2">
                  <a:txBody>
                    <a:bodyPr/>
                    <a:lstStyle/>
                    <a:p>
                      <a:pPr algn="ctr" fontAlgn="ctr"/>
                      <a:r>
                        <a:rPr lang="en-US" sz="1100" b="1" i="0" u="none" strike="noStrike" dirty="0">
                          <a:solidFill>
                            <a:schemeClr val="tx1"/>
                          </a:solidFill>
                          <a:effectLst/>
                          <a:latin typeface="+mn-lt"/>
                        </a:rPr>
                        <a:t>Circuit</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tc hMerge="1">
                  <a:txBody>
                    <a:bodyPr/>
                    <a:lstStyle/>
                    <a:p>
                      <a:endParaRPr lang="en-US"/>
                    </a:p>
                  </a:txBody>
                  <a:tcPr/>
                </a:tc>
                <a:tc>
                  <a:txBody>
                    <a:bodyPr/>
                    <a:lstStyle/>
                    <a:p>
                      <a:pPr algn="ctr" fontAlgn="ctr"/>
                      <a:r>
                        <a:rPr lang="en-US" sz="1100" b="1" i="0" u="none" strike="noStrike" dirty="0">
                          <a:solidFill>
                            <a:schemeClr val="tx1"/>
                          </a:solidFill>
                          <a:effectLst/>
                          <a:latin typeface="+mn-lt"/>
                        </a:rPr>
                        <a:t>Transition Coordinator</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tc>
                  <a:txBody>
                    <a:bodyPr/>
                    <a:lstStyle/>
                    <a:p>
                      <a:pPr algn="ctr" fontAlgn="ctr"/>
                      <a:r>
                        <a:rPr lang="en-US" sz="1100" b="1" i="0" u="none" strike="noStrike" dirty="0">
                          <a:solidFill>
                            <a:schemeClr val="tx1"/>
                          </a:solidFill>
                          <a:effectLst/>
                          <a:latin typeface="+mn-lt"/>
                        </a:rPr>
                        <a:t>Community Caseload</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extLst>
                  <a:ext uri="{0D108BD9-81ED-4DB2-BD59-A6C34878D82A}">
                    <a16:rowId xmlns:a16="http://schemas.microsoft.com/office/drawing/2014/main" val="3491903704"/>
                  </a:ext>
                </a:extLst>
              </a:tr>
              <a:tr h="381486">
                <a:tc>
                  <a:txBody>
                    <a:bodyPr/>
                    <a:lstStyle/>
                    <a:p>
                      <a:pPr algn="ctr" fontAlgn="ctr"/>
                      <a:r>
                        <a:rPr lang="en-US" sz="1100" b="0" i="0" u="none" strike="noStrike" dirty="0">
                          <a:solidFill>
                            <a:srgbClr val="000000"/>
                          </a:solidFill>
                          <a:effectLst/>
                          <a:latin typeface="+mn-lt"/>
                        </a:rPr>
                        <a:t>1</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11</a:t>
                      </a:r>
                      <a:br>
                        <a:rPr lang="en-US" sz="1200" b="0" dirty="0">
                          <a:solidFill>
                            <a:schemeClr val="tx1"/>
                          </a:solidFill>
                          <a:effectLst/>
                          <a:latin typeface="+mn-lt"/>
                          <a:ea typeface="Times New Roman"/>
                          <a:cs typeface="Times New Roman"/>
                        </a:rPr>
                      </a:br>
                      <a:r>
                        <a:rPr lang="en-US" sz="1200" b="0" dirty="0">
                          <a:solidFill>
                            <a:schemeClr val="tx1"/>
                          </a:solidFill>
                          <a:effectLst/>
                          <a:latin typeface="+mn-lt"/>
                          <a:ea typeface="Times New Roman"/>
                          <a:cs typeface="Times New Roman"/>
                        </a:rPr>
                        <a:t>(Miami/</a:t>
                      </a:r>
                      <a:r>
                        <a:rPr lang="en-US" sz="1200" b="0" baseline="0" dirty="0">
                          <a:solidFill>
                            <a:schemeClr val="tx1"/>
                          </a:solidFill>
                          <a:effectLst/>
                          <a:latin typeface="+mn-lt"/>
                          <a:ea typeface="Times New Roman"/>
                          <a:cs typeface="Times New Roman"/>
                        </a:rPr>
                        <a:t> Dade</a:t>
                      </a:r>
                      <a:r>
                        <a:rPr lang="en-US" sz="1200" b="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200" b="0" baseline="0" dirty="0">
                          <a:solidFill>
                            <a:schemeClr val="tx1"/>
                          </a:solidFill>
                          <a:effectLst/>
                          <a:latin typeface="+mn-lt"/>
                          <a:ea typeface="Calibri"/>
                          <a:cs typeface="Times New Roman"/>
                        </a:rPr>
                        <a:t>Juliette Garraway</a:t>
                      </a:r>
                    </a:p>
                    <a:p>
                      <a:pPr marL="0" marR="0" algn="ctr" fontAlgn="ctr">
                        <a:lnSpc>
                          <a:spcPct val="115000"/>
                        </a:lnSpc>
                        <a:spcBef>
                          <a:spcPts val="0"/>
                        </a:spcBef>
                        <a:spcAft>
                          <a:spcPts val="0"/>
                        </a:spcAft>
                      </a:pPr>
                      <a:r>
                        <a:rPr lang="en-US" sz="1200" b="0" baseline="0" dirty="0">
                          <a:solidFill>
                            <a:schemeClr val="tx1"/>
                          </a:solidFill>
                          <a:effectLst/>
                          <a:latin typeface="+mn-lt"/>
                          <a:ea typeface="Calibri"/>
                          <a:cs typeface="Times New Roman"/>
                        </a:rPr>
                        <a:t>April Champion</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18</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24</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8263088"/>
                  </a:ext>
                </a:extLst>
              </a:tr>
              <a:tr h="381486">
                <a:tc>
                  <a:txBody>
                    <a:bodyPr/>
                    <a:lstStyle/>
                    <a:p>
                      <a:pPr algn="ctr" fontAlgn="ctr"/>
                      <a:r>
                        <a:rPr lang="en-US" sz="1100" b="0" i="0" u="none" strike="noStrike" dirty="0">
                          <a:solidFill>
                            <a:srgbClr val="000000"/>
                          </a:solidFill>
                          <a:effectLst/>
                          <a:latin typeface="+mn-lt"/>
                        </a:rPr>
                        <a:t>2</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15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(Palm</a:t>
                      </a:r>
                      <a:r>
                        <a:rPr lang="en-US" sz="1200" b="0" baseline="0" dirty="0">
                          <a:solidFill>
                            <a:schemeClr val="tx1"/>
                          </a:solidFill>
                          <a:effectLst/>
                          <a:latin typeface="+mn-lt"/>
                          <a:ea typeface="Times New Roman"/>
                          <a:cs typeface="Times New Roman"/>
                        </a:rPr>
                        <a:t> Beach</a:t>
                      </a:r>
                      <a:r>
                        <a:rPr lang="en-US" sz="1200" b="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Leno, Christopher</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Malcolm, Oshane</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11</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6</a:t>
                      </a:r>
                    </a:p>
                    <a:p>
                      <a:pPr marL="0" marR="0" algn="ctr" fontAlgn="ctr">
                        <a:lnSpc>
                          <a:spcPct val="115000"/>
                        </a:lnSpc>
                        <a:spcBef>
                          <a:spcPts val="0"/>
                        </a:spcBef>
                        <a:spcAft>
                          <a:spcPts val="0"/>
                        </a:spcAft>
                      </a:pP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9366054"/>
                  </a:ext>
                </a:extLst>
              </a:tr>
              <a:tr h="699266">
                <a:tc>
                  <a:txBody>
                    <a:bodyPr/>
                    <a:lstStyle/>
                    <a:p>
                      <a:pPr algn="ctr" fontAlgn="ctr"/>
                      <a:r>
                        <a:rPr lang="en-US" sz="1100" b="0" i="0" u="none" strike="noStrike" dirty="0">
                          <a:solidFill>
                            <a:srgbClr val="000000"/>
                          </a:solidFill>
                          <a:effectLst/>
                          <a:latin typeface="+mn-lt"/>
                        </a:rPr>
                        <a:t>3</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16</a:t>
                      </a:r>
                      <a:br>
                        <a:rPr lang="en-US" sz="1200" b="0" dirty="0">
                          <a:solidFill>
                            <a:schemeClr val="tx1"/>
                          </a:solidFill>
                          <a:effectLst/>
                          <a:latin typeface="+mn-lt"/>
                          <a:ea typeface="Times New Roman"/>
                          <a:cs typeface="Times New Roman"/>
                        </a:rPr>
                      </a:br>
                      <a:r>
                        <a:rPr lang="en-US" sz="1200" b="0" dirty="0">
                          <a:solidFill>
                            <a:schemeClr val="tx1"/>
                          </a:solidFill>
                          <a:effectLst/>
                          <a:latin typeface="+mn-lt"/>
                          <a:ea typeface="Times New Roman"/>
                          <a:cs typeface="Times New Roman"/>
                        </a:rPr>
                        <a:t>(Monroe</a:t>
                      </a:r>
                      <a:r>
                        <a:rPr lang="en-US" sz="1200" b="0" baseline="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Malcolm, </a:t>
                      </a:r>
                      <a:r>
                        <a:rPr lang="en-US" sz="1200" b="0" dirty="0" err="1">
                          <a:solidFill>
                            <a:schemeClr val="tx1"/>
                          </a:solidFill>
                          <a:effectLst/>
                          <a:latin typeface="+mn-lt"/>
                          <a:ea typeface="Times New Roman"/>
                          <a:cs typeface="Times New Roman"/>
                        </a:rPr>
                        <a:t>Oshane</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0</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1906652"/>
                  </a:ext>
                </a:extLst>
              </a:tr>
              <a:tr h="381486">
                <a:tc>
                  <a:txBody>
                    <a:bodyPr/>
                    <a:lstStyle/>
                    <a:p>
                      <a:pPr algn="ctr" fontAlgn="ctr"/>
                      <a:r>
                        <a:rPr lang="en-US" sz="1100" b="0" i="0" u="none" strike="noStrike" dirty="0">
                          <a:solidFill>
                            <a:srgbClr val="000000"/>
                          </a:solidFill>
                          <a:effectLst/>
                          <a:latin typeface="+mn-lt"/>
                        </a:rPr>
                        <a:t>4</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17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(Broward)</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Leno, Christopher</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Malcolm, </a:t>
                      </a:r>
                      <a:r>
                        <a:rPr lang="en-US" sz="1200" b="0" dirty="0" err="1">
                          <a:solidFill>
                            <a:schemeClr val="tx1"/>
                          </a:solidFill>
                          <a:effectLst/>
                          <a:latin typeface="+mn-lt"/>
                          <a:ea typeface="Calibri"/>
                          <a:cs typeface="Times New Roman"/>
                        </a:rPr>
                        <a:t>Oshane</a:t>
                      </a:r>
                      <a:endParaRPr lang="en-US" sz="1200" b="0" dirty="0">
                        <a:solidFill>
                          <a:schemeClr val="tx1"/>
                        </a:solidFill>
                        <a:effectLst/>
                        <a:latin typeface="+mn-lt"/>
                        <a:ea typeface="Calibri"/>
                        <a:cs typeface="Times New Roman"/>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17</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21</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384698"/>
                  </a:ext>
                </a:extLst>
              </a:tr>
              <a:tr h="391550">
                <a:tc>
                  <a:txBody>
                    <a:bodyPr/>
                    <a:lstStyle/>
                    <a:p>
                      <a:pPr algn="ctr" fontAlgn="ctr"/>
                      <a:r>
                        <a:rPr lang="en-US" sz="1100" b="0" i="0" u="none" strike="noStrike" dirty="0">
                          <a:solidFill>
                            <a:srgbClr val="000000"/>
                          </a:solidFill>
                          <a:effectLst/>
                          <a:latin typeface="+mn-lt"/>
                        </a:rPr>
                        <a:t>5</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rgbClr val="000000"/>
                          </a:solidFill>
                          <a:effectLst/>
                          <a:latin typeface="+mn-lt"/>
                          <a:ea typeface="Times New Roman"/>
                          <a:cs typeface="Times New Roman"/>
                        </a:rPr>
                        <a:t>19</a:t>
                      </a:r>
                      <a:br>
                        <a:rPr lang="en-US" sz="1200" b="0" dirty="0">
                          <a:solidFill>
                            <a:srgbClr val="000000"/>
                          </a:solidFill>
                          <a:effectLst/>
                          <a:latin typeface="+mn-lt"/>
                          <a:ea typeface="Times New Roman"/>
                          <a:cs typeface="Times New Roman"/>
                        </a:rPr>
                      </a:br>
                      <a:r>
                        <a:rPr lang="en-US" sz="1200" b="0" dirty="0">
                          <a:solidFill>
                            <a:srgbClr val="000000"/>
                          </a:solidFill>
                          <a:effectLst/>
                          <a:latin typeface="+mn-lt"/>
                          <a:ea typeface="Times New Roman"/>
                          <a:cs typeface="Times New Roman"/>
                        </a:rPr>
                        <a:t>(Martin)</a:t>
                      </a:r>
                      <a:endParaRPr lang="en-US" sz="1200" b="0" dirty="0">
                        <a:solidFill>
                          <a:srgbClr val="000000"/>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Mills, Thernell</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20</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6782858"/>
                  </a:ext>
                </a:extLst>
              </a:tr>
              <a:tr h="381486">
                <a:tc>
                  <a:txBody>
                    <a:bodyPr/>
                    <a:lstStyle/>
                    <a:p>
                      <a:pPr algn="ctr" fontAlgn="ctr"/>
                      <a:r>
                        <a:rPr lang="en-US" sz="1100" b="0" i="0" u="none" strike="noStrike" dirty="0">
                          <a:solidFill>
                            <a:srgbClr val="000000"/>
                          </a:solidFill>
                          <a:effectLst/>
                          <a:latin typeface="+mn-lt"/>
                        </a:rPr>
                        <a:t>6</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20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(Lee)</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E. Tuersley</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H. McIntyre</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13</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16</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9238643"/>
                  </a:ext>
                </a:extLst>
              </a:tr>
              <a:tr h="381486">
                <a:tc>
                  <a:txBody>
                    <a:bodyPr/>
                    <a:lstStyle/>
                    <a:p>
                      <a:pPr algn="ctr" fontAlgn="ctr"/>
                      <a:endParaRPr lang="en-US" sz="11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ea typeface="Times New Roman"/>
                          <a:cs typeface="Times New Roman"/>
                        </a:rPr>
                        <a:t> </a:t>
                      </a:r>
                      <a:endParaRPr lang="en-US" sz="1200" b="0" dirty="0">
                        <a:solidFill>
                          <a:schemeClr val="tx1"/>
                        </a:solidFill>
                        <a:effectLst/>
                        <a:latin typeface="+mn-lt"/>
                        <a:ea typeface="Calibri"/>
                        <a:cs typeface="Times New Roman"/>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TOTAL</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147</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2945017"/>
                  </a:ext>
                </a:extLst>
              </a:tr>
            </a:tbl>
          </a:graphicData>
        </a:graphic>
      </p:graphicFrame>
    </p:spTree>
    <p:extLst>
      <p:ext uri="{BB962C8B-B14F-4D97-AF65-F5344CB8AC3E}">
        <p14:creationId xmlns:p14="http://schemas.microsoft.com/office/powerpoint/2010/main" val="9038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Staff Vacancies, </a:t>
            </a:r>
            <a:br>
              <a:rPr lang="en-US" altLang="en-US" dirty="0"/>
            </a:br>
            <a:r>
              <a:rPr lang="en-US" altLang="en-US" dirty="0"/>
              <a:t>June 30, 2020</a:t>
            </a:r>
          </a:p>
        </p:txBody>
      </p:sp>
      <p:sp>
        <p:nvSpPr>
          <p:cNvPr id="31748" name="Slide Number Placeholder 1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D0BA168-662B-4297-BFCE-54731971319E}" type="slidenum">
              <a:rPr lang="en-US" altLang="en-US" smtClean="0"/>
              <a:pPr/>
              <a:t>18</a:t>
            </a:fld>
            <a:endParaRPr lang="en-US" altLang="en-US" dirty="0"/>
          </a:p>
        </p:txBody>
      </p:sp>
      <p:graphicFrame>
        <p:nvGraphicFramePr>
          <p:cNvPr id="2" name="Table 1">
            <a:extLst>
              <a:ext uri="{FF2B5EF4-FFF2-40B4-BE49-F238E27FC236}">
                <a16:creationId xmlns:a16="http://schemas.microsoft.com/office/drawing/2014/main" id="{6335115D-523D-4C1C-953C-850EE8DA7598}"/>
              </a:ext>
            </a:extLst>
          </p:cNvPr>
          <p:cNvGraphicFramePr>
            <a:graphicFrameLocks noGrp="1"/>
          </p:cNvGraphicFramePr>
          <p:nvPr>
            <p:extLst>
              <p:ext uri="{D42A27DB-BD31-4B8C-83A1-F6EECF244321}">
                <p14:modId xmlns:p14="http://schemas.microsoft.com/office/powerpoint/2010/main" val="3461408757"/>
              </p:ext>
            </p:extLst>
          </p:nvPr>
        </p:nvGraphicFramePr>
        <p:xfrm>
          <a:off x="249399" y="1295400"/>
          <a:ext cx="8818401" cy="1611193"/>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1943952881"/>
                    </a:ext>
                  </a:extLst>
                </a:gridCol>
                <a:gridCol w="1916428">
                  <a:extLst>
                    <a:ext uri="{9D8B030D-6E8A-4147-A177-3AD203B41FA5}">
                      <a16:colId xmlns:a16="http://schemas.microsoft.com/office/drawing/2014/main" val="2276196225"/>
                    </a:ext>
                  </a:extLst>
                </a:gridCol>
                <a:gridCol w="1226515">
                  <a:extLst>
                    <a:ext uri="{9D8B030D-6E8A-4147-A177-3AD203B41FA5}">
                      <a16:colId xmlns:a16="http://schemas.microsoft.com/office/drawing/2014/main" val="391361521"/>
                    </a:ext>
                  </a:extLst>
                </a:gridCol>
                <a:gridCol w="912562">
                  <a:extLst>
                    <a:ext uri="{9D8B030D-6E8A-4147-A177-3AD203B41FA5}">
                      <a16:colId xmlns:a16="http://schemas.microsoft.com/office/drawing/2014/main" val="881149107"/>
                    </a:ext>
                  </a:extLst>
                </a:gridCol>
                <a:gridCol w="1080091">
                  <a:extLst>
                    <a:ext uri="{9D8B030D-6E8A-4147-A177-3AD203B41FA5}">
                      <a16:colId xmlns:a16="http://schemas.microsoft.com/office/drawing/2014/main" val="2392468365"/>
                    </a:ext>
                  </a:extLst>
                </a:gridCol>
                <a:gridCol w="810068">
                  <a:extLst>
                    <a:ext uri="{9D8B030D-6E8A-4147-A177-3AD203B41FA5}">
                      <a16:colId xmlns:a16="http://schemas.microsoft.com/office/drawing/2014/main" val="3983396289"/>
                    </a:ext>
                  </a:extLst>
                </a:gridCol>
                <a:gridCol w="1260105">
                  <a:extLst>
                    <a:ext uri="{9D8B030D-6E8A-4147-A177-3AD203B41FA5}">
                      <a16:colId xmlns:a16="http://schemas.microsoft.com/office/drawing/2014/main" val="324279524"/>
                    </a:ext>
                  </a:extLst>
                </a:gridCol>
              </a:tblGrid>
              <a:tr h="822311">
                <a:tc>
                  <a:txBody>
                    <a:bodyPr/>
                    <a:lstStyle/>
                    <a:p>
                      <a:pPr algn="ctr">
                        <a:lnSpc>
                          <a:spcPct val="100000"/>
                        </a:lnSpc>
                        <a:spcBef>
                          <a:spcPts val="470"/>
                        </a:spcBef>
                      </a:pPr>
                      <a:r>
                        <a:rPr sz="900" spc="-5" dirty="0">
                          <a:latin typeface="+mj-lt"/>
                          <a:cs typeface="Calibri"/>
                        </a:rPr>
                        <a:t>Budgeted</a:t>
                      </a:r>
                      <a:r>
                        <a:rPr sz="900" spc="-75" dirty="0">
                          <a:latin typeface="+mj-lt"/>
                          <a:cs typeface="Calibri"/>
                        </a:rPr>
                        <a:t> </a:t>
                      </a:r>
                      <a:r>
                        <a:rPr sz="900" spc="-5" dirty="0">
                          <a:latin typeface="+mj-lt"/>
                          <a:cs typeface="Calibri"/>
                        </a:rPr>
                        <a:t>Position</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10" dirty="0">
                          <a:latin typeface="+mj-lt"/>
                          <a:cs typeface="Calibri"/>
                        </a:rPr>
                        <a:t>Circuits</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270" algn="ctr">
                        <a:lnSpc>
                          <a:spcPct val="100000"/>
                        </a:lnSpc>
                        <a:spcBef>
                          <a:spcPts val="470"/>
                        </a:spcBef>
                      </a:pPr>
                      <a:r>
                        <a:rPr sz="900" spc="-10" dirty="0">
                          <a:latin typeface="+mj-lt"/>
                          <a:cs typeface="Calibri"/>
                        </a:rPr>
                        <a:t>Name</a:t>
                      </a:r>
                      <a:endParaRPr sz="90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5" dirty="0">
                          <a:latin typeface="+mj-lt"/>
                          <a:cs typeface="Calibri"/>
                        </a:rPr>
                        <a:t>Date of</a:t>
                      </a:r>
                      <a:r>
                        <a:rPr sz="900" spc="-45" dirty="0">
                          <a:latin typeface="+mj-lt"/>
                          <a:cs typeface="Calibri"/>
                        </a:rPr>
                        <a:t> </a:t>
                      </a:r>
                      <a:r>
                        <a:rPr sz="900" spc="-10" dirty="0">
                          <a:latin typeface="+mj-lt"/>
                          <a:cs typeface="Calibri"/>
                        </a:rPr>
                        <a:t>Hire</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905" algn="ctr">
                        <a:lnSpc>
                          <a:spcPct val="100000"/>
                        </a:lnSpc>
                        <a:spcBef>
                          <a:spcPts val="470"/>
                        </a:spcBef>
                      </a:pPr>
                      <a:r>
                        <a:rPr sz="900" spc="-5" dirty="0">
                          <a:latin typeface="+mj-lt"/>
                          <a:cs typeface="Calibri"/>
                        </a:rPr>
                        <a:t>Date of</a:t>
                      </a:r>
                      <a:r>
                        <a:rPr sz="900" spc="-45" dirty="0">
                          <a:latin typeface="+mj-lt"/>
                          <a:cs typeface="Calibri"/>
                        </a:rPr>
                        <a:t> </a:t>
                      </a:r>
                      <a:r>
                        <a:rPr sz="900" spc="-5" dirty="0">
                          <a:latin typeface="+mj-lt"/>
                          <a:cs typeface="Calibri"/>
                        </a:rPr>
                        <a:t>Vacancy</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905" algn="ctr">
                        <a:lnSpc>
                          <a:spcPct val="100000"/>
                        </a:lnSpc>
                        <a:spcBef>
                          <a:spcPts val="470"/>
                        </a:spcBef>
                      </a:pPr>
                      <a:r>
                        <a:rPr sz="900" spc="-5" dirty="0">
                          <a:latin typeface="+mj-lt"/>
                          <a:cs typeface="Calibri"/>
                        </a:rPr>
                        <a:t># of Days</a:t>
                      </a:r>
                      <a:r>
                        <a:rPr sz="900" spc="-55" dirty="0">
                          <a:latin typeface="+mj-lt"/>
                          <a:cs typeface="Calibri"/>
                        </a:rPr>
                        <a:t> </a:t>
                      </a:r>
                      <a:r>
                        <a:rPr sz="900" spc="-5" dirty="0">
                          <a:latin typeface="+mj-lt"/>
                          <a:cs typeface="Calibri"/>
                        </a:rPr>
                        <a:t>Vacant</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5" dirty="0">
                          <a:latin typeface="+mj-lt"/>
                          <a:cs typeface="Calibri"/>
                        </a:rPr>
                        <a:t>Comments</a:t>
                      </a:r>
                      <a:endParaRPr sz="900" dirty="0">
                        <a:latin typeface="+mj-lt"/>
                        <a:cs typeface="Calibri"/>
                      </a:endParaRPr>
                    </a:p>
                  </a:txBody>
                  <a:tcPr marL="0" marR="0" marT="5969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79C142"/>
                    </a:solidFill>
                  </a:tcPr>
                </a:tc>
                <a:extLst>
                  <a:ext uri="{0D108BD9-81ED-4DB2-BD59-A6C34878D82A}">
                    <a16:rowId xmlns:a16="http://schemas.microsoft.com/office/drawing/2014/main" val="4225073690"/>
                  </a:ext>
                </a:extLst>
              </a:tr>
              <a:tr h="788882">
                <a:tc>
                  <a:txBody>
                    <a:bodyPr/>
                    <a:lstStyle/>
                    <a:p>
                      <a:pPr marL="371475" marR="197485" indent="-167640" algn="ctr">
                        <a:lnSpc>
                          <a:spcPct val="100000"/>
                        </a:lnSpc>
                        <a:spcBef>
                          <a:spcPts val="290"/>
                        </a:spcBef>
                      </a:pPr>
                      <a:r>
                        <a:rPr lang="en-US" sz="900" spc="-10" dirty="0">
                          <a:latin typeface="+mj-lt"/>
                          <a:cs typeface="Calibri"/>
                        </a:rPr>
                        <a:t>Transition Support Specialist (PT)</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20</a:t>
                      </a:r>
                      <a:endParaRPr lang="en-US" sz="900" dirty="0">
                        <a:latin typeface="+mj-lt"/>
                        <a:cs typeface="Calibri"/>
                      </a:endParaRPr>
                    </a:p>
                    <a:p>
                      <a:pPr algn="ctr">
                        <a:lnSpc>
                          <a:spcPct val="100000"/>
                        </a:lnSpc>
                      </a:pPr>
                      <a:r>
                        <a:rPr lang="en-US" sz="900" spc="-5" dirty="0">
                          <a:latin typeface="+mj-lt"/>
                          <a:cs typeface="Calibri"/>
                        </a:rPr>
                        <a:t>(Charlotte, Collier, Glades, </a:t>
                      </a:r>
                      <a:r>
                        <a:rPr lang="en-US" sz="900" spc="-10" dirty="0">
                          <a:latin typeface="+mj-lt"/>
                          <a:cs typeface="Calibri"/>
                        </a:rPr>
                        <a:t>Hendry,</a:t>
                      </a:r>
                      <a:r>
                        <a:rPr lang="en-US" sz="900" spc="100" dirty="0">
                          <a:latin typeface="+mj-lt"/>
                          <a:cs typeface="Calibri"/>
                        </a:rPr>
                        <a:t> </a:t>
                      </a:r>
                      <a:r>
                        <a:rPr lang="en-US" sz="900" spc="-5" dirty="0">
                          <a:latin typeface="+mj-lt"/>
                          <a:cs typeface="Calibri"/>
                        </a:rPr>
                        <a:t>Lee) PT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6/1/18</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180+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9686282"/>
                  </a:ext>
                </a:extLst>
              </a:tr>
            </a:tbl>
          </a:graphicData>
        </a:graphic>
      </p:graphicFrame>
      <p:graphicFrame>
        <p:nvGraphicFramePr>
          <p:cNvPr id="3" name="Table 2">
            <a:extLst>
              <a:ext uri="{FF2B5EF4-FFF2-40B4-BE49-F238E27FC236}">
                <a16:creationId xmlns:a16="http://schemas.microsoft.com/office/drawing/2014/main" id="{06250228-3CA1-4857-ACD1-7BF9047AF913}"/>
              </a:ext>
            </a:extLst>
          </p:cNvPr>
          <p:cNvGraphicFramePr>
            <a:graphicFrameLocks noGrp="1"/>
          </p:cNvGraphicFramePr>
          <p:nvPr>
            <p:extLst>
              <p:ext uri="{D42A27DB-BD31-4B8C-83A1-F6EECF244321}">
                <p14:modId xmlns:p14="http://schemas.microsoft.com/office/powerpoint/2010/main" val="3587534735"/>
              </p:ext>
            </p:extLst>
          </p:nvPr>
        </p:nvGraphicFramePr>
        <p:xfrm>
          <a:off x="249398" y="2906593"/>
          <a:ext cx="8818401" cy="731022"/>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1700580974"/>
                    </a:ext>
                  </a:extLst>
                </a:gridCol>
                <a:gridCol w="1916428">
                  <a:extLst>
                    <a:ext uri="{9D8B030D-6E8A-4147-A177-3AD203B41FA5}">
                      <a16:colId xmlns:a16="http://schemas.microsoft.com/office/drawing/2014/main" val="2139528556"/>
                    </a:ext>
                  </a:extLst>
                </a:gridCol>
                <a:gridCol w="1226515">
                  <a:extLst>
                    <a:ext uri="{9D8B030D-6E8A-4147-A177-3AD203B41FA5}">
                      <a16:colId xmlns:a16="http://schemas.microsoft.com/office/drawing/2014/main" val="460698989"/>
                    </a:ext>
                  </a:extLst>
                </a:gridCol>
                <a:gridCol w="912562">
                  <a:extLst>
                    <a:ext uri="{9D8B030D-6E8A-4147-A177-3AD203B41FA5}">
                      <a16:colId xmlns:a16="http://schemas.microsoft.com/office/drawing/2014/main" val="3971961194"/>
                    </a:ext>
                  </a:extLst>
                </a:gridCol>
                <a:gridCol w="1080091">
                  <a:extLst>
                    <a:ext uri="{9D8B030D-6E8A-4147-A177-3AD203B41FA5}">
                      <a16:colId xmlns:a16="http://schemas.microsoft.com/office/drawing/2014/main" val="1844339692"/>
                    </a:ext>
                  </a:extLst>
                </a:gridCol>
                <a:gridCol w="810068">
                  <a:extLst>
                    <a:ext uri="{9D8B030D-6E8A-4147-A177-3AD203B41FA5}">
                      <a16:colId xmlns:a16="http://schemas.microsoft.com/office/drawing/2014/main" val="1016488310"/>
                    </a:ext>
                  </a:extLst>
                </a:gridCol>
                <a:gridCol w="1260105">
                  <a:extLst>
                    <a:ext uri="{9D8B030D-6E8A-4147-A177-3AD203B41FA5}">
                      <a16:colId xmlns:a16="http://schemas.microsoft.com/office/drawing/2014/main" val="1386199921"/>
                    </a:ext>
                  </a:extLst>
                </a:gridCol>
              </a:tblGrid>
              <a:tr h="731022">
                <a:tc>
                  <a:txBody>
                    <a:bodyPr/>
                    <a:lstStyle/>
                    <a:p>
                      <a:pPr marL="371475" marR="197485" indent="-167640" algn="ctr">
                        <a:lnSpc>
                          <a:spcPct val="100000"/>
                        </a:lnSpc>
                        <a:spcBef>
                          <a:spcPts val="290"/>
                        </a:spcBef>
                      </a:pPr>
                      <a:r>
                        <a:rPr lang="en-US" sz="900" spc="-10" dirty="0">
                          <a:latin typeface="+mj-lt"/>
                          <a:cs typeface="Calibri"/>
                        </a:rPr>
                        <a:t>Transition Support Specialist (PT)</a:t>
                      </a:r>
                      <a:endParaRPr lang="en-US"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19</a:t>
                      </a:r>
                      <a:endParaRPr lang="en-US" sz="900" dirty="0">
                        <a:latin typeface="+mj-lt"/>
                        <a:cs typeface="Calibri"/>
                      </a:endParaRPr>
                    </a:p>
                    <a:p>
                      <a:pPr algn="ctr">
                        <a:lnSpc>
                          <a:spcPct val="100000"/>
                        </a:lnSpc>
                      </a:pPr>
                      <a:r>
                        <a:rPr lang="en-US" sz="900" spc="-5" dirty="0">
                          <a:latin typeface="+mj-lt"/>
                          <a:cs typeface="Calibri"/>
                        </a:rPr>
                        <a:t>(Ft. Pierce) FT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12/3/2019</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148</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p>
                    <a:p>
                      <a:pPr algn="ctr">
                        <a:lnSpc>
                          <a:spcPct val="100000"/>
                        </a:lnSpc>
                        <a:spcBef>
                          <a:spcPts val="20"/>
                        </a:spcBef>
                      </a:pPr>
                      <a:endParaRPr lang="en-US"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7851814"/>
                  </a:ext>
                </a:extLst>
              </a:tr>
            </a:tbl>
          </a:graphicData>
        </a:graphic>
      </p:graphicFrame>
      <p:graphicFrame>
        <p:nvGraphicFramePr>
          <p:cNvPr id="5" name="Table 4">
            <a:extLst>
              <a:ext uri="{FF2B5EF4-FFF2-40B4-BE49-F238E27FC236}">
                <a16:creationId xmlns:a16="http://schemas.microsoft.com/office/drawing/2014/main" id="{3560269F-F8DB-4ABD-A3BE-FE5F93E5E187}"/>
              </a:ext>
            </a:extLst>
          </p:cNvPr>
          <p:cNvGraphicFramePr>
            <a:graphicFrameLocks noGrp="1"/>
          </p:cNvGraphicFramePr>
          <p:nvPr>
            <p:extLst>
              <p:ext uri="{D42A27DB-BD31-4B8C-83A1-F6EECF244321}">
                <p14:modId xmlns:p14="http://schemas.microsoft.com/office/powerpoint/2010/main" val="708263705"/>
              </p:ext>
            </p:extLst>
          </p:nvPr>
        </p:nvGraphicFramePr>
        <p:xfrm>
          <a:off x="249397" y="3637615"/>
          <a:ext cx="8818401" cy="1462044"/>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3719465292"/>
                    </a:ext>
                  </a:extLst>
                </a:gridCol>
                <a:gridCol w="1916428">
                  <a:extLst>
                    <a:ext uri="{9D8B030D-6E8A-4147-A177-3AD203B41FA5}">
                      <a16:colId xmlns:a16="http://schemas.microsoft.com/office/drawing/2014/main" val="309723472"/>
                    </a:ext>
                  </a:extLst>
                </a:gridCol>
                <a:gridCol w="1226515">
                  <a:extLst>
                    <a:ext uri="{9D8B030D-6E8A-4147-A177-3AD203B41FA5}">
                      <a16:colId xmlns:a16="http://schemas.microsoft.com/office/drawing/2014/main" val="2052970235"/>
                    </a:ext>
                  </a:extLst>
                </a:gridCol>
                <a:gridCol w="912562">
                  <a:extLst>
                    <a:ext uri="{9D8B030D-6E8A-4147-A177-3AD203B41FA5}">
                      <a16:colId xmlns:a16="http://schemas.microsoft.com/office/drawing/2014/main" val="3177784871"/>
                    </a:ext>
                  </a:extLst>
                </a:gridCol>
                <a:gridCol w="1080091">
                  <a:extLst>
                    <a:ext uri="{9D8B030D-6E8A-4147-A177-3AD203B41FA5}">
                      <a16:colId xmlns:a16="http://schemas.microsoft.com/office/drawing/2014/main" val="87068166"/>
                    </a:ext>
                  </a:extLst>
                </a:gridCol>
                <a:gridCol w="810068">
                  <a:extLst>
                    <a:ext uri="{9D8B030D-6E8A-4147-A177-3AD203B41FA5}">
                      <a16:colId xmlns:a16="http://schemas.microsoft.com/office/drawing/2014/main" val="4294791593"/>
                    </a:ext>
                  </a:extLst>
                </a:gridCol>
                <a:gridCol w="1260105">
                  <a:extLst>
                    <a:ext uri="{9D8B030D-6E8A-4147-A177-3AD203B41FA5}">
                      <a16:colId xmlns:a16="http://schemas.microsoft.com/office/drawing/2014/main" val="3883178453"/>
                    </a:ext>
                  </a:extLst>
                </a:gridCol>
              </a:tblGrid>
              <a:tr h="731022">
                <a:tc>
                  <a:txBody>
                    <a:bodyPr/>
                    <a:lstStyle/>
                    <a:p>
                      <a:pPr marL="371475" marR="197485" indent="-167640" algn="ctr">
                        <a:lnSpc>
                          <a:spcPct val="100000"/>
                        </a:lnSpc>
                        <a:spcBef>
                          <a:spcPts val="290"/>
                        </a:spcBef>
                      </a:pPr>
                      <a:r>
                        <a:rPr lang="en-US" sz="900" dirty="0">
                          <a:latin typeface="+mj-lt"/>
                          <a:cs typeface="Calibri"/>
                        </a:rPr>
                        <a:t>GED Teacher</a:t>
                      </a: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15/19</a:t>
                      </a:r>
                      <a:endParaRPr lang="en-US" sz="900" dirty="0">
                        <a:latin typeface="+mj-lt"/>
                        <a:cs typeface="Calibri"/>
                      </a:endParaRPr>
                    </a:p>
                    <a:p>
                      <a:pPr algn="ctr">
                        <a:lnSpc>
                          <a:spcPct val="100000"/>
                        </a:lnSpc>
                      </a:pPr>
                      <a:r>
                        <a:rPr lang="en-US" sz="900" spc="-5" dirty="0">
                          <a:latin typeface="+mj-lt"/>
                          <a:cs typeface="Calibri"/>
                        </a:rPr>
                        <a:t>(Palm Beach/Ft. Pierce) FT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12/3/2019</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148</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3757586"/>
                  </a:ext>
                </a:extLst>
              </a:tr>
              <a:tr h="731022">
                <a:tc>
                  <a:txBody>
                    <a:bodyPr/>
                    <a:lstStyle/>
                    <a:p>
                      <a:pPr marL="371475" marR="197485" indent="-167640" algn="ctr">
                        <a:lnSpc>
                          <a:spcPct val="100000"/>
                        </a:lnSpc>
                        <a:spcBef>
                          <a:spcPts val="290"/>
                        </a:spcBef>
                      </a:pPr>
                      <a:r>
                        <a:rPr lang="en-US" sz="900" spc="-10" dirty="0">
                          <a:latin typeface="+mj-lt"/>
                          <a:cs typeface="Calibri"/>
                        </a:rPr>
                        <a:t>Transition Support Specialist (FT)</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20</a:t>
                      </a:r>
                      <a:endParaRPr lang="en-US" sz="900" dirty="0">
                        <a:latin typeface="+mj-lt"/>
                        <a:cs typeface="Calibri"/>
                      </a:endParaRPr>
                    </a:p>
                    <a:p>
                      <a:pPr algn="ctr">
                        <a:lnSpc>
                          <a:spcPct val="100000"/>
                        </a:lnSpc>
                      </a:pPr>
                      <a:r>
                        <a:rPr lang="en-US" sz="900" spc="-5" dirty="0">
                          <a:latin typeface="+mj-lt"/>
                          <a:cs typeface="Calibri"/>
                        </a:rPr>
                        <a:t>(Charlotte, Collier, Glades, </a:t>
                      </a:r>
                      <a:r>
                        <a:rPr lang="en-US" sz="900" spc="-10" dirty="0">
                          <a:latin typeface="+mj-lt"/>
                          <a:cs typeface="Calibri"/>
                        </a:rPr>
                        <a:t>Hendry,</a:t>
                      </a:r>
                      <a:r>
                        <a:rPr lang="en-US" sz="900" spc="100" dirty="0">
                          <a:latin typeface="+mj-lt"/>
                          <a:cs typeface="Calibri"/>
                        </a:rPr>
                        <a:t> </a:t>
                      </a:r>
                      <a:r>
                        <a:rPr lang="en-US" sz="900" spc="-5" dirty="0">
                          <a:latin typeface="+mj-lt"/>
                          <a:cs typeface="Calibri"/>
                        </a:rPr>
                        <a:t>Lee) FT</a:t>
                      </a:r>
                      <a:endParaRPr lang="en-US"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4/23/2020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20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Post Position</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9293452"/>
                  </a:ext>
                </a:extLst>
              </a:tr>
            </a:tbl>
          </a:graphicData>
        </a:graphic>
      </p:graphicFrame>
    </p:spTree>
    <p:extLst>
      <p:ext uri="{BB962C8B-B14F-4D97-AF65-F5344CB8AC3E}">
        <p14:creationId xmlns:p14="http://schemas.microsoft.com/office/powerpoint/2010/main" val="143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South Florida Data Packet</a:t>
            </a:r>
            <a:br>
              <a:rPr lang="en-US" altLang="en-US" dirty="0"/>
            </a:br>
            <a:r>
              <a:rPr lang="en-US" altLang="en-US" dirty="0"/>
              <a:t>July 8, 2020</a:t>
            </a:r>
          </a:p>
        </p:txBody>
      </p:sp>
      <p:sp>
        <p:nvSpPr>
          <p:cNvPr id="14341" name="Content Placeholder 2"/>
          <p:cNvSpPr>
            <a:spLocks noGrp="1"/>
          </p:cNvSpPr>
          <p:nvPr>
            <p:ph sz="half" idx="1"/>
          </p:nvPr>
        </p:nvSpPr>
        <p:spPr/>
        <p:txBody>
          <a:bodyPr/>
          <a:lstStyle/>
          <a:p>
            <a:pPr marL="342900" indent="-342900">
              <a:buClr>
                <a:srgbClr val="7AC143"/>
              </a:buClr>
              <a:buFont typeface="Wingdings" panose="05000000000000000000" pitchFamily="2" charset="2"/>
              <a:buChar char="§"/>
            </a:pPr>
            <a:r>
              <a:rPr lang="en-US" u="sng" dirty="0">
                <a:solidFill>
                  <a:srgbClr val="002060"/>
                </a:solidFill>
                <a:hlinkClick r:id="rId3" action="ppaction://hlinksldjump"/>
              </a:rPr>
              <a:t>Performance Measures</a:t>
            </a:r>
            <a:endParaRPr lang="en-US" u="sng"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Timeliness</a:t>
            </a:r>
            <a:r>
              <a:rPr lang="en-US" dirty="0">
                <a:hlinkClick r:id="rId4" action="ppaction://hlinksldjump"/>
              </a:rPr>
              <a:t> of Admission</a:t>
            </a:r>
            <a:endParaRPr lang="en-US" u="sng" dirty="0">
              <a:solidFill>
                <a:srgbClr val="002060"/>
              </a:solidFill>
            </a:endParaRPr>
          </a:p>
          <a:p>
            <a:pPr marL="342900" indent="-342900">
              <a:buClr>
                <a:srgbClr val="7AC143"/>
              </a:buClr>
              <a:buFont typeface="Wingdings" panose="05000000000000000000" pitchFamily="2" charset="2"/>
              <a:buChar char="§"/>
            </a:pPr>
            <a:r>
              <a:rPr lang="en-US" dirty="0">
                <a:hlinkClick r:id="rId5" action="ppaction://hlinksldjump"/>
              </a:rPr>
              <a:t>Current Month Success Rate</a:t>
            </a:r>
          </a:p>
          <a:p>
            <a:pPr marL="342900" indent="-342900">
              <a:buClr>
                <a:srgbClr val="7AC143"/>
              </a:buClr>
              <a:buFont typeface="Wingdings" panose="05000000000000000000" pitchFamily="2" charset="2"/>
              <a:buChar char="§"/>
            </a:pPr>
            <a:r>
              <a:rPr lang="en-US" dirty="0">
                <a:hlinkClick r:id="rId6" action="ppaction://hlinksldjump"/>
              </a:rPr>
              <a:t>YTD Discharge Analysis</a:t>
            </a:r>
            <a:endParaRPr lang="en-US" dirty="0"/>
          </a:p>
          <a:p>
            <a:pPr marL="342900" indent="-342900">
              <a:buClr>
                <a:srgbClr val="7AC143"/>
              </a:buClr>
              <a:buFont typeface="Wingdings" panose="05000000000000000000" pitchFamily="2" charset="2"/>
              <a:buChar char="§"/>
            </a:pPr>
            <a:r>
              <a:rPr lang="en-US" dirty="0">
                <a:hlinkClick r:id="rId6" action="ppaction://hlinksldjump"/>
              </a:rPr>
              <a:t>Monthly and YTD Census Summary</a:t>
            </a:r>
            <a:endParaRPr lang="en-US" dirty="0"/>
          </a:p>
          <a:p>
            <a:pPr marL="342900" indent="-342900">
              <a:buClr>
                <a:srgbClr val="7AC143"/>
              </a:buClr>
              <a:buFont typeface="Wingdings" panose="05000000000000000000" pitchFamily="2" charset="2"/>
              <a:buChar char="§"/>
            </a:pPr>
            <a:r>
              <a:rPr lang="en-US" dirty="0">
                <a:hlinkClick r:id="rId6" action="ppaction://hlinksldjump"/>
              </a:rPr>
              <a:t>Recidivism</a:t>
            </a:r>
          </a:p>
          <a:p>
            <a:pPr marL="342900" indent="-342900">
              <a:buClr>
                <a:srgbClr val="7AC143"/>
              </a:buClr>
              <a:buFont typeface="Wingdings" panose="05000000000000000000" pitchFamily="2" charset="2"/>
              <a:buChar char="§"/>
            </a:pPr>
            <a:r>
              <a:rPr lang="en-US" dirty="0">
                <a:hlinkClick r:id="rId6" action="ppaction://hlinksldjump"/>
              </a:rPr>
              <a:t>O.D.S</a:t>
            </a:r>
            <a:endParaRPr lang="en-US" u="sng" dirty="0">
              <a:solidFill>
                <a:srgbClr val="005BBB"/>
              </a:solidFill>
            </a:endParaRPr>
          </a:p>
          <a:p>
            <a:pPr marL="342900" indent="-342900">
              <a:buClr>
                <a:srgbClr val="7AC143"/>
              </a:buClr>
              <a:buFont typeface="Wingdings" panose="05000000000000000000" pitchFamily="2" charset="2"/>
              <a:buChar char="§"/>
            </a:pPr>
            <a:r>
              <a:rPr lang="en-US" dirty="0">
                <a:hlinkClick r:id="rId7" action="ppaction://hlinksldjump"/>
              </a:rPr>
              <a:t>Vocational Certifications</a:t>
            </a:r>
            <a:endParaRPr lang="en-US" dirty="0"/>
          </a:p>
        </p:txBody>
      </p:sp>
      <p:sp>
        <p:nvSpPr>
          <p:cNvPr id="15" name="Content Placeholder 14"/>
          <p:cNvSpPr>
            <a:spLocks noGrp="1"/>
          </p:cNvSpPr>
          <p:nvPr>
            <p:ph sz="half" idx="2"/>
          </p:nvPr>
        </p:nvSpPr>
        <p:spPr/>
        <p:txBody>
          <a:bodyPr/>
          <a:lstStyle/>
          <a:p>
            <a:pPr marL="342900" indent="-342900">
              <a:buClr>
                <a:srgbClr val="7AC143"/>
              </a:buClr>
              <a:buFont typeface="Wingdings" panose="05000000000000000000" pitchFamily="2" charset="2"/>
              <a:buChar char="§"/>
            </a:pPr>
            <a:r>
              <a:rPr lang="en-US">
                <a:hlinkClick r:id="rId7" action="ppaction://hlinksldjump"/>
              </a:rPr>
              <a:t>Employment</a:t>
            </a:r>
            <a:endParaRPr lang="en-US"/>
          </a:p>
          <a:p>
            <a:pPr marL="342900" indent="-342900">
              <a:buClr>
                <a:srgbClr val="7AC143"/>
              </a:buClr>
              <a:buFont typeface="Wingdings" panose="05000000000000000000" pitchFamily="2" charset="2"/>
              <a:buChar char="§"/>
            </a:pPr>
            <a:r>
              <a:rPr lang="en-US">
                <a:solidFill>
                  <a:srgbClr val="002060"/>
                </a:solidFill>
                <a:hlinkClick r:id="rId8" action="ppaction://hlinksldjump"/>
              </a:rPr>
              <a:t>Current </a:t>
            </a:r>
            <a:r>
              <a:rPr lang="en-US" dirty="0">
                <a:solidFill>
                  <a:srgbClr val="002060"/>
                </a:solidFill>
                <a:hlinkClick r:id="rId8" action="ppaction://hlinksldjump"/>
              </a:rPr>
              <a:t>Education Enrollment</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GED Test Passed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GED Certification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Skills Remediation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Mentoring</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9" action="ppaction://hlinksldjump"/>
              </a:rPr>
              <a:t>Caseload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 action="ppaction://noaction"/>
              </a:rPr>
              <a:t>Staff Vacancies</a:t>
            </a:r>
            <a:endParaRPr lang="en-US" altLang="en-US" dirty="0">
              <a:solidFill>
                <a:srgbClr val="002060"/>
              </a:solidFill>
            </a:endParaRPr>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dirty="0"/>
          </a:p>
        </p:txBody>
      </p:sp>
    </p:spTree>
    <p:extLst>
      <p:ext uri="{BB962C8B-B14F-4D97-AF65-F5344CB8AC3E}">
        <p14:creationId xmlns:p14="http://schemas.microsoft.com/office/powerpoint/2010/main" val="278317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Performance Measures</a:t>
            </a:r>
            <a:br>
              <a:rPr lang="en-US" altLang="en-US" dirty="0"/>
            </a:br>
            <a:r>
              <a:rPr lang="en-US" altLang="en-US" dirty="0"/>
              <a:t>July 1, 2019 – June 30, 2020</a:t>
            </a:r>
            <a:endParaRPr lang="en-US" dirty="0"/>
          </a:p>
        </p:txBody>
      </p:sp>
      <p:sp>
        <p:nvSpPr>
          <p:cNvPr id="15364" name="Slide Number Placeholder 12"/>
          <p:cNvSpPr>
            <a:spLocks noGrp="1"/>
          </p:cNvSpPr>
          <p:nvPr>
            <p:ph type="sldNum" sz="quarter" idx="4294967295"/>
          </p:nvPr>
        </p:nvSpPr>
        <p:spPr>
          <a:xfrm>
            <a:off x="8229600" y="6492875"/>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AE3D1684-D6BC-42A0-8C43-5EB53DA5B251}" type="slidenum">
              <a:rPr lang="en-US" altLang="en-US" smtClean="0"/>
              <a:pPr/>
              <a:t>3</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60190030"/>
              </p:ext>
            </p:extLst>
          </p:nvPr>
        </p:nvGraphicFramePr>
        <p:xfrm>
          <a:off x="446087" y="1414683"/>
          <a:ext cx="8229598" cy="4332978"/>
        </p:xfrm>
        <a:graphic>
          <a:graphicData uri="http://schemas.openxmlformats.org/drawingml/2006/table">
            <a:tbl>
              <a:tblPr/>
              <a:tblGrid>
                <a:gridCol w="302003">
                  <a:extLst>
                    <a:ext uri="{9D8B030D-6E8A-4147-A177-3AD203B41FA5}">
                      <a16:colId xmlns:a16="http://schemas.microsoft.com/office/drawing/2014/main" val="20000"/>
                    </a:ext>
                  </a:extLst>
                </a:gridCol>
                <a:gridCol w="2680910">
                  <a:extLst>
                    <a:ext uri="{9D8B030D-6E8A-4147-A177-3AD203B41FA5}">
                      <a16:colId xmlns:a16="http://schemas.microsoft.com/office/drawing/2014/main" val="20001"/>
                    </a:ext>
                  </a:extLst>
                </a:gridCol>
                <a:gridCol w="1049337">
                  <a:extLst>
                    <a:ext uri="{9D8B030D-6E8A-4147-A177-3AD203B41FA5}">
                      <a16:colId xmlns:a16="http://schemas.microsoft.com/office/drawing/2014/main" val="20002"/>
                    </a:ext>
                  </a:extLst>
                </a:gridCol>
                <a:gridCol w="1049337">
                  <a:extLst>
                    <a:ext uri="{9D8B030D-6E8A-4147-A177-3AD203B41FA5}">
                      <a16:colId xmlns:a16="http://schemas.microsoft.com/office/drawing/2014/main" val="20003"/>
                    </a:ext>
                  </a:extLst>
                </a:gridCol>
                <a:gridCol w="1049337">
                  <a:extLst>
                    <a:ext uri="{9D8B030D-6E8A-4147-A177-3AD203B41FA5}">
                      <a16:colId xmlns:a16="http://schemas.microsoft.com/office/drawing/2014/main" val="20004"/>
                    </a:ext>
                  </a:extLst>
                </a:gridCol>
                <a:gridCol w="1049337">
                  <a:extLst>
                    <a:ext uri="{9D8B030D-6E8A-4147-A177-3AD203B41FA5}">
                      <a16:colId xmlns:a16="http://schemas.microsoft.com/office/drawing/2014/main" val="20005"/>
                    </a:ext>
                  </a:extLst>
                </a:gridCol>
                <a:gridCol w="1049337">
                  <a:extLst>
                    <a:ext uri="{9D8B030D-6E8A-4147-A177-3AD203B41FA5}">
                      <a16:colId xmlns:a16="http://schemas.microsoft.com/office/drawing/2014/main" val="20006"/>
                    </a:ext>
                  </a:extLst>
                </a:gridCol>
              </a:tblGrid>
              <a:tr h="433015">
                <a:tc>
                  <a:txBody>
                    <a:bodyPr/>
                    <a:lstStyle/>
                    <a:p>
                      <a:pPr algn="ctr" fontAlgn="ctr"/>
                      <a:r>
                        <a:rPr lang="en-US" sz="1200" b="1" i="0" u="none" strike="noStrike" dirty="0">
                          <a:solidFill>
                            <a:srgbClr val="000000"/>
                          </a:solidFill>
                          <a:effectLst/>
                          <a:latin typeface="Calibri"/>
                        </a:rPr>
                        <a:t> </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Output Measure</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Numerator / </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 / Denominator</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Performance</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Minimum Standard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Goal Achieved?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extLst>
                  <a:ext uri="{0D108BD9-81ED-4DB2-BD59-A6C34878D82A}">
                    <a16:rowId xmlns:a16="http://schemas.microsoft.com/office/drawing/2014/main" val="10000"/>
                  </a:ext>
                </a:extLst>
              </a:tr>
              <a:tr h="807305">
                <a:tc>
                  <a:txBody>
                    <a:bodyPr/>
                    <a:lstStyle/>
                    <a:p>
                      <a:pPr algn="ctr" fontAlgn="ctr"/>
                      <a:r>
                        <a:rPr lang="en-US" sz="1100" b="0" i="0" u="none" strike="noStrike" dirty="0">
                          <a:solidFill>
                            <a:srgbClr val="000000"/>
                          </a:solidFill>
                          <a:effectLst/>
                          <a:latin typeface="Calibri"/>
                        </a:rPr>
                        <a:t>1</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referred to Vocational Certification will obtain a certificate. (HBI and EWF Combined)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206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218</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rgbClr val="92D050"/>
                          </a:solidFill>
                          <a:effectLst/>
                          <a:latin typeface="+mn-lt"/>
                          <a:ea typeface="Times New Roman"/>
                          <a:cs typeface="Times New Roman"/>
                        </a:rPr>
                        <a:t>94.49%</a:t>
                      </a:r>
                      <a:endParaRPr lang="en-US" sz="1100" dirty="0">
                        <a:solidFill>
                          <a:srgbClr val="92D050"/>
                        </a:solidFill>
                        <a:effectLst/>
                        <a:latin typeface="+mn-lt"/>
                        <a:ea typeface="Calibri"/>
                        <a:cs typeface="Times New Roman"/>
                      </a:endParaRPr>
                    </a:p>
                    <a:p>
                      <a:pPr marL="0" marR="0" algn="ctr" fontAlgn="ctr">
                        <a:lnSpc>
                          <a:spcPct val="115000"/>
                        </a:lnSpc>
                        <a:spcBef>
                          <a:spcPts val="0"/>
                        </a:spcBef>
                        <a:spcAft>
                          <a:spcPts val="0"/>
                        </a:spcAft>
                      </a:pPr>
                      <a:endParaRPr lang="en-US" sz="1100" dirty="0">
                        <a:solidFill>
                          <a:srgbClr val="92D05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Calibri"/>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8854">
                <a:tc>
                  <a:txBody>
                    <a:bodyPr/>
                    <a:lstStyle/>
                    <a:p>
                      <a:pPr algn="ctr" fontAlgn="ctr"/>
                      <a:r>
                        <a:rPr lang="en-US" sz="1100" b="0" i="0" u="none" strike="noStrike" dirty="0">
                          <a:solidFill>
                            <a:srgbClr val="000000"/>
                          </a:solidFill>
                          <a:effectLst/>
                          <a:latin typeface="Calibri"/>
                        </a:rPr>
                        <a:t>2</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identified to be employed on their ISP will be matched with employment. (HBI and EWF Combined)</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latin typeface="+mn-lt"/>
                          <a:ea typeface="Calibri"/>
                          <a:cs typeface="Times New Roman"/>
                        </a:rPr>
                        <a:t>115</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latin typeface="+mn-lt"/>
                          <a:ea typeface="Calibri"/>
                          <a:cs typeface="Times New Roman"/>
                        </a:rPr>
                        <a:t>119</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rgbClr val="7AC143"/>
                          </a:solidFill>
                          <a:effectLst/>
                          <a:latin typeface="+mn-lt"/>
                          <a:ea typeface="Times New Roman"/>
                          <a:cs typeface="Times New Roman"/>
                        </a:rPr>
                        <a:t>96.64%</a:t>
                      </a:r>
                      <a:endParaRPr lang="en-US" sz="1100" dirty="0">
                        <a:solidFill>
                          <a:srgbClr val="7AC143"/>
                        </a:solidFill>
                        <a:effectLst/>
                        <a:latin typeface="+mn-lt"/>
                        <a:ea typeface="Calibri"/>
                        <a:cs typeface="Times New Roman"/>
                      </a:endParaRPr>
                    </a:p>
                    <a:p>
                      <a:pPr marL="0" marR="0" algn="ctr" fontAlgn="ctr">
                        <a:lnSpc>
                          <a:spcPct val="115000"/>
                        </a:lnSpc>
                        <a:spcBef>
                          <a:spcPts val="0"/>
                        </a:spcBef>
                        <a:spcAft>
                          <a:spcPts val="0"/>
                        </a:spcAft>
                      </a:pP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8854">
                <a:tc>
                  <a:txBody>
                    <a:bodyPr/>
                    <a:lstStyle/>
                    <a:p>
                      <a:pPr algn="ctr" fontAlgn="ctr"/>
                      <a:r>
                        <a:rPr lang="en-US" sz="1100" b="0" i="0" u="none" strike="noStrike" dirty="0">
                          <a:solidFill>
                            <a:srgbClr val="000000"/>
                          </a:solidFill>
                          <a:effectLst/>
                          <a:latin typeface="Calibri"/>
                        </a:rPr>
                        <a:t>3</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receiving services shall not be arrested for a new violation, and subsequently, adjudicated during services.</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n-lt"/>
                          <a:ea typeface="Calibri"/>
                          <a:cs typeface="Times New Roman"/>
                        </a:rPr>
                        <a:t>515</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n-lt"/>
                          <a:ea typeface="Calibri"/>
                          <a:cs typeface="Times New Roman"/>
                        </a:rPr>
                        <a:t>588</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92D050"/>
                          </a:solidFill>
                          <a:effectLst/>
                          <a:latin typeface="+mn-lt"/>
                          <a:ea typeface="Times New Roman"/>
                          <a:cs typeface="Times New Roman"/>
                        </a:rPr>
                        <a:t>87.58%</a:t>
                      </a:r>
                      <a:endParaRPr lang="en-US" sz="1100" dirty="0">
                        <a:solidFill>
                          <a:srgbClr val="92D05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02350">
                <a:tc rowSpan="2">
                  <a:txBody>
                    <a:bodyPr/>
                    <a:lstStyle/>
                    <a:p>
                      <a:pPr algn="ctr" fontAlgn="ctr"/>
                      <a:r>
                        <a:rPr lang="en-US" sz="1100" b="0" i="0" u="none" strike="noStrike" dirty="0">
                          <a:solidFill>
                            <a:srgbClr val="000000"/>
                          </a:solidFill>
                          <a:effectLst/>
                          <a:latin typeface="Calibri"/>
                        </a:rPr>
                        <a:t>4</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l" fontAlgn="ctr"/>
                      <a:r>
                        <a:rPr lang="en-US" sz="1100" b="0" i="0" u="none" strike="noStrike" dirty="0">
                          <a:solidFill>
                            <a:srgbClr val="000000"/>
                          </a:solidFill>
                          <a:effectLst/>
                          <a:latin typeface="+mn-lt"/>
                        </a:rPr>
                        <a:t>Youths admitted for services, shall successfully complete the goals that were identified in the Service Plan.</a:t>
                      </a:r>
                      <a:br>
                        <a:rPr lang="en-US" sz="1100" b="0" i="0" u="none" strike="noStrike" dirty="0">
                          <a:solidFill>
                            <a:srgbClr val="000000"/>
                          </a:solidFill>
                          <a:effectLst/>
                          <a:latin typeface="+mn-lt"/>
                        </a:rPr>
                      </a:br>
                      <a:r>
                        <a:rPr lang="en-US" sz="1100" b="1" i="0" u="none" strike="noStrike" dirty="0">
                          <a:solidFill>
                            <a:srgbClr val="006ABA"/>
                          </a:solidFill>
                          <a:effectLst/>
                          <a:latin typeface="+mn-lt"/>
                        </a:rPr>
                        <a:t>(Blue: Successful vs. Inactive)</a:t>
                      </a:r>
                      <a:br>
                        <a:rPr lang="en-US" sz="1100" b="1" i="0" u="none" strike="noStrike" dirty="0">
                          <a:solidFill>
                            <a:srgbClr val="006ABA"/>
                          </a:solidFill>
                          <a:effectLst/>
                          <a:latin typeface="+mn-lt"/>
                        </a:rPr>
                      </a:br>
                      <a:r>
                        <a:rPr lang="en-US" sz="1100" b="1" i="0" u="none" strike="noStrike" dirty="0">
                          <a:solidFill>
                            <a:srgbClr val="7AC142"/>
                          </a:solidFill>
                          <a:effectLst/>
                          <a:latin typeface="+mn-lt"/>
                        </a:rPr>
                        <a:t>(Green: Successful vs. Non-Successful)</a:t>
                      </a:r>
                      <a:endParaRPr lang="en-US" sz="1100" b="0" i="0" u="none" strike="noStrike" dirty="0">
                        <a:solidFill>
                          <a:srgbClr val="7AC142"/>
                        </a:solidFill>
                        <a:effectLst/>
                        <a:latin typeface="+mn-lt"/>
                      </a:endParaRP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5BBB"/>
                          </a:solidFill>
                          <a:effectLst/>
                          <a:latin typeface="+mn-lt"/>
                          <a:ea typeface="Calibri"/>
                          <a:cs typeface="Times New Roman"/>
                        </a:rPr>
                        <a:t>252</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5BBB"/>
                          </a:solidFill>
                          <a:effectLst/>
                          <a:latin typeface="+mn-lt"/>
                          <a:ea typeface="Calibri"/>
                          <a:cs typeface="Times New Roman"/>
                        </a:rPr>
                        <a:t>323</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Times New Roman"/>
                          <a:cs typeface="Times New Roman"/>
                        </a:rPr>
                        <a:t>78.02%</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85.00%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Calibri"/>
                          <a:cs typeface="Times New Roman"/>
                        </a:rPr>
                        <a:t>NO</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71796">
                <a:tc vMerge="1">
                  <a:txBody>
                    <a:bodyPr/>
                    <a:lstStyle/>
                    <a:p>
                      <a:endParaRPr lang="en-US"/>
                    </a:p>
                  </a:txBody>
                  <a:tcPr/>
                </a:tc>
                <a:tc vMerge="1">
                  <a:txBody>
                    <a:bodyPr/>
                    <a:lstStyle/>
                    <a:p>
                      <a:endParaRPr lang="en-US"/>
                    </a:p>
                  </a:txBody>
                  <a:tcPr/>
                </a:tc>
                <a:tc>
                  <a:txBody>
                    <a:bodyPr/>
                    <a:lstStyle/>
                    <a:p>
                      <a:pPr marL="0" marR="0" algn="ctr" fontAlgn="ctr">
                        <a:lnSpc>
                          <a:spcPct val="115000"/>
                        </a:lnSpc>
                        <a:spcBef>
                          <a:spcPts val="0"/>
                        </a:spcBef>
                        <a:spcAft>
                          <a:spcPts val="0"/>
                        </a:spcAft>
                      </a:pPr>
                      <a:r>
                        <a:rPr lang="en-US" sz="1100" b="0" dirty="0">
                          <a:solidFill>
                            <a:srgbClr val="32CD32"/>
                          </a:solidFill>
                          <a:effectLst/>
                          <a:latin typeface="+mn-lt"/>
                          <a:ea typeface="Calibri"/>
                          <a:cs typeface="Times New Roman"/>
                        </a:rPr>
                        <a:t>252</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380</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Calibri"/>
                          <a:cs typeface="Times New Roman"/>
                        </a:rPr>
                        <a:t>66.32%</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85.00%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Times New Roman"/>
                          <a:cs typeface="Times New Roman"/>
                        </a:rPr>
                        <a:t>NO</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960804">
                <a:tc>
                  <a:txBody>
                    <a:bodyPr/>
                    <a:lstStyle/>
                    <a:p>
                      <a:pPr algn="ctr" fontAlgn="ctr"/>
                      <a:r>
                        <a:rPr lang="en-US" sz="1100" b="0" i="0" u="none" strike="noStrike" dirty="0">
                          <a:solidFill>
                            <a:srgbClr val="000000"/>
                          </a:solidFill>
                          <a:effectLst/>
                          <a:latin typeface="Calibri"/>
                        </a:rPr>
                        <a:t>5</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1" i="0" u="none" strike="noStrike" dirty="0">
                          <a:solidFill>
                            <a:schemeClr val="tx1"/>
                          </a:solidFill>
                          <a:effectLst/>
                          <a:highlight>
                            <a:srgbClr val="FFFFFF"/>
                          </a:highlight>
                          <a:latin typeface="+mn-lt"/>
                        </a:rPr>
                        <a:t>Recidivism</a:t>
                      </a:r>
                      <a:r>
                        <a:rPr lang="en-US" sz="1100" b="0" i="0" u="none" strike="noStrike" dirty="0">
                          <a:solidFill>
                            <a:schemeClr val="tx1"/>
                          </a:solidFill>
                          <a:effectLst/>
                          <a:highlight>
                            <a:srgbClr val="FFFFFF"/>
                          </a:highlight>
                          <a:latin typeface="+mn-lt"/>
                        </a:rPr>
                        <a:t>:  Youth receiving services shall not be arrested for a new violation, and subsequently, adjudicated  one (1) year after release from the program. </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223</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246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highlight>
                            <a:srgbClr val="FFFFFF"/>
                          </a:highlight>
                          <a:latin typeface="+mn-lt"/>
                          <a:ea typeface="Calibri"/>
                          <a:cs typeface="Times New Roman"/>
                        </a:rPr>
                        <a:t>90.65%</a:t>
                      </a:r>
                      <a:endParaRPr lang="en-US" sz="1100" dirty="0">
                        <a:solidFill>
                          <a:srgbClr val="7AC143"/>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highlight>
                            <a:srgbClr val="FFFFFF"/>
                          </a:highlight>
                          <a:latin typeface="+mn-lt"/>
                          <a:ea typeface="Times New Roman"/>
                          <a:cs typeface="Times New Roman"/>
                        </a:rPr>
                        <a:t>85.00%</a:t>
                      </a:r>
                      <a:endParaRPr lang="en-US" sz="1100" dirty="0">
                        <a:solidFill>
                          <a:schemeClr val="tx1"/>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highlight>
                            <a:srgbClr val="FFFFFF"/>
                          </a:highlight>
                          <a:latin typeface="+mn-lt"/>
                          <a:ea typeface="Calibri"/>
                          <a:cs typeface="Times New Roman"/>
                        </a:rPr>
                        <a:t>YES</a:t>
                      </a:r>
                      <a:endParaRPr lang="en-US" sz="1100" dirty="0">
                        <a:solidFill>
                          <a:srgbClr val="7AC143"/>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527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70C3-82B5-4690-B4B8-E92BAA9EBC57}"/>
              </a:ext>
            </a:extLst>
          </p:cNvPr>
          <p:cNvSpPr>
            <a:spLocks noGrp="1"/>
          </p:cNvSpPr>
          <p:nvPr>
            <p:ph type="title"/>
          </p:nvPr>
        </p:nvSpPr>
        <p:spPr/>
        <p:txBody>
          <a:bodyPr/>
          <a:lstStyle/>
          <a:p>
            <a:r>
              <a:rPr lang="en-US" sz="2400" dirty="0"/>
              <a:t>Timeliness of Admission and Assessments</a:t>
            </a:r>
            <a:br>
              <a:rPr lang="en-US" sz="2400" dirty="0"/>
            </a:br>
            <a:r>
              <a:rPr lang="en-US" sz="2400" dirty="0"/>
              <a:t>July 1, 2019 through June 30, 2020</a:t>
            </a:r>
          </a:p>
        </p:txBody>
      </p:sp>
      <p:graphicFrame>
        <p:nvGraphicFramePr>
          <p:cNvPr id="5" name="Table 4">
            <a:extLst>
              <a:ext uri="{FF2B5EF4-FFF2-40B4-BE49-F238E27FC236}">
                <a16:creationId xmlns:a16="http://schemas.microsoft.com/office/drawing/2014/main" id="{9B498703-CEE3-4FD5-883C-49A5F444941D}"/>
              </a:ext>
            </a:extLst>
          </p:cNvPr>
          <p:cNvGraphicFramePr>
            <a:graphicFrameLocks noGrp="1"/>
          </p:cNvGraphicFramePr>
          <p:nvPr>
            <p:extLst>
              <p:ext uri="{D42A27DB-BD31-4B8C-83A1-F6EECF244321}">
                <p14:modId xmlns:p14="http://schemas.microsoft.com/office/powerpoint/2010/main" val="288673505"/>
              </p:ext>
            </p:extLst>
          </p:nvPr>
        </p:nvGraphicFramePr>
        <p:xfrm>
          <a:off x="228600" y="1371600"/>
          <a:ext cx="8384342" cy="3743781"/>
        </p:xfrm>
        <a:graphic>
          <a:graphicData uri="http://schemas.openxmlformats.org/drawingml/2006/table">
            <a:tbl>
              <a:tblPr/>
              <a:tblGrid>
                <a:gridCol w="1281630">
                  <a:extLst>
                    <a:ext uri="{9D8B030D-6E8A-4147-A177-3AD203B41FA5}">
                      <a16:colId xmlns:a16="http://schemas.microsoft.com/office/drawing/2014/main" val="20000"/>
                    </a:ext>
                  </a:extLst>
                </a:gridCol>
                <a:gridCol w="689614">
                  <a:extLst>
                    <a:ext uri="{9D8B030D-6E8A-4147-A177-3AD203B41FA5}">
                      <a16:colId xmlns:a16="http://schemas.microsoft.com/office/drawing/2014/main" val="20001"/>
                    </a:ext>
                  </a:extLst>
                </a:gridCol>
                <a:gridCol w="724094">
                  <a:extLst>
                    <a:ext uri="{9D8B030D-6E8A-4147-A177-3AD203B41FA5}">
                      <a16:colId xmlns:a16="http://schemas.microsoft.com/office/drawing/2014/main" val="20002"/>
                    </a:ext>
                  </a:extLst>
                </a:gridCol>
                <a:gridCol w="704079">
                  <a:extLst>
                    <a:ext uri="{9D8B030D-6E8A-4147-A177-3AD203B41FA5}">
                      <a16:colId xmlns:a16="http://schemas.microsoft.com/office/drawing/2014/main" val="20003"/>
                    </a:ext>
                  </a:extLst>
                </a:gridCol>
                <a:gridCol w="551691">
                  <a:extLst>
                    <a:ext uri="{9D8B030D-6E8A-4147-A177-3AD203B41FA5}">
                      <a16:colId xmlns:a16="http://schemas.microsoft.com/office/drawing/2014/main" val="20004"/>
                    </a:ext>
                  </a:extLst>
                </a:gridCol>
                <a:gridCol w="494223">
                  <a:extLst>
                    <a:ext uri="{9D8B030D-6E8A-4147-A177-3AD203B41FA5}">
                      <a16:colId xmlns:a16="http://schemas.microsoft.com/office/drawing/2014/main" val="20005"/>
                    </a:ext>
                  </a:extLst>
                </a:gridCol>
                <a:gridCol w="517210">
                  <a:extLst>
                    <a:ext uri="{9D8B030D-6E8A-4147-A177-3AD203B41FA5}">
                      <a16:colId xmlns:a16="http://schemas.microsoft.com/office/drawing/2014/main" val="20006"/>
                    </a:ext>
                  </a:extLst>
                </a:gridCol>
                <a:gridCol w="528704">
                  <a:extLst>
                    <a:ext uri="{9D8B030D-6E8A-4147-A177-3AD203B41FA5}">
                      <a16:colId xmlns:a16="http://schemas.microsoft.com/office/drawing/2014/main" val="20007"/>
                    </a:ext>
                  </a:extLst>
                </a:gridCol>
                <a:gridCol w="42694">
                  <a:extLst>
                    <a:ext uri="{9D8B030D-6E8A-4147-A177-3AD203B41FA5}">
                      <a16:colId xmlns:a16="http://schemas.microsoft.com/office/drawing/2014/main" val="20008"/>
                    </a:ext>
                  </a:extLst>
                </a:gridCol>
                <a:gridCol w="839030">
                  <a:extLst>
                    <a:ext uri="{9D8B030D-6E8A-4147-A177-3AD203B41FA5}">
                      <a16:colId xmlns:a16="http://schemas.microsoft.com/office/drawing/2014/main" val="20009"/>
                    </a:ext>
                  </a:extLst>
                </a:gridCol>
                <a:gridCol w="620652">
                  <a:extLst>
                    <a:ext uri="{9D8B030D-6E8A-4147-A177-3AD203B41FA5}">
                      <a16:colId xmlns:a16="http://schemas.microsoft.com/office/drawing/2014/main" val="20010"/>
                    </a:ext>
                  </a:extLst>
                </a:gridCol>
                <a:gridCol w="701107">
                  <a:extLst>
                    <a:ext uri="{9D8B030D-6E8A-4147-A177-3AD203B41FA5}">
                      <a16:colId xmlns:a16="http://schemas.microsoft.com/office/drawing/2014/main" val="20011"/>
                    </a:ext>
                  </a:extLst>
                </a:gridCol>
                <a:gridCol w="689614">
                  <a:extLst>
                    <a:ext uri="{9D8B030D-6E8A-4147-A177-3AD203B41FA5}">
                      <a16:colId xmlns:a16="http://schemas.microsoft.com/office/drawing/2014/main" val="20012"/>
                    </a:ext>
                  </a:extLst>
                </a:gridCol>
              </a:tblGrid>
              <a:tr h="2302314">
                <a:tc>
                  <a:txBody>
                    <a:bodyPr/>
                    <a:lstStyle/>
                    <a:p>
                      <a:pPr algn="ctr" rtl="0" fontAlgn="t"/>
                      <a:r>
                        <a:rPr lang="en-US" sz="900" b="1" i="0" u="none" strike="noStrike" dirty="0">
                          <a:solidFill>
                            <a:srgbClr val="000000"/>
                          </a:solidFill>
                          <a:effectLst/>
                          <a:latin typeface="Times New Roman"/>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Intakes Due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Intakes Completed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 Youth Admitted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900" b="1" i="0" u="none" strike="noStrike" dirty="0">
                          <a:solidFill>
                            <a:srgbClr val="000000"/>
                          </a:solidFill>
                          <a:effectLst/>
                          <a:latin typeface="Times New Roman"/>
                        </a:rPr>
                        <a:t>Youth referred for services shall be admitted to the program with services beginning (4) business days if referral is while in residential commitment facility. (PRE-SERVICE)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algn="ctr" rtl="0" fontAlgn="t"/>
                      <a:r>
                        <a:rPr lang="en-US" sz="900" b="1" i="0" u="none" strike="noStrike" dirty="0">
                          <a:solidFill>
                            <a:srgbClr val="000000"/>
                          </a:solidFill>
                          <a:effectLst/>
                          <a:latin typeface="Times New Roman"/>
                        </a:rPr>
                        <a:t>Youth referred for services shall be admitted to the program and have services begin within (5)  business days if the referral was made after the youth was released from the commitment facility. (COMMUNITY)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algn="l" fontAlgn="b"/>
                      <a:endParaRPr lang="en-US" sz="1000" b="0" i="0" u="none" strike="noStrike">
                        <a:effectLst/>
                        <a:latin typeface="Calibri"/>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900" b="1" i="0" u="none" strike="noStrike" dirty="0">
                          <a:solidFill>
                            <a:srgbClr val="000000"/>
                          </a:solidFill>
                          <a:effectLst/>
                          <a:latin typeface="Times New Roman"/>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Number </a:t>
                      </a:r>
                      <a:r>
                        <a:rPr lang="en-US" sz="900" b="1" i="0" u="none" strike="noStrike">
                          <a:solidFill>
                            <a:srgbClr val="000000"/>
                          </a:solidFill>
                          <a:effectLst/>
                          <a:latin typeface="Times New Roman"/>
                        </a:rPr>
                        <a:t>of Assessments</a:t>
                      </a:r>
                      <a:endParaRPr lang="en-US" sz="900" b="1" i="0" u="none" strike="noStrike" dirty="0">
                        <a:solidFill>
                          <a:srgbClr val="000000"/>
                        </a:solidFill>
                        <a:effectLst/>
                        <a:latin typeface="Times New Roman"/>
                      </a:endParaRP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Number of Timely Assessments</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Percentage of Timely Assessments </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10000"/>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67 of 67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36 of 36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230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92.74%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60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55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91.67%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89.19%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33 of 37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95.83%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23 of 24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135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132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97.78%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89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87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97.75%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96.08%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49 of 51</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38 of 38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216</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94.91%</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60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59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98.33%</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97.44%</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38 of 39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27 of 27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133</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132</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99.25%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8562">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72</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69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95.83%</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91.67%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44 of 48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31 of 31</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175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169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96.57%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372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97.12%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95.45%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231 of 242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99.36%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156 of 157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907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868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95.70%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9166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991D-894B-4853-8680-0F3A4056596D}"/>
              </a:ext>
            </a:extLst>
          </p:cNvPr>
          <p:cNvSpPr>
            <a:spLocks noGrp="1"/>
          </p:cNvSpPr>
          <p:nvPr>
            <p:ph type="title"/>
          </p:nvPr>
        </p:nvSpPr>
        <p:spPr/>
        <p:txBody>
          <a:bodyPr/>
          <a:lstStyle/>
          <a:p>
            <a:r>
              <a:rPr lang="en-US" dirty="0"/>
              <a:t>Current Month SUCCESS RATES</a:t>
            </a:r>
            <a:br>
              <a:rPr lang="en-US" dirty="0"/>
            </a:br>
            <a:r>
              <a:rPr lang="en-US" dirty="0"/>
              <a:t>June 2020</a:t>
            </a:r>
          </a:p>
        </p:txBody>
      </p:sp>
      <p:graphicFrame>
        <p:nvGraphicFramePr>
          <p:cNvPr id="3" name="Table 2">
            <a:extLst>
              <a:ext uri="{FF2B5EF4-FFF2-40B4-BE49-F238E27FC236}">
                <a16:creationId xmlns:a16="http://schemas.microsoft.com/office/drawing/2014/main" id="{E547764D-4817-4375-A498-634FF6912FEE}"/>
              </a:ext>
            </a:extLst>
          </p:cNvPr>
          <p:cNvGraphicFramePr>
            <a:graphicFrameLocks noGrp="1"/>
          </p:cNvGraphicFramePr>
          <p:nvPr>
            <p:extLst>
              <p:ext uri="{D42A27DB-BD31-4B8C-83A1-F6EECF244321}">
                <p14:modId xmlns:p14="http://schemas.microsoft.com/office/powerpoint/2010/main" val="3567008624"/>
              </p:ext>
            </p:extLst>
          </p:nvPr>
        </p:nvGraphicFramePr>
        <p:xfrm>
          <a:off x="1241107" y="1676400"/>
          <a:ext cx="6509385" cy="4191002"/>
        </p:xfrm>
        <a:graphic>
          <a:graphicData uri="http://schemas.openxmlformats.org/drawingml/2006/table">
            <a:tbl>
              <a:tblPr/>
              <a:tblGrid>
                <a:gridCol w="1423035">
                  <a:extLst>
                    <a:ext uri="{9D8B030D-6E8A-4147-A177-3AD203B41FA5}">
                      <a16:colId xmlns:a16="http://schemas.microsoft.com/office/drawing/2014/main" val="3121768154"/>
                    </a:ext>
                  </a:extLst>
                </a:gridCol>
                <a:gridCol w="1714500">
                  <a:extLst>
                    <a:ext uri="{9D8B030D-6E8A-4147-A177-3AD203B41FA5}">
                      <a16:colId xmlns:a16="http://schemas.microsoft.com/office/drawing/2014/main" val="4094149906"/>
                    </a:ext>
                  </a:extLst>
                </a:gridCol>
                <a:gridCol w="1485900">
                  <a:extLst>
                    <a:ext uri="{9D8B030D-6E8A-4147-A177-3AD203B41FA5}">
                      <a16:colId xmlns:a16="http://schemas.microsoft.com/office/drawing/2014/main" val="1401862899"/>
                    </a:ext>
                  </a:extLst>
                </a:gridCol>
                <a:gridCol w="1885950">
                  <a:extLst>
                    <a:ext uri="{9D8B030D-6E8A-4147-A177-3AD203B41FA5}">
                      <a16:colId xmlns:a16="http://schemas.microsoft.com/office/drawing/2014/main" val="3374163991"/>
                    </a:ext>
                  </a:extLst>
                </a:gridCol>
              </a:tblGrid>
              <a:tr h="120510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l">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Negative Discharges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Success Rate for May 2020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79417570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11</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(Miami-Dade)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11 / 16 = </a:t>
                      </a: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68.75%</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287027"/>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15</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(Palm Beach)</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 / 3  = </a:t>
                      </a: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66.66%</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77941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16</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(Monroe)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003411"/>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17</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(Broward)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4</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5/ 9  = 55.55%</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057193"/>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19</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(St. Lucie)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/8  = 50.00%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131101"/>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20</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(Lee)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 6  = 66.66%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329730"/>
                  </a:ext>
                </a:extLst>
              </a:tr>
              <a:tr h="25002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TOTAL</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22 / 30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73.07%</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646948"/>
                  </a:ext>
                </a:extLst>
              </a:tr>
            </a:tbl>
          </a:graphicData>
        </a:graphic>
      </p:graphicFrame>
    </p:spTree>
    <p:extLst>
      <p:ext uri="{BB962C8B-B14F-4D97-AF65-F5344CB8AC3E}">
        <p14:creationId xmlns:p14="http://schemas.microsoft.com/office/powerpoint/2010/main" val="123585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YTD Discharge Analysis</a:t>
            </a:r>
            <a:br>
              <a:rPr lang="en-US" altLang="en-US" dirty="0"/>
            </a:br>
            <a:r>
              <a:rPr lang="en-US" altLang="en-US" dirty="0"/>
              <a:t>July 1, 2019 – June 30, 2020</a:t>
            </a:r>
          </a:p>
        </p:txBody>
      </p:sp>
      <p:sp>
        <p:nvSpPr>
          <p:cNvPr id="20484"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1288311-F632-439D-87A0-DD59079537B2}" type="slidenum">
              <a:rPr lang="en-US" altLang="en-US" smtClean="0"/>
              <a:pPr/>
              <a:t>6</a:t>
            </a:fld>
            <a:endParaRPr lang="en-US" altLang="en-US" dirty="0"/>
          </a:p>
        </p:txBody>
      </p:sp>
      <p:graphicFrame>
        <p:nvGraphicFramePr>
          <p:cNvPr id="3" name="Table 2">
            <a:extLst>
              <a:ext uri="{FF2B5EF4-FFF2-40B4-BE49-F238E27FC236}">
                <a16:creationId xmlns:a16="http://schemas.microsoft.com/office/drawing/2014/main" id="{45A0D08A-D54A-42D9-898E-47F7CA9650BC}"/>
              </a:ext>
            </a:extLst>
          </p:cNvPr>
          <p:cNvGraphicFramePr>
            <a:graphicFrameLocks noGrp="1"/>
          </p:cNvGraphicFramePr>
          <p:nvPr>
            <p:extLst>
              <p:ext uri="{D42A27DB-BD31-4B8C-83A1-F6EECF244321}">
                <p14:modId xmlns:p14="http://schemas.microsoft.com/office/powerpoint/2010/main" val="3399985288"/>
              </p:ext>
            </p:extLst>
          </p:nvPr>
        </p:nvGraphicFramePr>
        <p:xfrm>
          <a:off x="381000" y="1986280"/>
          <a:ext cx="7848599" cy="3590379"/>
        </p:xfrm>
        <a:graphic>
          <a:graphicData uri="http://schemas.openxmlformats.org/drawingml/2006/table">
            <a:tbl>
              <a:tblPr firstRow="1" firstCol="1" bandRow="1"/>
              <a:tblGrid>
                <a:gridCol w="990600">
                  <a:extLst>
                    <a:ext uri="{9D8B030D-6E8A-4147-A177-3AD203B41FA5}">
                      <a16:colId xmlns:a16="http://schemas.microsoft.com/office/drawing/2014/main" val="1760500435"/>
                    </a:ext>
                  </a:extLst>
                </a:gridCol>
                <a:gridCol w="76200">
                  <a:extLst>
                    <a:ext uri="{9D8B030D-6E8A-4147-A177-3AD203B41FA5}">
                      <a16:colId xmlns:a16="http://schemas.microsoft.com/office/drawing/2014/main" val="1413259877"/>
                    </a:ext>
                  </a:extLst>
                </a:gridCol>
                <a:gridCol w="963804">
                  <a:extLst>
                    <a:ext uri="{9D8B030D-6E8A-4147-A177-3AD203B41FA5}">
                      <a16:colId xmlns:a16="http://schemas.microsoft.com/office/drawing/2014/main" val="634656996"/>
                    </a:ext>
                  </a:extLst>
                </a:gridCol>
                <a:gridCol w="661510">
                  <a:extLst>
                    <a:ext uri="{9D8B030D-6E8A-4147-A177-3AD203B41FA5}">
                      <a16:colId xmlns:a16="http://schemas.microsoft.com/office/drawing/2014/main" val="4216033910"/>
                    </a:ext>
                  </a:extLst>
                </a:gridCol>
                <a:gridCol w="808951">
                  <a:extLst>
                    <a:ext uri="{9D8B030D-6E8A-4147-A177-3AD203B41FA5}">
                      <a16:colId xmlns:a16="http://schemas.microsoft.com/office/drawing/2014/main" val="3445549634"/>
                    </a:ext>
                  </a:extLst>
                </a:gridCol>
                <a:gridCol w="718117">
                  <a:extLst>
                    <a:ext uri="{9D8B030D-6E8A-4147-A177-3AD203B41FA5}">
                      <a16:colId xmlns:a16="http://schemas.microsoft.com/office/drawing/2014/main" val="280538874"/>
                    </a:ext>
                  </a:extLst>
                </a:gridCol>
                <a:gridCol w="730623">
                  <a:extLst>
                    <a:ext uri="{9D8B030D-6E8A-4147-A177-3AD203B41FA5}">
                      <a16:colId xmlns:a16="http://schemas.microsoft.com/office/drawing/2014/main" val="4085617696"/>
                    </a:ext>
                  </a:extLst>
                </a:gridCol>
                <a:gridCol w="720091">
                  <a:extLst>
                    <a:ext uri="{9D8B030D-6E8A-4147-A177-3AD203B41FA5}">
                      <a16:colId xmlns:a16="http://schemas.microsoft.com/office/drawing/2014/main" val="679976106"/>
                    </a:ext>
                  </a:extLst>
                </a:gridCol>
                <a:gridCol w="777356">
                  <a:extLst>
                    <a:ext uri="{9D8B030D-6E8A-4147-A177-3AD203B41FA5}">
                      <a16:colId xmlns:a16="http://schemas.microsoft.com/office/drawing/2014/main" val="3633645820"/>
                    </a:ext>
                  </a:extLst>
                </a:gridCol>
                <a:gridCol w="789862">
                  <a:extLst>
                    <a:ext uri="{9D8B030D-6E8A-4147-A177-3AD203B41FA5}">
                      <a16:colId xmlns:a16="http://schemas.microsoft.com/office/drawing/2014/main" val="388868920"/>
                    </a:ext>
                  </a:extLst>
                </a:gridCol>
                <a:gridCol w="611485">
                  <a:extLst>
                    <a:ext uri="{9D8B030D-6E8A-4147-A177-3AD203B41FA5}">
                      <a16:colId xmlns:a16="http://schemas.microsoft.com/office/drawing/2014/main" val="2586880056"/>
                    </a:ext>
                  </a:extLst>
                </a:gridCol>
              </a:tblGrid>
              <a:tr h="462217">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4">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Administrative Discharges</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Early Termination</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Full-Term Discharge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435973669"/>
                  </a:ext>
                </a:extLst>
              </a:tr>
              <a:tr h="1185062">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endParaRPr lang="en-US"/>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Inactive Status (MH-SA-Medical)</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Death</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Program Terminated-Inappropriate Placement</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Unable to Locate -Referred to State Attorney</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Jurisdiction Lost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Terminated-Court Order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Non-Compliance Referred, Back to Court / DJJ</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TOTALS</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32076024"/>
                  </a:ext>
                </a:extLst>
              </a:tr>
              <a:tr h="20303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60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86142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12343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51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823727"/>
                  </a:ext>
                </a:extLst>
              </a:tr>
              <a:tr h="20303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208780"/>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1944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465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093988"/>
                  </a:ext>
                </a:extLst>
              </a:tr>
            </a:tbl>
          </a:graphicData>
        </a:graphic>
      </p:graphicFrame>
    </p:spTree>
    <p:extLst>
      <p:ext uri="{BB962C8B-B14F-4D97-AF65-F5344CB8AC3E}">
        <p14:creationId xmlns:p14="http://schemas.microsoft.com/office/powerpoint/2010/main" val="23700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Monthly &amp; YTD Census Summary</a:t>
            </a:r>
            <a:br>
              <a:rPr lang="en-US" altLang="en-US" dirty="0"/>
            </a:br>
            <a:r>
              <a:rPr lang="en-US" altLang="en-US" dirty="0"/>
              <a:t>July 1, 2019 – June 30, 2020</a:t>
            </a:r>
          </a:p>
        </p:txBody>
      </p:sp>
      <p:sp>
        <p:nvSpPr>
          <p:cNvPr id="1843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C04EA76-BBB0-48A5-B552-38B6B1766713}" type="slidenum">
              <a:rPr lang="en-US" altLang="en-US" smtClean="0"/>
              <a:pPr/>
              <a:t>7</a:t>
            </a:fld>
            <a:endParaRPr lang="en-US" altLang="en-US" dirty="0"/>
          </a:p>
        </p:txBody>
      </p:sp>
      <p:graphicFrame>
        <p:nvGraphicFramePr>
          <p:cNvPr id="2" name="Table 1">
            <a:extLst>
              <a:ext uri="{FF2B5EF4-FFF2-40B4-BE49-F238E27FC236}">
                <a16:creationId xmlns:a16="http://schemas.microsoft.com/office/drawing/2014/main" id="{B5EEE80A-6C1A-4D9C-88B3-C94E7DB6064B}"/>
              </a:ext>
            </a:extLst>
          </p:cNvPr>
          <p:cNvGraphicFramePr>
            <a:graphicFrameLocks noGrp="1"/>
          </p:cNvGraphicFramePr>
          <p:nvPr>
            <p:extLst>
              <p:ext uri="{D42A27DB-BD31-4B8C-83A1-F6EECF244321}">
                <p14:modId xmlns:p14="http://schemas.microsoft.com/office/powerpoint/2010/main" val="1148106598"/>
              </p:ext>
            </p:extLst>
          </p:nvPr>
        </p:nvGraphicFramePr>
        <p:xfrm>
          <a:off x="304800" y="1682210"/>
          <a:ext cx="8382001" cy="4026979"/>
        </p:xfrm>
        <a:graphic>
          <a:graphicData uri="http://schemas.openxmlformats.org/drawingml/2006/table">
            <a:tbl>
              <a:tblPr/>
              <a:tblGrid>
                <a:gridCol w="324304">
                  <a:extLst>
                    <a:ext uri="{9D8B030D-6E8A-4147-A177-3AD203B41FA5}">
                      <a16:colId xmlns:a16="http://schemas.microsoft.com/office/drawing/2014/main" val="4026917166"/>
                    </a:ext>
                  </a:extLst>
                </a:gridCol>
                <a:gridCol w="2606902">
                  <a:extLst>
                    <a:ext uri="{9D8B030D-6E8A-4147-A177-3AD203B41FA5}">
                      <a16:colId xmlns:a16="http://schemas.microsoft.com/office/drawing/2014/main" val="859626158"/>
                    </a:ext>
                  </a:extLst>
                </a:gridCol>
                <a:gridCol w="1147536">
                  <a:extLst>
                    <a:ext uri="{9D8B030D-6E8A-4147-A177-3AD203B41FA5}">
                      <a16:colId xmlns:a16="http://schemas.microsoft.com/office/drawing/2014/main" val="2379330896"/>
                    </a:ext>
                  </a:extLst>
                </a:gridCol>
                <a:gridCol w="1060223">
                  <a:extLst>
                    <a:ext uri="{9D8B030D-6E8A-4147-A177-3AD203B41FA5}">
                      <a16:colId xmlns:a16="http://schemas.microsoft.com/office/drawing/2014/main" val="3977293466"/>
                    </a:ext>
                  </a:extLst>
                </a:gridCol>
                <a:gridCol w="1147536">
                  <a:extLst>
                    <a:ext uri="{9D8B030D-6E8A-4147-A177-3AD203B41FA5}">
                      <a16:colId xmlns:a16="http://schemas.microsoft.com/office/drawing/2014/main" val="3308737726"/>
                    </a:ext>
                  </a:extLst>
                </a:gridCol>
                <a:gridCol w="1047750">
                  <a:extLst>
                    <a:ext uri="{9D8B030D-6E8A-4147-A177-3AD203B41FA5}">
                      <a16:colId xmlns:a16="http://schemas.microsoft.com/office/drawing/2014/main" val="1672954887"/>
                    </a:ext>
                  </a:extLst>
                </a:gridCol>
                <a:gridCol w="1047750">
                  <a:extLst>
                    <a:ext uri="{9D8B030D-6E8A-4147-A177-3AD203B41FA5}">
                      <a16:colId xmlns:a16="http://schemas.microsoft.com/office/drawing/2014/main" val="2722484360"/>
                    </a:ext>
                  </a:extLst>
                </a:gridCol>
              </a:tblGrid>
              <a:tr h="652349">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Circuit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i="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Contract Census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June 2020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Discharges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Served</a:t>
                      </a:r>
                      <a:b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(Unduplicated)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extLst>
                  <a:ext uri="{0D108BD9-81ED-4DB2-BD59-A6C34878D82A}">
                    <a16:rowId xmlns:a16="http://schemas.microsoft.com/office/drawing/2014/main" val="670411660"/>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(Miami-Dade)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7961961"/>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(Palm Beach)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9376679"/>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(Monroe)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6877178"/>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(Broward)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2354868"/>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(Martin)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9730516"/>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24</a:t>
                      </a: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4673850"/>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142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553</a:t>
                      </a: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567</a:t>
                      </a: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589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126692"/>
                  </a:ext>
                </a:extLst>
              </a:tr>
            </a:tbl>
          </a:graphicData>
        </a:graphic>
      </p:graphicFrame>
    </p:spTree>
    <p:extLst>
      <p:ext uri="{BB962C8B-B14F-4D97-AF65-F5344CB8AC3E}">
        <p14:creationId xmlns:p14="http://schemas.microsoft.com/office/powerpoint/2010/main" val="250183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E2AF-8BD9-41D6-8B50-DD366214C892}"/>
              </a:ext>
            </a:extLst>
          </p:cNvPr>
          <p:cNvSpPr>
            <a:spLocks noGrp="1"/>
          </p:cNvSpPr>
          <p:nvPr>
            <p:ph type="title"/>
          </p:nvPr>
        </p:nvSpPr>
        <p:spPr/>
        <p:txBody>
          <a:bodyPr/>
          <a:lstStyle/>
          <a:p>
            <a:r>
              <a:rPr lang="en-US" dirty="0"/>
              <a:t>Recidivism.</a:t>
            </a:r>
            <a:br>
              <a:rPr lang="en-US" dirty="0"/>
            </a:br>
            <a:r>
              <a:rPr lang="en-US" dirty="0"/>
              <a:t>July 1, 2019 – June 30, 2020 </a:t>
            </a:r>
          </a:p>
        </p:txBody>
      </p:sp>
      <p:graphicFrame>
        <p:nvGraphicFramePr>
          <p:cNvPr id="3" name="Table 2">
            <a:extLst>
              <a:ext uri="{FF2B5EF4-FFF2-40B4-BE49-F238E27FC236}">
                <a16:creationId xmlns:a16="http://schemas.microsoft.com/office/drawing/2014/main" id="{C1C85922-8504-4918-97AC-42F58C0206F6}"/>
              </a:ext>
            </a:extLst>
          </p:cNvPr>
          <p:cNvGraphicFramePr>
            <a:graphicFrameLocks noGrp="1"/>
          </p:cNvGraphicFramePr>
          <p:nvPr>
            <p:extLst>
              <p:ext uri="{D42A27DB-BD31-4B8C-83A1-F6EECF244321}">
                <p14:modId xmlns:p14="http://schemas.microsoft.com/office/powerpoint/2010/main" val="742334770"/>
              </p:ext>
            </p:extLst>
          </p:nvPr>
        </p:nvGraphicFramePr>
        <p:xfrm>
          <a:off x="2514600" y="1981200"/>
          <a:ext cx="9523729" cy="2837007"/>
        </p:xfrm>
        <a:graphic>
          <a:graphicData uri="http://schemas.openxmlformats.org/drawingml/2006/table">
            <a:tbl>
              <a:tblPr firstRow="1" firstCol="1" bandRow="1"/>
              <a:tblGrid>
                <a:gridCol w="1961839">
                  <a:extLst>
                    <a:ext uri="{9D8B030D-6E8A-4147-A177-3AD203B41FA5}">
                      <a16:colId xmlns:a16="http://schemas.microsoft.com/office/drawing/2014/main" val="3125192843"/>
                    </a:ext>
                  </a:extLst>
                </a:gridCol>
                <a:gridCol w="709291">
                  <a:extLst>
                    <a:ext uri="{9D8B030D-6E8A-4147-A177-3AD203B41FA5}">
                      <a16:colId xmlns:a16="http://schemas.microsoft.com/office/drawing/2014/main" val="3147690528"/>
                    </a:ext>
                  </a:extLst>
                </a:gridCol>
                <a:gridCol w="737692">
                  <a:extLst>
                    <a:ext uri="{9D8B030D-6E8A-4147-A177-3AD203B41FA5}">
                      <a16:colId xmlns:a16="http://schemas.microsoft.com/office/drawing/2014/main" val="3414444877"/>
                    </a:ext>
                  </a:extLst>
                </a:gridCol>
                <a:gridCol w="677249">
                  <a:extLst>
                    <a:ext uri="{9D8B030D-6E8A-4147-A177-3AD203B41FA5}">
                      <a16:colId xmlns:a16="http://schemas.microsoft.com/office/drawing/2014/main" val="1528992769"/>
                    </a:ext>
                  </a:extLst>
                </a:gridCol>
                <a:gridCol w="709291">
                  <a:extLst>
                    <a:ext uri="{9D8B030D-6E8A-4147-A177-3AD203B41FA5}">
                      <a16:colId xmlns:a16="http://schemas.microsoft.com/office/drawing/2014/main" val="3979599417"/>
                    </a:ext>
                  </a:extLst>
                </a:gridCol>
                <a:gridCol w="1245265">
                  <a:extLst>
                    <a:ext uri="{9D8B030D-6E8A-4147-A177-3AD203B41FA5}">
                      <a16:colId xmlns:a16="http://schemas.microsoft.com/office/drawing/2014/main" val="1011400233"/>
                    </a:ext>
                  </a:extLst>
                </a:gridCol>
                <a:gridCol w="742062">
                  <a:extLst>
                    <a:ext uri="{9D8B030D-6E8A-4147-A177-3AD203B41FA5}">
                      <a16:colId xmlns:a16="http://schemas.microsoft.com/office/drawing/2014/main" val="1492088134"/>
                    </a:ext>
                  </a:extLst>
                </a:gridCol>
                <a:gridCol w="1037721">
                  <a:extLst>
                    <a:ext uri="{9D8B030D-6E8A-4147-A177-3AD203B41FA5}">
                      <a16:colId xmlns:a16="http://schemas.microsoft.com/office/drawing/2014/main" val="3512154446"/>
                    </a:ext>
                  </a:extLst>
                </a:gridCol>
                <a:gridCol w="578211">
                  <a:extLst>
                    <a:ext uri="{9D8B030D-6E8A-4147-A177-3AD203B41FA5}">
                      <a16:colId xmlns:a16="http://schemas.microsoft.com/office/drawing/2014/main" val="2992175215"/>
                    </a:ext>
                  </a:extLst>
                </a:gridCol>
                <a:gridCol w="568016">
                  <a:extLst>
                    <a:ext uri="{9D8B030D-6E8A-4147-A177-3AD203B41FA5}">
                      <a16:colId xmlns:a16="http://schemas.microsoft.com/office/drawing/2014/main" val="3077467855"/>
                    </a:ext>
                  </a:extLst>
                </a:gridCol>
                <a:gridCol w="557092">
                  <a:extLst>
                    <a:ext uri="{9D8B030D-6E8A-4147-A177-3AD203B41FA5}">
                      <a16:colId xmlns:a16="http://schemas.microsoft.com/office/drawing/2014/main" val="2426739285"/>
                    </a:ext>
                  </a:extLst>
                </a:gridCol>
              </a:tblGrid>
              <a:tr h="242072">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Successful %</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Data Collection</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3872463370"/>
                  </a:ext>
                </a:extLst>
              </a:tr>
              <a:tr h="361469">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59</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93.65%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63</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63</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3575127346"/>
                  </a:ext>
                </a:extLst>
              </a:tr>
              <a:tr h="361469">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38</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90.48%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42</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414638020"/>
                  </a:ext>
                </a:extLst>
              </a:tr>
              <a:tr h="361469">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3678506035"/>
                  </a:ext>
                </a:extLst>
              </a:tr>
              <a:tr h="426121">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36</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76.60%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47</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3260533914"/>
                  </a:ext>
                </a:extLst>
              </a:tr>
              <a:tr h="361469">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51</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94.44%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54</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54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1012021358"/>
                  </a:ext>
                </a:extLst>
              </a:tr>
              <a:tr h="361469">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97.37%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38</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38</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516154047"/>
                  </a:ext>
                </a:extLst>
              </a:tr>
              <a:tr h="361469">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Totals</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223</a:t>
                      </a:r>
                      <a:b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246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90.65%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246</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246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extLst>
                  <a:ext uri="{0D108BD9-81ED-4DB2-BD59-A6C34878D82A}">
                    <a16:rowId xmlns:a16="http://schemas.microsoft.com/office/drawing/2014/main" val="3793353925"/>
                  </a:ext>
                </a:extLst>
              </a:tr>
            </a:tbl>
          </a:graphicData>
        </a:graphic>
      </p:graphicFrame>
    </p:spTree>
    <p:extLst>
      <p:ext uri="{BB962C8B-B14F-4D97-AF65-F5344CB8AC3E}">
        <p14:creationId xmlns:p14="http://schemas.microsoft.com/office/powerpoint/2010/main" val="363521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0EAE-2F64-477F-B46A-02B5AD415D89}"/>
              </a:ext>
            </a:extLst>
          </p:cNvPr>
          <p:cNvSpPr>
            <a:spLocks noGrp="1"/>
          </p:cNvSpPr>
          <p:nvPr>
            <p:ph type="title"/>
          </p:nvPr>
        </p:nvSpPr>
        <p:spPr/>
        <p:txBody>
          <a:bodyPr/>
          <a:lstStyle/>
          <a:p>
            <a:r>
              <a:rPr lang="en-US" dirty="0"/>
              <a:t>Offense During Service</a:t>
            </a:r>
            <a:br>
              <a:rPr lang="en-US" dirty="0"/>
            </a:br>
            <a:r>
              <a:rPr lang="en-US" dirty="0"/>
              <a:t>July 1, 2019 – June 30, 2020 </a:t>
            </a:r>
          </a:p>
        </p:txBody>
      </p:sp>
      <p:graphicFrame>
        <p:nvGraphicFramePr>
          <p:cNvPr id="4" name="Table 3">
            <a:extLst>
              <a:ext uri="{FF2B5EF4-FFF2-40B4-BE49-F238E27FC236}">
                <a16:creationId xmlns:a16="http://schemas.microsoft.com/office/drawing/2014/main" id="{81EB1A9F-315B-4A30-A435-CCC05A382BB5}"/>
              </a:ext>
            </a:extLst>
          </p:cNvPr>
          <p:cNvGraphicFramePr>
            <a:graphicFrameLocks noGrp="1"/>
          </p:cNvGraphicFramePr>
          <p:nvPr>
            <p:extLst>
              <p:ext uri="{D42A27DB-BD31-4B8C-83A1-F6EECF244321}">
                <p14:modId xmlns:p14="http://schemas.microsoft.com/office/powerpoint/2010/main" val="3575421194"/>
              </p:ext>
            </p:extLst>
          </p:nvPr>
        </p:nvGraphicFramePr>
        <p:xfrm>
          <a:off x="1524000" y="1752600"/>
          <a:ext cx="5562600" cy="3111431"/>
        </p:xfrm>
        <a:graphic>
          <a:graphicData uri="http://schemas.openxmlformats.org/drawingml/2006/table">
            <a:tbl>
              <a:tblPr/>
              <a:tblGrid>
                <a:gridCol w="1860890">
                  <a:extLst>
                    <a:ext uri="{9D8B030D-6E8A-4147-A177-3AD203B41FA5}">
                      <a16:colId xmlns:a16="http://schemas.microsoft.com/office/drawing/2014/main" val="4234145454"/>
                    </a:ext>
                  </a:extLst>
                </a:gridCol>
                <a:gridCol w="939566">
                  <a:extLst>
                    <a:ext uri="{9D8B030D-6E8A-4147-A177-3AD203B41FA5}">
                      <a16:colId xmlns:a16="http://schemas.microsoft.com/office/drawing/2014/main" val="384125448"/>
                    </a:ext>
                  </a:extLst>
                </a:gridCol>
                <a:gridCol w="970582">
                  <a:extLst>
                    <a:ext uri="{9D8B030D-6E8A-4147-A177-3AD203B41FA5}">
                      <a16:colId xmlns:a16="http://schemas.microsoft.com/office/drawing/2014/main" val="1485799090"/>
                    </a:ext>
                  </a:extLst>
                </a:gridCol>
                <a:gridCol w="862030">
                  <a:extLst>
                    <a:ext uri="{9D8B030D-6E8A-4147-A177-3AD203B41FA5}">
                      <a16:colId xmlns:a16="http://schemas.microsoft.com/office/drawing/2014/main" val="3358107368"/>
                    </a:ext>
                  </a:extLst>
                </a:gridCol>
                <a:gridCol w="929532">
                  <a:extLst>
                    <a:ext uri="{9D8B030D-6E8A-4147-A177-3AD203B41FA5}">
                      <a16:colId xmlns:a16="http://schemas.microsoft.com/office/drawing/2014/main" val="1224897480"/>
                    </a:ext>
                  </a:extLst>
                </a:gridCol>
              </a:tblGrid>
              <a:tr h="1357678">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Arrest During Program</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Adjudicated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No Recidivism During Services</a:t>
                      </a:r>
                      <a:endParaRPr lang="en-US" sz="1000">
                        <a:effectLst/>
                        <a:latin typeface="Times New Roman" panose="02020603050405020304" pitchFamily="18" charset="0"/>
                        <a:ea typeface="Times New Roman" panose="02020603050405020304" pitchFamily="18" charset="0"/>
                      </a:endParaRPr>
                    </a:p>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Served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689270526"/>
                  </a:ext>
                </a:extLst>
              </a:tr>
              <a:tr h="27308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86.84%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132 of 152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558863"/>
                  </a:ext>
                </a:extLst>
              </a:tr>
              <a:tr h="27308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95.15%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98 of 103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502273"/>
                  </a:ext>
                </a:extLst>
              </a:tr>
              <a:tr h="27308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115 of 135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5414315"/>
                  </a:ext>
                </a:extLst>
              </a:tr>
              <a:tr h="273086">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85.71%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72 of 84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831304"/>
                  </a:ext>
                </a:extLst>
              </a:tr>
              <a:tr h="273086">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85.96%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98 of 114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719401"/>
                  </a:ext>
                </a:extLst>
              </a:tr>
              <a:tr h="388323">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99</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87.58%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515 of 588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904847"/>
                  </a:ext>
                </a:extLst>
              </a:tr>
            </a:tbl>
          </a:graphicData>
        </a:graphic>
      </p:graphicFrame>
    </p:spTree>
    <p:extLst>
      <p:ext uri="{BB962C8B-B14F-4D97-AF65-F5344CB8AC3E}">
        <p14:creationId xmlns:p14="http://schemas.microsoft.com/office/powerpoint/2010/main" val="341715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E1EF6C31093D499D3301542397FF92" ma:contentTypeVersion="0" ma:contentTypeDescription="Create a new document." ma:contentTypeScope="" ma:versionID="9c786ed37278aa04e65ee8b2511fa61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7B1FC27-DE40-40F7-98BE-D11624894AE7}">
  <ds:schemaRefs>
    <ds:schemaRef ds:uri="http://schemas.microsoft.com/sharepoint/v3/contenttype/forms"/>
  </ds:schemaRefs>
</ds:datastoreItem>
</file>

<file path=customXml/itemProps2.xml><?xml version="1.0" encoding="utf-8"?>
<ds:datastoreItem xmlns:ds="http://schemas.openxmlformats.org/officeDocument/2006/customXml" ds:itemID="{3824CFCE-5DD7-478A-BF9B-D85590308E32}">
  <ds:schemaRefs>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74ADF48-6460-48C9-80F4-76C9F3D1E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5637</TotalTime>
  <Words>1271</Words>
  <Application>Microsoft Office PowerPoint</Application>
  <PresentationFormat>On-screen Show (4:3)</PresentationFormat>
  <Paragraphs>731</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Georgia</vt:lpstr>
      <vt:lpstr>Myriad Pro</vt:lpstr>
      <vt:lpstr>Tahoma</vt:lpstr>
      <vt:lpstr>Times New Roman</vt:lpstr>
      <vt:lpstr>Wingdings</vt:lpstr>
      <vt:lpstr>Office Theme</vt:lpstr>
      <vt:lpstr>Data Package July 8, 2020</vt:lpstr>
      <vt:lpstr>South Florida Data Packet July 8, 2020</vt:lpstr>
      <vt:lpstr>Performance Measures July 1, 2019 – June 30, 2020</vt:lpstr>
      <vt:lpstr>Timeliness of Admission and Assessments July 1, 2019 through June 30, 2020</vt:lpstr>
      <vt:lpstr>Current Month SUCCESS RATES June 2020</vt:lpstr>
      <vt:lpstr>YTD Discharge Analysis July 1, 2019 – June 30, 2020</vt:lpstr>
      <vt:lpstr>Monthly &amp; YTD Census Summary July 1, 2019 – June 30, 2020</vt:lpstr>
      <vt:lpstr>Recidivism. July 1, 2019 – June 30, 2020 </vt:lpstr>
      <vt:lpstr>Offense During Service July 1, 2019 – June 30, 2020 </vt:lpstr>
      <vt:lpstr>Vocational Certifications July 1, 2019 – June 30, 2020</vt:lpstr>
      <vt:lpstr>Employment July 1, 2019 – June 30, 2020</vt:lpstr>
      <vt:lpstr>Current Education Enrollment June 30, 2020 </vt:lpstr>
      <vt:lpstr>GED Test Passed July 1, 2019 – June 30, 2020</vt:lpstr>
      <vt:lpstr>GED Certifications July 1, 2019- June 30, 2020</vt:lpstr>
      <vt:lpstr>   Skills Remediation July 1, 2019- June 30, 2020</vt:lpstr>
      <vt:lpstr>Mentoring July1, 2019 to June 30, 2020</vt:lpstr>
      <vt:lpstr>Caseload  As of June 30, 2020</vt:lpstr>
      <vt:lpstr>Staff Vacancies,  June 30,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Region March 5, 2019</dc:title>
  <dc:creator>Maria Weber</dc:creator>
  <cp:lastModifiedBy>Harold McIntyre</cp:lastModifiedBy>
  <cp:revision>580</cp:revision>
  <cp:lastPrinted>2019-12-13T20:46:45Z</cp:lastPrinted>
  <dcterms:created xsi:type="dcterms:W3CDTF">2019-03-07T14:00:47Z</dcterms:created>
  <dcterms:modified xsi:type="dcterms:W3CDTF">2020-07-08T16:47:27Z</dcterms:modified>
</cp:coreProperties>
</file>