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dp" ContentType="image/vnd.ms-photo"/>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sldIdLst>
    <p:sldId id="295" r:id="rId5"/>
    <p:sldId id="296" r:id="rId6"/>
    <p:sldId id="297" r:id="rId7"/>
    <p:sldId id="319" r:id="rId8"/>
    <p:sldId id="317" r:id="rId9"/>
    <p:sldId id="323" r:id="rId10"/>
    <p:sldId id="301" r:id="rId11"/>
    <p:sldId id="324" r:id="rId12"/>
    <p:sldId id="300" r:id="rId13"/>
    <p:sldId id="304" r:id="rId14"/>
    <p:sldId id="305" r:id="rId15"/>
    <p:sldId id="306" r:id="rId16"/>
    <p:sldId id="307" r:id="rId17"/>
    <p:sldId id="313" r:id="rId18"/>
    <p:sldId id="321" r:id="rId19"/>
    <p:sldId id="308" r:id="rId20"/>
    <p:sldId id="312" r:id="rId2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orient="horz" pos="912">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5BBB"/>
    <a:srgbClr val="7AC143"/>
    <a:srgbClr val="0076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838" autoAdjust="0"/>
    <p:restoredTop sz="94660"/>
  </p:normalViewPr>
  <p:slideViewPr>
    <p:cSldViewPr>
      <p:cViewPr varScale="1">
        <p:scale>
          <a:sx n="68" d="100"/>
          <a:sy n="68" d="100"/>
        </p:scale>
        <p:origin x="780" y="72"/>
      </p:cViewPr>
      <p:guideLst>
        <p:guide orient="horz" pos="2160"/>
        <p:guide orient="horz" pos="912"/>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a:t>YTD</a:t>
            </a:r>
            <a:r>
              <a:rPr lang="en-US" baseline="0"/>
              <a:t> GED Tests &amp; Certificates by Circuit</a:t>
            </a:r>
            <a:endParaRPr lang="en-US"/>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col"/>
        <c:grouping val="clustered"/>
        <c:varyColors val="0"/>
        <c:ser>
          <c:idx val="0"/>
          <c:order val="0"/>
          <c:tx>
            <c:strRef>
              <c:f>'GED Jan 2020'!$B$29</c:f>
              <c:strCache>
                <c:ptCount val="1"/>
                <c:pt idx="0">
                  <c:v>Tests</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Pt>
            <c:idx val="5"/>
            <c:invertIfNegative val="0"/>
            <c:bubble3D val="0"/>
            <c:spPr>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4094-4A78-A9CD-C7A65093A178}"/>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'GED Jan 2020'!$A$31:$A$36</c:f>
              <c:strCache>
                <c:ptCount val="6"/>
                <c:pt idx="0">
                  <c:v>C9</c:v>
                </c:pt>
                <c:pt idx="1">
                  <c:v>C10</c:v>
                </c:pt>
                <c:pt idx="2">
                  <c:v>C12</c:v>
                </c:pt>
                <c:pt idx="3">
                  <c:v>C13</c:v>
                </c:pt>
                <c:pt idx="4">
                  <c:v>C18</c:v>
                </c:pt>
                <c:pt idx="5">
                  <c:v>Total</c:v>
                </c:pt>
              </c:strCache>
            </c:strRef>
          </c:cat>
          <c:val>
            <c:numRef>
              <c:f>'GED Jan 2020'!$B$31:$B$36</c:f>
              <c:numCache>
                <c:formatCode>General</c:formatCode>
                <c:ptCount val="6"/>
                <c:pt idx="0">
                  <c:v>20</c:v>
                </c:pt>
                <c:pt idx="1">
                  <c:v>10</c:v>
                </c:pt>
                <c:pt idx="2">
                  <c:v>7</c:v>
                </c:pt>
                <c:pt idx="3">
                  <c:v>13</c:v>
                </c:pt>
                <c:pt idx="4">
                  <c:v>4</c:v>
                </c:pt>
                <c:pt idx="5">
                  <c:v>54</c:v>
                </c:pt>
              </c:numCache>
            </c:numRef>
          </c:val>
          <c:extLst>
            <c:ext xmlns:c16="http://schemas.microsoft.com/office/drawing/2014/chart" uri="{C3380CC4-5D6E-409C-BE32-E72D297353CC}">
              <c16:uniqueId val="{00000002-4094-4A78-A9CD-C7A65093A178}"/>
            </c:ext>
          </c:extLst>
        </c:ser>
        <c:ser>
          <c:idx val="1"/>
          <c:order val="1"/>
          <c:tx>
            <c:strRef>
              <c:f>'GED Jan 2020'!$C$29</c:f>
              <c:strCache>
                <c:ptCount val="1"/>
                <c:pt idx="0">
                  <c:v>Certificates</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Pt>
            <c:idx val="5"/>
            <c:invertIfNegative val="0"/>
            <c:bubble3D val="0"/>
            <c:spPr>
              <a:solidFill>
                <a:srgbClr val="FF9999"/>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4-4094-4A78-A9CD-C7A65093A178}"/>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'GED Jan 2020'!$A$31:$A$36</c:f>
              <c:strCache>
                <c:ptCount val="6"/>
                <c:pt idx="0">
                  <c:v>C9</c:v>
                </c:pt>
                <c:pt idx="1">
                  <c:v>C10</c:v>
                </c:pt>
                <c:pt idx="2">
                  <c:v>C12</c:v>
                </c:pt>
                <c:pt idx="3">
                  <c:v>C13</c:v>
                </c:pt>
                <c:pt idx="4">
                  <c:v>C18</c:v>
                </c:pt>
                <c:pt idx="5">
                  <c:v>Total</c:v>
                </c:pt>
              </c:strCache>
            </c:strRef>
          </c:cat>
          <c:val>
            <c:numRef>
              <c:f>'GED Jan 2020'!$C$31:$C$36</c:f>
              <c:numCache>
                <c:formatCode>General</c:formatCode>
                <c:ptCount val="6"/>
                <c:pt idx="0">
                  <c:v>21</c:v>
                </c:pt>
                <c:pt idx="1">
                  <c:v>8</c:v>
                </c:pt>
                <c:pt idx="2">
                  <c:v>6</c:v>
                </c:pt>
                <c:pt idx="3">
                  <c:v>8</c:v>
                </c:pt>
                <c:pt idx="4">
                  <c:v>4</c:v>
                </c:pt>
                <c:pt idx="5">
                  <c:v>47</c:v>
                </c:pt>
              </c:numCache>
            </c:numRef>
          </c:val>
          <c:extLst>
            <c:ext xmlns:c16="http://schemas.microsoft.com/office/drawing/2014/chart" uri="{C3380CC4-5D6E-409C-BE32-E72D297353CC}">
              <c16:uniqueId val="{00000005-4094-4A78-A9CD-C7A65093A178}"/>
            </c:ext>
          </c:extLst>
        </c:ser>
        <c:dLbls>
          <c:dLblPos val="outEnd"/>
          <c:showLegendKey val="0"/>
          <c:showVal val="1"/>
          <c:showCatName val="0"/>
          <c:showSerName val="0"/>
          <c:showPercent val="0"/>
          <c:showBubbleSize val="0"/>
        </c:dLbls>
        <c:gapWidth val="100"/>
        <c:overlap val="-24"/>
        <c:axId val="760211112"/>
        <c:axId val="760209800"/>
      </c:barChart>
      <c:catAx>
        <c:axId val="760211112"/>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760209800"/>
        <c:crosses val="autoZero"/>
        <c:auto val="1"/>
        <c:lblAlgn val="ctr"/>
        <c:lblOffset val="100"/>
        <c:noMultiLvlLbl val="0"/>
      </c:catAx>
      <c:valAx>
        <c:axId val="760209800"/>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760211112"/>
        <c:crosses val="autoZero"/>
        <c:crossBetween val="between"/>
      </c:valAx>
      <c:dTable>
        <c:showHorzBorder val="1"/>
        <c:showVertBorder val="1"/>
        <c:showOutline val="1"/>
        <c:showKeys val="1"/>
        <c:spPr>
          <a:noFill/>
          <a:ln w="9525">
            <a:solidFill>
              <a:schemeClr val="lt1">
                <a:lumMod val="95000"/>
                <a:alpha val="54000"/>
              </a:schemeClr>
            </a:solidFill>
          </a:ln>
          <a:effectLst/>
        </c:spPr>
        <c:txPr>
          <a:bodyPr rot="0" spcFirstLastPara="1" vertOverflow="ellipsis" vert="horz" wrap="square" anchor="ctr" anchorCtr="1"/>
          <a:lstStyle/>
          <a:p>
            <a:pPr rtl="0">
              <a:defRPr sz="900" b="0" i="0" u="none" strike="noStrike" kern="1200" baseline="0">
                <a:solidFill>
                  <a:schemeClr val="lt1">
                    <a:lumMod val="85000"/>
                  </a:schemeClr>
                </a:solidFill>
                <a:latin typeface="+mn-lt"/>
                <a:ea typeface="+mn-ea"/>
                <a:cs typeface="+mn-cs"/>
              </a:defRPr>
            </a:pPr>
            <a:endParaRPr lang="en-US"/>
          </a:p>
        </c:txPr>
      </c:dTable>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lt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smtClean="0">
                <a:latin typeface="+mn-lt"/>
                <a:cs typeface="+mn-cs"/>
              </a:defRPr>
            </a:lvl1pPr>
          </a:lstStyle>
          <a:p>
            <a:pPr>
              <a:defRPr/>
            </a:pPr>
            <a:fld id="{9B31C7AA-12EC-4B26-B628-D772DEF484B6}" type="datetimeFigureOut">
              <a:rPr lang="en-US"/>
              <a:pPr>
                <a:defRPr/>
              </a:pPr>
              <a:t>3/2/2020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smtClean="0">
                <a:latin typeface="+mn-lt"/>
                <a:cs typeface="+mn-cs"/>
              </a:defRPr>
            </a:lvl1pPr>
          </a:lstStyle>
          <a:p>
            <a:pPr>
              <a:defRPr/>
            </a:pPr>
            <a:fld id="{FC836D36-23E2-4ACA-9C7C-97FC79790F91}" type="slidenum">
              <a:rPr lang="en-US"/>
              <a:pPr>
                <a:defRPr/>
              </a:pPr>
              <a:t>‹#›</a:t>
            </a:fld>
            <a:endParaRPr lang="en-US"/>
          </a:p>
        </p:txBody>
      </p:sp>
    </p:spTree>
    <p:extLst>
      <p:ext uri="{BB962C8B-B14F-4D97-AF65-F5344CB8AC3E}">
        <p14:creationId xmlns:p14="http://schemas.microsoft.com/office/powerpoint/2010/main" val="18172002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64E8597E-3AC2-4732-AB48-11EB1BD6C83D}" type="slidenum">
              <a:rPr lang="en-US" altLang="en-US"/>
              <a:pPr fontAlgn="base">
                <a:spcBef>
                  <a:spcPct val="0"/>
                </a:spcBef>
                <a:spcAft>
                  <a:spcPct val="0"/>
                </a:spcAft>
              </a:pPr>
              <a:t>2</a:t>
            </a:fld>
            <a:endParaRPr lang="en-US" altLang="en-US" dirty="0"/>
          </a:p>
        </p:txBody>
      </p:sp>
    </p:spTree>
    <p:extLst>
      <p:ext uri="{BB962C8B-B14F-4D97-AF65-F5344CB8AC3E}">
        <p14:creationId xmlns:p14="http://schemas.microsoft.com/office/powerpoint/2010/main" val="1716910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C836D36-23E2-4ACA-9C7C-97FC79790F91}" type="slidenum">
              <a:rPr lang="en-US" smtClean="0"/>
              <a:pPr>
                <a:defRPr/>
              </a:pPr>
              <a:t>9</a:t>
            </a:fld>
            <a:endParaRPr lang="en-US"/>
          </a:p>
        </p:txBody>
      </p:sp>
    </p:spTree>
    <p:extLst>
      <p:ext uri="{BB962C8B-B14F-4D97-AF65-F5344CB8AC3E}">
        <p14:creationId xmlns:p14="http://schemas.microsoft.com/office/powerpoint/2010/main" val="32126503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4800600"/>
            <a:ext cx="9144000" cy="2057400"/>
          </a:xfrm>
          <a:prstGeom prst="rect">
            <a:avLst/>
          </a:prstGeom>
          <a:solidFill>
            <a:srgbClr val="005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895600" y="3762828"/>
            <a:ext cx="6248400" cy="762000"/>
          </a:xfrm>
        </p:spPr>
        <p:txBody>
          <a:bodyPr>
            <a:normAutofit/>
          </a:bodyPr>
          <a:lstStyle>
            <a:lvl1pPr algn="r">
              <a:defRPr sz="3600" b="1" i="0">
                <a:solidFill>
                  <a:srgbClr val="005BBB"/>
                </a:solidFill>
                <a:latin typeface="Myriad Pro" pitchFamily="34" charset="0"/>
              </a:defRPr>
            </a:lvl1pPr>
          </a:lstStyle>
          <a:p>
            <a:r>
              <a:rPr lang="en-US" dirty="0"/>
              <a:t>Click to edit Master title style</a:t>
            </a:r>
          </a:p>
        </p:txBody>
      </p:sp>
      <p:sp>
        <p:nvSpPr>
          <p:cNvPr id="3" name="Subtitle 2"/>
          <p:cNvSpPr>
            <a:spLocks noGrp="1"/>
          </p:cNvSpPr>
          <p:nvPr>
            <p:ph type="subTitle" idx="1" hasCustomPrompt="1"/>
          </p:nvPr>
        </p:nvSpPr>
        <p:spPr>
          <a:xfrm>
            <a:off x="3323772" y="4818185"/>
            <a:ext cx="5820228" cy="762000"/>
          </a:xfrm>
        </p:spPr>
        <p:txBody>
          <a:bodyPr>
            <a:noAutofit/>
          </a:bodyPr>
          <a:lstStyle>
            <a:lvl1pPr marL="0" indent="0" algn="r">
              <a:buNone/>
              <a:defRPr sz="2000" b="0">
                <a:solidFill>
                  <a:srgbClr val="7AC143"/>
                </a:solidFill>
                <a:latin typeface="Myriad Pro"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Date Placeholder 3"/>
          <p:cNvSpPr>
            <a:spLocks noGrp="1"/>
          </p:cNvSpPr>
          <p:nvPr>
            <p:ph type="dt" sz="half" idx="10"/>
          </p:nvPr>
        </p:nvSpPr>
        <p:spPr>
          <a:xfrm>
            <a:off x="6019800" y="6151964"/>
            <a:ext cx="2133600" cy="365125"/>
          </a:xfrm>
        </p:spPr>
        <p:txBody>
          <a:bodyPr/>
          <a:lstStyle>
            <a:lvl1pPr algn="r">
              <a:defRPr smtClean="0">
                <a:solidFill>
                  <a:srgbClr val="FFFFFF"/>
                </a:solidFill>
              </a:defRPr>
            </a:lvl1pPr>
          </a:lstStyle>
          <a:p>
            <a:pPr>
              <a:defRPr/>
            </a:pPr>
            <a:fld id="{835E01EE-6582-48D9-AB00-B7AFDA4CD05E}" type="datetime1">
              <a:rPr lang="en-US" smtClean="0"/>
              <a:t>3/2/2020</a:t>
            </a:fld>
            <a:endParaRPr lang="en-US" dirty="0"/>
          </a:p>
        </p:txBody>
      </p:sp>
      <p:sp>
        <p:nvSpPr>
          <p:cNvPr id="6" name="Slide Number Placeholder 5"/>
          <p:cNvSpPr>
            <a:spLocks noGrp="1"/>
          </p:cNvSpPr>
          <p:nvPr>
            <p:ph type="sldNum" sz="quarter" idx="11"/>
          </p:nvPr>
        </p:nvSpPr>
        <p:spPr>
          <a:xfrm>
            <a:off x="8229600" y="6151964"/>
            <a:ext cx="914400" cy="365125"/>
          </a:xfrm>
        </p:spPr>
        <p:txBody>
          <a:bodyPr/>
          <a:lstStyle>
            <a:lvl1pPr algn="l">
              <a:defRPr dirty="0" smtClean="0">
                <a:solidFill>
                  <a:srgbClr val="7AC143"/>
                </a:solidFill>
              </a:defRPr>
            </a:lvl1pPr>
          </a:lstStyle>
          <a:p>
            <a:pPr>
              <a:defRPr/>
            </a:pPr>
            <a:r>
              <a:rPr lang="en-US" dirty="0"/>
              <a:t>|</a:t>
            </a:r>
            <a:r>
              <a:rPr lang="en-US" b="0" dirty="0"/>
              <a:t>  </a:t>
            </a:r>
            <a:fld id="{39B9220D-DD89-44FF-AF7E-C09785A2DE27}" type="slidenum">
              <a:rPr lang="en-US" b="0" smtClean="0">
                <a:solidFill>
                  <a:srgbClr val="FFFFFF"/>
                </a:solidFill>
              </a:rPr>
              <a:pPr>
                <a:defRPr/>
              </a:pPr>
              <a:t>‹#›</a:t>
            </a:fld>
            <a:endParaRPr lang="en-US" b="0" dirty="0">
              <a:solidFill>
                <a:srgbClr val="FFFFFF"/>
              </a:solidFill>
            </a:endParaRPr>
          </a:p>
        </p:txBody>
      </p:sp>
      <p:pic>
        <p:nvPicPr>
          <p:cNvPr id="16" name="Picture 15" descr="K_graphic-GRN-SPOT.wmf"/>
          <p:cNvPicPr>
            <a:picLocks noChangeAspect="1"/>
          </p:cNvPicPr>
          <p:nvPr userDrawn="1"/>
        </p:nvPicPr>
        <p:blipFill>
          <a:blip r:embed="rId2" cstate="print"/>
          <a:srcRect l="12762" t="9471"/>
          <a:stretch>
            <a:fillRect/>
          </a:stretch>
        </p:blipFill>
        <p:spPr>
          <a:xfrm>
            <a:off x="0" y="0"/>
            <a:ext cx="3323772" cy="5414488"/>
          </a:xfrm>
          <a:prstGeom prst="rect">
            <a:avLst/>
          </a:prstGeom>
        </p:spPr>
      </p:pic>
      <p:sp>
        <p:nvSpPr>
          <p:cNvPr id="18" name="Rectangle 17"/>
          <p:cNvSpPr/>
          <p:nvPr userDrawn="1"/>
        </p:nvSpPr>
        <p:spPr>
          <a:xfrm>
            <a:off x="0" y="4800600"/>
            <a:ext cx="9144000" cy="76200"/>
          </a:xfrm>
          <a:prstGeom prst="rect">
            <a:avLst/>
          </a:prstGeom>
          <a:solidFill>
            <a:srgbClr val="7AC1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p:cNvSpPr txBox="1"/>
          <p:nvPr userDrawn="1"/>
        </p:nvSpPr>
        <p:spPr>
          <a:xfrm>
            <a:off x="124904" y="6096000"/>
            <a:ext cx="5820228" cy="477054"/>
          </a:xfrm>
          <a:prstGeom prst="rect">
            <a:avLst/>
          </a:prstGeom>
          <a:noFill/>
        </p:spPr>
        <p:txBody>
          <a:bodyPr wrap="square" rtlCol="0">
            <a:spAutoFit/>
          </a:bodyPr>
          <a:lstStyle/>
          <a:p>
            <a:r>
              <a:rPr lang="en-US" sz="2500" b="1" dirty="0">
                <a:solidFill>
                  <a:srgbClr val="7AC143"/>
                </a:solidFill>
              </a:rPr>
              <a:t>Eckerd.org/</a:t>
            </a:r>
            <a:r>
              <a:rPr lang="en-US" sz="2500" b="1" dirty="0" err="1">
                <a:solidFill>
                  <a:srgbClr val="7AC143"/>
                </a:solidFill>
              </a:rPr>
              <a:t>ProjectBridge</a:t>
            </a:r>
            <a:endParaRPr lang="en-US" sz="2500" b="1" dirty="0">
              <a:solidFill>
                <a:srgbClr val="7AC143"/>
              </a:solidFill>
            </a:endParaRPr>
          </a:p>
        </p:txBody>
      </p:sp>
      <p:pic>
        <p:nvPicPr>
          <p:cNvPr id="9" name="Picture 8">
            <a:extLst>
              <a:ext uri="{FF2B5EF4-FFF2-40B4-BE49-F238E27FC236}">
                <a16:creationId xmlns:a16="http://schemas.microsoft.com/office/drawing/2014/main" id="{6272ADB0-0ADC-4A60-9ECC-428A5D711C9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895601" y="1066800"/>
            <a:ext cx="5486400" cy="163204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Rectangle 1"/>
          <p:cNvSpPr/>
          <p:nvPr userDrawn="1"/>
        </p:nvSpPr>
        <p:spPr>
          <a:xfrm>
            <a:off x="0" y="0"/>
            <a:ext cx="9296400" cy="1600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Date Placeholder 3"/>
          <p:cNvSpPr>
            <a:spLocks noGrp="1"/>
          </p:cNvSpPr>
          <p:nvPr>
            <p:ph type="dt" sz="half" idx="10"/>
          </p:nvPr>
        </p:nvSpPr>
        <p:spPr/>
        <p:txBody>
          <a:bodyPr/>
          <a:lstStyle>
            <a:lvl1pPr algn="r">
              <a:defRPr smtClean="0">
                <a:solidFill>
                  <a:srgbClr val="FFFFFF"/>
                </a:solidFill>
              </a:defRPr>
            </a:lvl1pPr>
          </a:lstStyle>
          <a:p>
            <a:pPr>
              <a:defRPr/>
            </a:pPr>
            <a:fld id="{6921D5BB-34C4-4B04-BF49-13362121A7AB}" type="datetime1">
              <a:rPr lang="en-US" smtClean="0"/>
              <a:t>3/2/2020</a:t>
            </a:fld>
            <a:endParaRPr lang="en-US" dirty="0"/>
          </a:p>
        </p:txBody>
      </p:sp>
      <p:sp>
        <p:nvSpPr>
          <p:cNvPr id="4" name="Slide Number Placeholder 5"/>
          <p:cNvSpPr>
            <a:spLocks noGrp="1"/>
          </p:cNvSpPr>
          <p:nvPr>
            <p:ph type="sldNum" sz="quarter" idx="11"/>
          </p:nvPr>
        </p:nvSpPr>
        <p:spPr/>
        <p:txBody>
          <a:bodyPr/>
          <a:lstStyle>
            <a:lvl1pPr algn="l">
              <a:defRPr dirty="0" smtClean="0">
                <a:solidFill>
                  <a:srgbClr val="7AC143"/>
                </a:solidFill>
              </a:defRPr>
            </a:lvl1pPr>
          </a:lstStyle>
          <a:p>
            <a:pPr>
              <a:defRPr/>
            </a:pPr>
            <a:r>
              <a:rPr lang="en-US" dirty="0"/>
              <a:t>|</a:t>
            </a:r>
            <a:r>
              <a:rPr lang="en-US" b="0" dirty="0"/>
              <a:t>  </a:t>
            </a:r>
            <a:fld id="{BC4A44C3-705A-4EC4-B3F9-44099BE396D9}" type="slidenum">
              <a:rPr lang="en-US" b="0" smtClean="0">
                <a:solidFill>
                  <a:srgbClr val="FFFFFF"/>
                </a:solidFill>
              </a:rPr>
              <a:pPr>
                <a:defRPr/>
              </a:pPr>
              <a:t>‹#›</a:t>
            </a:fld>
            <a:endParaRPr lang="en-US" b="0" dirty="0">
              <a:solidFill>
                <a:srgbClr val="FFFFFF"/>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3008313" cy="609600"/>
          </a:xfrm>
        </p:spPr>
        <p:txBody>
          <a:bodyPr>
            <a:noAutofit/>
          </a:bodyPr>
          <a:lstStyle>
            <a:lvl1pPr algn="l">
              <a:defRPr sz="1800" b="1"/>
            </a:lvl1pPr>
          </a:lstStyle>
          <a:p>
            <a:r>
              <a:rPr lang="en-US" dirty="0"/>
              <a:t>Click to edit Master title style</a:t>
            </a:r>
          </a:p>
        </p:txBody>
      </p:sp>
      <p:sp>
        <p:nvSpPr>
          <p:cNvPr id="3" name="Content Placeholder 2"/>
          <p:cNvSpPr>
            <a:spLocks noGrp="1"/>
          </p:cNvSpPr>
          <p:nvPr>
            <p:ph idx="1"/>
          </p:nvPr>
        </p:nvSpPr>
        <p:spPr>
          <a:xfrm>
            <a:off x="3498850" y="1066800"/>
            <a:ext cx="5111750" cy="4906963"/>
          </a:xfrm>
        </p:spPr>
        <p:txBody>
          <a:bodyPr/>
          <a:lstStyle>
            <a:lvl1pPr marL="0" indent="0">
              <a:defRPr sz="2800" b="1"/>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381000" y="1752600"/>
            <a:ext cx="3008313" cy="4191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pPr>
              <a:defRPr/>
            </a:pPr>
            <a:fld id="{328ED1A2-2DF2-4E24-9D05-2855F5FEA8F1}" type="datetime1">
              <a:rPr lang="en-US" smtClean="0"/>
              <a:t>3/2/2020</a:t>
            </a:fld>
            <a:endParaRPr lang="en-US" dirty="0"/>
          </a:p>
        </p:txBody>
      </p:sp>
      <p:sp>
        <p:nvSpPr>
          <p:cNvPr id="6" name="Slide Number Placeholder 5"/>
          <p:cNvSpPr>
            <a:spLocks noGrp="1"/>
          </p:cNvSpPr>
          <p:nvPr>
            <p:ph type="sldNum" sz="quarter" idx="11"/>
          </p:nvPr>
        </p:nvSpPr>
        <p:spPr/>
        <p:txBody>
          <a:bodyPr/>
          <a:lstStyle>
            <a:lvl1pPr>
              <a:defRPr/>
            </a:lvl1pPr>
          </a:lstStyle>
          <a:p>
            <a:pPr>
              <a:defRPr/>
            </a:pPr>
            <a:r>
              <a:rPr lang="en-US" dirty="0"/>
              <a:t>|</a:t>
            </a:r>
            <a:r>
              <a:rPr lang="en-US" b="0" dirty="0">
                <a:solidFill>
                  <a:srgbClr val="0076C0"/>
                </a:solidFill>
              </a:rPr>
              <a:t>  </a:t>
            </a:r>
            <a:fld id="{2F61666A-62DA-4441-9385-442187037AF2}" type="slidenum">
              <a:rPr lang="en-US" b="0" smtClean="0">
                <a:solidFill>
                  <a:srgbClr val="FFFFFF"/>
                </a:solidFill>
              </a:rPr>
              <a:pPr>
                <a:defRPr/>
              </a:pPr>
              <a:t>‹#›</a:t>
            </a:fld>
            <a:endParaRPr lang="en-US" b="0" dirty="0">
              <a:solidFill>
                <a:srgbClr val="FFFFFF"/>
              </a:solidFill>
            </a:endParaRPr>
          </a:p>
        </p:txBody>
      </p:sp>
      <p:pic>
        <p:nvPicPr>
          <p:cNvPr id="7" name="Picture 6" descr="K_graphic-GRN-SPOT.wmf"/>
          <p:cNvPicPr>
            <a:picLocks noChangeAspect="1"/>
          </p:cNvPicPr>
          <p:nvPr userDrawn="1"/>
        </p:nvPicPr>
        <p:blipFill>
          <a:blip r:embed="rId2" cstate="print"/>
          <a:srcRect l="12762" t="-8239"/>
          <a:stretch>
            <a:fillRect/>
          </a:stretch>
        </p:blipFill>
        <p:spPr>
          <a:xfrm>
            <a:off x="0" y="4572000"/>
            <a:ext cx="914400" cy="1780970"/>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257800"/>
            <a:ext cx="7315200" cy="381000"/>
          </a:xfrm>
        </p:spPr>
        <p:txBody>
          <a:bodyPr/>
          <a:lstStyle>
            <a:lvl1pPr algn="r">
              <a:defRPr sz="2000" b="1"/>
            </a:lvl1pPr>
          </a:lstStyle>
          <a:p>
            <a:r>
              <a:rPr lang="en-US" dirty="0"/>
              <a:t>Click to edit Master title style</a:t>
            </a:r>
          </a:p>
        </p:txBody>
      </p:sp>
      <p:sp>
        <p:nvSpPr>
          <p:cNvPr id="3" name="Picture Placeholder 2"/>
          <p:cNvSpPr>
            <a:spLocks noGrp="1"/>
          </p:cNvSpPr>
          <p:nvPr>
            <p:ph type="pic" idx="1"/>
          </p:nvPr>
        </p:nvSpPr>
        <p:spPr>
          <a:xfrm>
            <a:off x="914400" y="1143000"/>
            <a:ext cx="7315200" cy="3962401"/>
          </a:xfrm>
          <a:ln>
            <a:solidFill>
              <a:srgbClr val="0076C0"/>
            </a:solidFill>
          </a:ln>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none"/>
        </p:style>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914400" y="5638800"/>
            <a:ext cx="7315200" cy="533400"/>
          </a:xfrm>
        </p:spPr>
        <p:txBody>
          <a:bodyPr/>
          <a:lstStyle>
            <a:lvl1pPr marL="0" indent="0" algn="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pPr>
              <a:defRPr/>
            </a:pPr>
            <a:fld id="{B998267D-5F2B-48AF-AF60-4DA1D7240AD4}" type="datetime1">
              <a:rPr lang="en-US" smtClean="0"/>
              <a:t>3/2/2020</a:t>
            </a:fld>
            <a:endParaRPr lang="en-US" dirty="0"/>
          </a:p>
        </p:txBody>
      </p:sp>
      <p:sp>
        <p:nvSpPr>
          <p:cNvPr id="6" name="Slide Number Placeholder 5"/>
          <p:cNvSpPr>
            <a:spLocks noGrp="1"/>
          </p:cNvSpPr>
          <p:nvPr>
            <p:ph type="sldNum" sz="quarter" idx="11"/>
          </p:nvPr>
        </p:nvSpPr>
        <p:spPr/>
        <p:txBody>
          <a:bodyPr/>
          <a:lstStyle>
            <a:lvl1pPr>
              <a:defRPr/>
            </a:lvl1pPr>
          </a:lstStyle>
          <a:p>
            <a:pPr>
              <a:defRPr/>
            </a:pPr>
            <a:r>
              <a:rPr lang="en-US" dirty="0"/>
              <a:t>|</a:t>
            </a:r>
            <a:r>
              <a:rPr lang="en-US" b="0" dirty="0">
                <a:solidFill>
                  <a:srgbClr val="0076C0"/>
                </a:solidFill>
              </a:rPr>
              <a:t>  </a:t>
            </a:r>
            <a:fld id="{7FAB6A6F-6A25-49F3-A3CB-B9EC78B6F4D4}" type="slidenum">
              <a:rPr lang="en-US" b="0" smtClean="0">
                <a:solidFill>
                  <a:srgbClr val="FFFFFF"/>
                </a:solidFill>
              </a:rPr>
              <a:pPr>
                <a:defRPr/>
              </a:pPr>
              <a:t>‹#›</a:t>
            </a:fld>
            <a:endParaRPr lang="en-US" b="0" dirty="0">
              <a:solidFill>
                <a:srgbClr val="FFFFFF"/>
              </a:solidFill>
            </a:endParaRPr>
          </a:p>
        </p:txBody>
      </p:sp>
      <p:pic>
        <p:nvPicPr>
          <p:cNvPr id="7" name="Picture 6" descr="K_graphic-GRN-SPOT.wmf"/>
          <p:cNvPicPr>
            <a:picLocks noChangeAspect="1"/>
          </p:cNvPicPr>
          <p:nvPr userDrawn="1"/>
        </p:nvPicPr>
        <p:blipFill>
          <a:blip r:embed="rId2" cstate="print"/>
          <a:srcRect l="12762" t="-8239"/>
          <a:stretch>
            <a:fillRect/>
          </a:stretch>
        </p:blipFill>
        <p:spPr>
          <a:xfrm>
            <a:off x="0" y="4572000"/>
            <a:ext cx="914400" cy="178097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914400" y="1143000"/>
            <a:ext cx="7315200" cy="4876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A71C17EC-28BA-49FF-AA76-071A109E1177}" type="datetime1">
              <a:rPr lang="en-US" smtClean="0"/>
              <a:t>3/2/2020</a:t>
            </a:fld>
            <a:endParaRPr lang="en-US" dirty="0"/>
          </a:p>
        </p:txBody>
      </p:sp>
      <p:sp>
        <p:nvSpPr>
          <p:cNvPr id="5" name="Slide Number Placeholder 5"/>
          <p:cNvSpPr>
            <a:spLocks noGrp="1"/>
          </p:cNvSpPr>
          <p:nvPr>
            <p:ph type="sldNum" sz="quarter" idx="11"/>
          </p:nvPr>
        </p:nvSpPr>
        <p:spPr/>
        <p:txBody>
          <a:bodyPr/>
          <a:lstStyle>
            <a:lvl1pPr>
              <a:defRPr/>
            </a:lvl1pPr>
          </a:lstStyle>
          <a:p>
            <a:pPr>
              <a:defRPr/>
            </a:pPr>
            <a:r>
              <a:rPr lang="en-US" dirty="0"/>
              <a:t>|</a:t>
            </a:r>
            <a:r>
              <a:rPr lang="en-US" b="0" dirty="0">
                <a:solidFill>
                  <a:srgbClr val="0076C0"/>
                </a:solidFill>
              </a:rPr>
              <a:t>  </a:t>
            </a:r>
            <a:fld id="{2E886692-B455-4DE8-BD1A-DDB6A0EC3C73}" type="slidenum">
              <a:rPr lang="en-US" b="0" smtClean="0">
                <a:solidFill>
                  <a:srgbClr val="FFFFFF"/>
                </a:solidFill>
              </a:rPr>
              <a:pPr>
                <a:defRPr/>
              </a:pPr>
              <a:t>‹#›</a:t>
            </a:fld>
            <a:endParaRPr lang="en-US" b="0" dirty="0">
              <a:solidFill>
                <a:srgbClr val="FFFFFF"/>
              </a:solidFill>
            </a:endParaRPr>
          </a:p>
        </p:txBody>
      </p:sp>
      <p:pic>
        <p:nvPicPr>
          <p:cNvPr id="6" name="Picture 5" descr="K_graphic-GRN-SPOT.wmf"/>
          <p:cNvPicPr>
            <a:picLocks noChangeAspect="1"/>
          </p:cNvPicPr>
          <p:nvPr userDrawn="1"/>
        </p:nvPicPr>
        <p:blipFill>
          <a:blip r:embed="rId2" cstate="print"/>
          <a:srcRect l="12762" t="-8239"/>
          <a:stretch>
            <a:fillRect/>
          </a:stretch>
        </p:blipFill>
        <p:spPr>
          <a:xfrm>
            <a:off x="0" y="4572000"/>
            <a:ext cx="914400" cy="178097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2133600" y="1143000"/>
            <a:ext cx="6934200" cy="4876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A71C17EC-28BA-49FF-AA76-071A109E1177}" type="datetime1">
              <a:rPr lang="en-US" smtClean="0"/>
              <a:t>3/2/2020</a:t>
            </a:fld>
            <a:endParaRPr lang="en-US" dirty="0"/>
          </a:p>
        </p:txBody>
      </p:sp>
      <p:sp>
        <p:nvSpPr>
          <p:cNvPr id="5" name="Slide Number Placeholder 5"/>
          <p:cNvSpPr>
            <a:spLocks noGrp="1"/>
          </p:cNvSpPr>
          <p:nvPr>
            <p:ph type="sldNum" sz="quarter" idx="11"/>
          </p:nvPr>
        </p:nvSpPr>
        <p:spPr/>
        <p:txBody>
          <a:bodyPr/>
          <a:lstStyle>
            <a:lvl1pPr>
              <a:defRPr/>
            </a:lvl1pPr>
          </a:lstStyle>
          <a:p>
            <a:pPr>
              <a:defRPr/>
            </a:pPr>
            <a:r>
              <a:rPr lang="en-US" dirty="0"/>
              <a:t>|</a:t>
            </a:r>
            <a:r>
              <a:rPr lang="en-US" b="0" dirty="0">
                <a:solidFill>
                  <a:srgbClr val="0076C0"/>
                </a:solidFill>
              </a:rPr>
              <a:t>  </a:t>
            </a:r>
            <a:fld id="{2E886692-B455-4DE8-BD1A-DDB6A0EC3C73}" type="slidenum">
              <a:rPr lang="en-US" b="0" smtClean="0">
                <a:solidFill>
                  <a:srgbClr val="FFFFFF"/>
                </a:solidFill>
              </a:rPr>
              <a:pPr>
                <a:defRPr/>
              </a:pPr>
              <a:t>‹#›</a:t>
            </a:fld>
            <a:endParaRPr lang="en-US" b="0" dirty="0">
              <a:solidFill>
                <a:srgbClr val="FFFFFF"/>
              </a:solidFill>
            </a:endParaRPr>
          </a:p>
        </p:txBody>
      </p:sp>
      <p:pic>
        <p:nvPicPr>
          <p:cNvPr id="6" name="Picture 5" descr="K_graphic-GRN-SPOT.wmf"/>
          <p:cNvPicPr>
            <a:picLocks noChangeAspect="1"/>
          </p:cNvPicPr>
          <p:nvPr userDrawn="1"/>
        </p:nvPicPr>
        <p:blipFill>
          <a:blip r:embed="rId2" cstate="print"/>
          <a:srcRect l="12762" t="-8239"/>
          <a:stretch>
            <a:fillRect/>
          </a:stretch>
        </p:blipFill>
        <p:spPr>
          <a:xfrm>
            <a:off x="0" y="4572000"/>
            <a:ext cx="914400" cy="178097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4" name="Picture 4"/>
          <p:cNvPicPr>
            <a:picLocks noChangeAspect="1" noChangeArrowheads="1"/>
          </p:cNvPicPr>
          <p:nvPr userDrawn="1"/>
        </p:nvPicPr>
        <p:blipFill>
          <a:blip r:embed="rId2" cstate="print">
            <a:extLst>
              <a:ext uri="{BEBA8EAE-BF5A-486C-A8C5-ECC9F3942E4B}">
                <a14:imgProps xmlns:a14="http://schemas.microsoft.com/office/drawing/2010/main">
                  <a14:imgLayer r:embed="rId3">
                    <a14:imgEffect>
                      <a14:brightnessContrast bright="-20000" contrast="20000"/>
                    </a14:imgEffect>
                  </a14:imgLayer>
                </a14:imgProps>
              </a:ext>
            </a:extLst>
          </a:blip>
          <a:srcRect/>
          <a:stretch>
            <a:fillRect/>
          </a:stretch>
        </p:blipFill>
        <p:spPr bwMode="auto">
          <a:xfrm>
            <a:off x="9525" y="14288"/>
            <a:ext cx="9123363" cy="6827837"/>
          </a:xfrm>
          <a:prstGeom prst="rect">
            <a:avLst/>
          </a:prstGeom>
          <a:noFill/>
          <a:ln w="9525">
            <a:noFill/>
            <a:miter lim="800000"/>
            <a:headEnd/>
            <a:tailEnd/>
          </a:ln>
        </p:spPr>
      </p:pic>
      <p:sp>
        <p:nvSpPr>
          <p:cNvPr id="2" name="Title 1"/>
          <p:cNvSpPr>
            <a:spLocks noGrp="1"/>
          </p:cNvSpPr>
          <p:nvPr>
            <p:ph type="title"/>
          </p:nvPr>
        </p:nvSpPr>
        <p:spPr>
          <a:xfrm>
            <a:off x="4572000" y="457200"/>
            <a:ext cx="4191000" cy="5029200"/>
          </a:xfrm>
        </p:spPr>
        <p:txBody>
          <a:bodyPr anchor="t">
            <a:normAutofit/>
          </a:bodyPr>
          <a:lstStyle>
            <a:lvl1pPr marL="344488" indent="-344488" algn="l">
              <a:spcAft>
                <a:spcPts val="1200"/>
              </a:spcAft>
              <a:buClr>
                <a:srgbClr val="7AC143"/>
              </a:buClr>
              <a:buFont typeface="Wingdings" pitchFamily="2" charset="2"/>
              <a:buChar char="§"/>
              <a:defRPr sz="2800" b="1" cap="all">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3733801" y="5715000"/>
            <a:ext cx="5029199" cy="749300"/>
          </a:xfrm>
        </p:spPr>
        <p:txBody>
          <a:bodyPr anchor="b"/>
          <a:lstStyle>
            <a:lvl1pPr marL="0" indent="0" algn="r">
              <a:buNone/>
              <a:defRPr sz="2000" i="1">
                <a:solidFill>
                  <a:srgbClr val="7AC14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Date Placeholder 3"/>
          <p:cNvSpPr>
            <a:spLocks noGrp="1"/>
          </p:cNvSpPr>
          <p:nvPr>
            <p:ph type="dt" sz="half" idx="10"/>
          </p:nvPr>
        </p:nvSpPr>
        <p:spPr/>
        <p:txBody>
          <a:bodyPr/>
          <a:lstStyle>
            <a:lvl1pPr algn="r">
              <a:defRPr smtClean="0">
                <a:solidFill>
                  <a:schemeClr val="bg1"/>
                </a:solidFill>
              </a:defRPr>
            </a:lvl1pPr>
          </a:lstStyle>
          <a:p>
            <a:pPr>
              <a:defRPr/>
            </a:pPr>
            <a:fld id="{E1A9F3EC-6BDE-42BC-B6FD-2407DE337CE2}" type="datetime1">
              <a:rPr lang="en-US" smtClean="0"/>
              <a:t>3/2/2020</a:t>
            </a:fld>
            <a:endParaRPr lang="en-US" dirty="0"/>
          </a:p>
        </p:txBody>
      </p:sp>
      <p:sp>
        <p:nvSpPr>
          <p:cNvPr id="6" name="Slide Number Placeholder 5"/>
          <p:cNvSpPr>
            <a:spLocks noGrp="1"/>
          </p:cNvSpPr>
          <p:nvPr>
            <p:ph type="sldNum" sz="quarter" idx="11"/>
          </p:nvPr>
        </p:nvSpPr>
        <p:spPr/>
        <p:txBody>
          <a:bodyPr/>
          <a:lstStyle>
            <a:lvl1pPr algn="l">
              <a:defRPr dirty="0" smtClean="0">
                <a:solidFill>
                  <a:srgbClr val="7AC143"/>
                </a:solidFill>
              </a:defRPr>
            </a:lvl1pPr>
          </a:lstStyle>
          <a:p>
            <a:pPr>
              <a:defRPr/>
            </a:pPr>
            <a:r>
              <a:rPr lang="en-US"/>
              <a:t>|</a:t>
            </a:r>
            <a:r>
              <a:rPr lang="en-US" b="0"/>
              <a:t>  </a:t>
            </a:r>
            <a:fld id="{1F371A72-583C-4919-A439-4D7FC1527A32}" type="slidenum">
              <a:rPr lang="en-US" b="0">
                <a:solidFill>
                  <a:schemeClr val="bg1"/>
                </a:solidFill>
              </a:rPr>
              <a:pPr>
                <a:defRPr/>
              </a:pPr>
              <a:t>‹#›</a:t>
            </a:fld>
            <a:endParaRPr lang="en-US" b="0">
              <a:solidFill>
                <a:schemeClr val="bg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7086600" cy="988104"/>
          </a:xfrm>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3962399"/>
          </a:xfrm>
        </p:spPr>
        <p:txBody>
          <a:bodyPr/>
          <a:lstStyle>
            <a:lvl1pPr marL="0" indent="0">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3962399"/>
          </a:xfrm>
        </p:spPr>
        <p:txBody>
          <a:bodyPr/>
          <a:lstStyle>
            <a:lvl1pPr marL="0" indent="0">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0"/>
          </p:nvPr>
        </p:nvSpPr>
        <p:spPr>
          <a:xfrm>
            <a:off x="5791200" y="6351712"/>
            <a:ext cx="2895600" cy="365125"/>
          </a:xfrm>
        </p:spPr>
        <p:txBody>
          <a:bodyPr/>
          <a:lstStyle>
            <a:lvl1pPr>
              <a:defRPr/>
            </a:lvl1pPr>
          </a:lstStyle>
          <a:p>
            <a:pPr>
              <a:defRPr/>
            </a:pPr>
            <a:r>
              <a:rPr lang="en-US" dirty="0"/>
              <a:t>November 9, 2016</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7AC143"/>
                </a:solidFill>
                <a:latin typeface="Myriad Pro"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463925"/>
          </a:xfrm>
        </p:spPr>
        <p:txBody>
          <a:bodyPr/>
          <a:lstStyle>
            <a:lvl1pPr marL="0" indent="0">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7AC143"/>
                </a:solidFill>
                <a:latin typeface="Myriad Pro"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463925"/>
          </a:xfrm>
        </p:spPr>
        <p:txBody>
          <a:bodyPr/>
          <a:lstStyle>
            <a:lvl1pPr marL="0" indent="0">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10"/>
          </p:nvPr>
        </p:nvSpPr>
        <p:spPr/>
        <p:txBody>
          <a:bodyPr/>
          <a:lstStyle>
            <a:lvl1pPr>
              <a:defRPr/>
            </a:lvl1pPr>
          </a:lstStyle>
          <a:p>
            <a:pPr>
              <a:defRPr/>
            </a:pPr>
            <a:fld id="{3FE3DB27-DAFF-4FC4-AED1-2842ABB5CD93}" type="datetime1">
              <a:rPr lang="en-US" smtClean="0"/>
              <a:t>3/2/2020</a:t>
            </a:fld>
            <a:endParaRPr lang="en-US" dirty="0"/>
          </a:p>
        </p:txBody>
      </p:sp>
      <p:sp>
        <p:nvSpPr>
          <p:cNvPr id="8" name="Slide Number Placeholder 5"/>
          <p:cNvSpPr>
            <a:spLocks noGrp="1"/>
          </p:cNvSpPr>
          <p:nvPr>
            <p:ph type="sldNum" sz="quarter" idx="11"/>
          </p:nvPr>
        </p:nvSpPr>
        <p:spPr/>
        <p:txBody>
          <a:bodyPr/>
          <a:lstStyle>
            <a:lvl1pPr>
              <a:defRPr/>
            </a:lvl1pPr>
          </a:lstStyle>
          <a:p>
            <a:pPr>
              <a:defRPr/>
            </a:pPr>
            <a:r>
              <a:rPr lang="en-US" dirty="0"/>
              <a:t>|</a:t>
            </a:r>
            <a:r>
              <a:rPr lang="en-US" b="0" dirty="0">
                <a:solidFill>
                  <a:srgbClr val="0076C0"/>
                </a:solidFill>
              </a:rPr>
              <a:t>  </a:t>
            </a:r>
            <a:fld id="{F984FF9E-EF3F-4B12-BDD1-92BDAC12972E}" type="slidenum">
              <a:rPr lang="en-US" b="0" smtClean="0">
                <a:solidFill>
                  <a:srgbClr val="FFFFFF"/>
                </a:solidFill>
              </a:rPr>
              <a:pPr>
                <a:defRPr/>
              </a:pPr>
              <a:t>‹#›</a:t>
            </a:fld>
            <a:endParaRPr lang="en-US" b="0"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449B3952-9A67-4AAB-A1F4-9E08FC687F5B}" type="datetime1">
              <a:rPr lang="en-US" smtClean="0"/>
              <a:t>3/2/2020</a:t>
            </a:fld>
            <a:endParaRPr lang="en-US" dirty="0"/>
          </a:p>
        </p:txBody>
      </p:sp>
      <p:sp>
        <p:nvSpPr>
          <p:cNvPr id="4" name="Slide Number Placeholder 5"/>
          <p:cNvSpPr>
            <a:spLocks noGrp="1"/>
          </p:cNvSpPr>
          <p:nvPr>
            <p:ph type="sldNum" sz="quarter" idx="11"/>
          </p:nvPr>
        </p:nvSpPr>
        <p:spPr/>
        <p:txBody>
          <a:bodyPr/>
          <a:lstStyle>
            <a:lvl1pPr>
              <a:defRPr/>
            </a:lvl1pPr>
          </a:lstStyle>
          <a:p>
            <a:pPr>
              <a:defRPr/>
            </a:pPr>
            <a:r>
              <a:rPr lang="en-US" dirty="0"/>
              <a:t>|</a:t>
            </a:r>
            <a:r>
              <a:rPr lang="en-US" b="0" dirty="0">
                <a:solidFill>
                  <a:srgbClr val="0076C0"/>
                </a:solidFill>
              </a:rPr>
              <a:t>  </a:t>
            </a:r>
            <a:fld id="{516108FD-604D-4ECC-81B6-E9375212DF8A}" type="slidenum">
              <a:rPr lang="en-US" b="0" smtClean="0">
                <a:solidFill>
                  <a:srgbClr val="FFFFFF"/>
                </a:solidFill>
              </a:rPr>
              <a:pPr>
                <a:defRPr/>
              </a:pPr>
              <a:t>‹#›</a:t>
            </a:fld>
            <a:endParaRPr lang="en-US" b="0" dirty="0">
              <a:solidFill>
                <a:srgbClr val="FFFFFF"/>
              </a:solidFill>
            </a:endParaRPr>
          </a:p>
        </p:txBody>
      </p:sp>
      <p:pic>
        <p:nvPicPr>
          <p:cNvPr id="5" name="Picture 4" descr="K_graphic-GRN-SPOT.wmf"/>
          <p:cNvPicPr>
            <a:picLocks noChangeAspect="1"/>
          </p:cNvPicPr>
          <p:nvPr userDrawn="1"/>
        </p:nvPicPr>
        <p:blipFill>
          <a:blip r:embed="rId2" cstate="print"/>
          <a:srcRect l="12762" t="-8239"/>
          <a:stretch>
            <a:fillRect/>
          </a:stretch>
        </p:blipFill>
        <p:spPr>
          <a:xfrm>
            <a:off x="0" y="4572000"/>
            <a:ext cx="914400" cy="178097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Rectangle 5"/>
          <p:cNvSpPr/>
          <p:nvPr userDrawn="1"/>
        </p:nvSpPr>
        <p:spPr>
          <a:xfrm>
            <a:off x="0" y="5638800"/>
            <a:ext cx="9144000" cy="121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3058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D614D91-88DE-469C-BCE9-5FD7845F3BBA}" type="datetime1">
              <a:rPr lang="en-US" smtClean="0"/>
              <a:t>3/2/2020</a:t>
            </a:fld>
            <a:endParaRPr lang="en-US" dirty="0"/>
          </a:p>
        </p:txBody>
      </p:sp>
      <p:sp>
        <p:nvSpPr>
          <p:cNvPr id="3" name="Slide Number Placeholder 5"/>
          <p:cNvSpPr>
            <a:spLocks noGrp="1"/>
          </p:cNvSpPr>
          <p:nvPr>
            <p:ph type="sldNum" sz="quarter" idx="11"/>
          </p:nvPr>
        </p:nvSpPr>
        <p:spPr/>
        <p:txBody>
          <a:bodyPr/>
          <a:lstStyle>
            <a:lvl1pPr>
              <a:defRPr/>
            </a:lvl1pPr>
          </a:lstStyle>
          <a:p>
            <a:pPr>
              <a:defRPr/>
            </a:pPr>
            <a:r>
              <a:rPr lang="en-US" dirty="0"/>
              <a:t>|</a:t>
            </a:r>
            <a:r>
              <a:rPr lang="en-US" b="0" dirty="0">
                <a:solidFill>
                  <a:srgbClr val="0076C0"/>
                </a:solidFill>
              </a:rPr>
              <a:t> </a:t>
            </a:r>
            <a:r>
              <a:rPr lang="en-US" b="0" dirty="0">
                <a:solidFill>
                  <a:srgbClr val="FFFFFF"/>
                </a:solidFill>
              </a:rPr>
              <a:t> </a:t>
            </a:r>
            <a:fld id="{BE85EB6C-3549-4AB9-A01E-0C2ACAC922CF}" type="slidenum">
              <a:rPr lang="en-US" b="0" smtClean="0">
                <a:solidFill>
                  <a:srgbClr val="FFFFFF"/>
                </a:solidFill>
              </a:rPr>
              <a:pPr>
                <a:defRPr/>
              </a:pPr>
              <a:t>‹#›</a:t>
            </a:fld>
            <a:endParaRPr lang="en-US" b="0" dirty="0">
              <a:solidFill>
                <a:srgbClr val="FFFFFF"/>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descr="PROJECT BRIDGE">
            <a:extLst>
              <a:ext uri="{FF2B5EF4-FFF2-40B4-BE49-F238E27FC236}">
                <a16:creationId xmlns:a16="http://schemas.microsoft.com/office/drawing/2014/main" id="{D631B78A-7A47-4A40-8449-D07CBDBBC604}"/>
              </a:ext>
            </a:extLst>
          </p:cNvPr>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6200" y="49869"/>
            <a:ext cx="2562860" cy="888365"/>
          </a:xfrm>
          <a:prstGeom prst="rect">
            <a:avLst/>
          </a:prstGeom>
          <a:noFill/>
        </p:spPr>
      </p:pic>
      <p:sp>
        <p:nvSpPr>
          <p:cNvPr id="10" name="Rectangle 9"/>
          <p:cNvSpPr/>
          <p:nvPr userDrawn="1"/>
        </p:nvSpPr>
        <p:spPr>
          <a:xfrm>
            <a:off x="0" y="6172200"/>
            <a:ext cx="9144000" cy="685800"/>
          </a:xfrm>
          <a:prstGeom prst="rect">
            <a:avLst/>
          </a:prstGeom>
          <a:solidFill>
            <a:srgbClr val="005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7" name="Text Placeholder 2"/>
          <p:cNvSpPr>
            <a:spLocks noGrp="1"/>
          </p:cNvSpPr>
          <p:nvPr>
            <p:ph type="body" idx="1"/>
          </p:nvPr>
        </p:nvSpPr>
        <p:spPr bwMode="auto">
          <a:xfrm>
            <a:off x="304800" y="1219200"/>
            <a:ext cx="8382000"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Date Placeholder 3"/>
          <p:cNvSpPr>
            <a:spLocks noGrp="1"/>
          </p:cNvSpPr>
          <p:nvPr>
            <p:ph type="dt" sz="half" idx="2"/>
          </p:nvPr>
        </p:nvSpPr>
        <p:spPr>
          <a:xfrm>
            <a:off x="6019800" y="6351712"/>
            <a:ext cx="2133600" cy="365125"/>
          </a:xfrm>
          <a:prstGeom prst="rect">
            <a:avLst/>
          </a:prstGeom>
        </p:spPr>
        <p:txBody>
          <a:bodyPr lIns="0" tIns="45720" rIns="0" bIns="45720"/>
          <a:lstStyle>
            <a:lvl1pPr algn="r" fontAlgn="auto">
              <a:spcBef>
                <a:spcPts val="0"/>
              </a:spcBef>
              <a:spcAft>
                <a:spcPts val="0"/>
              </a:spcAft>
              <a:defRPr smtClean="0">
                <a:solidFill>
                  <a:schemeClr val="bg1"/>
                </a:solidFill>
                <a:latin typeface="+mn-lt"/>
                <a:cs typeface="+mn-cs"/>
              </a:defRPr>
            </a:lvl1pPr>
          </a:lstStyle>
          <a:p>
            <a:pPr>
              <a:defRPr/>
            </a:pPr>
            <a:fld id="{7715F2DF-387A-4C71-ABD4-CA3BE28BDB3B}" type="datetime1">
              <a:rPr lang="en-US" smtClean="0"/>
              <a:t>3/2/2020</a:t>
            </a:fld>
            <a:endParaRPr lang="en-US" dirty="0"/>
          </a:p>
        </p:txBody>
      </p:sp>
      <p:sp>
        <p:nvSpPr>
          <p:cNvPr id="9" name="Slide Number Placeholder 5"/>
          <p:cNvSpPr>
            <a:spLocks noGrp="1"/>
          </p:cNvSpPr>
          <p:nvPr>
            <p:ph type="sldNum" sz="quarter" idx="4"/>
          </p:nvPr>
        </p:nvSpPr>
        <p:spPr>
          <a:xfrm>
            <a:off x="8229600" y="6351712"/>
            <a:ext cx="914400" cy="365125"/>
          </a:xfrm>
          <a:prstGeom prst="rect">
            <a:avLst/>
          </a:prstGeom>
        </p:spPr>
        <p:txBody>
          <a:bodyPr lIns="0" rIns="0"/>
          <a:lstStyle>
            <a:lvl1pPr algn="l" fontAlgn="auto">
              <a:spcBef>
                <a:spcPts val="0"/>
              </a:spcBef>
              <a:spcAft>
                <a:spcPts val="0"/>
              </a:spcAft>
              <a:defRPr b="1" dirty="0" smtClean="0">
                <a:solidFill>
                  <a:srgbClr val="7AC143"/>
                </a:solidFill>
                <a:latin typeface="+mn-lt"/>
                <a:cs typeface="+mn-cs"/>
              </a:defRPr>
            </a:lvl1pPr>
          </a:lstStyle>
          <a:p>
            <a:pPr>
              <a:defRPr/>
            </a:pPr>
            <a:r>
              <a:rPr lang="en-US" dirty="0"/>
              <a:t>|  </a:t>
            </a:r>
            <a:fld id="{745835CD-808B-4CA8-B46A-F6727F052B7D}" type="slidenum">
              <a:rPr lang="en-US" smtClean="0">
                <a:solidFill>
                  <a:schemeClr val="bg1"/>
                </a:solidFill>
              </a:rPr>
              <a:pPr>
                <a:defRPr/>
              </a:pPr>
              <a:t>‹#›</a:t>
            </a:fld>
            <a:endParaRPr lang="en-US" dirty="0">
              <a:solidFill>
                <a:schemeClr val="bg1"/>
              </a:solidFill>
            </a:endParaRPr>
          </a:p>
        </p:txBody>
      </p:sp>
      <p:sp>
        <p:nvSpPr>
          <p:cNvPr id="1031" name="Title Placeholder 1"/>
          <p:cNvSpPr>
            <a:spLocks noGrp="1"/>
          </p:cNvSpPr>
          <p:nvPr>
            <p:ph type="title"/>
          </p:nvPr>
        </p:nvSpPr>
        <p:spPr bwMode="auto">
          <a:xfrm>
            <a:off x="2639060" y="0"/>
            <a:ext cx="6428740" cy="98810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32" name="Rectangle 31"/>
          <p:cNvSpPr/>
          <p:nvPr userDrawn="1"/>
        </p:nvSpPr>
        <p:spPr>
          <a:xfrm>
            <a:off x="0" y="914400"/>
            <a:ext cx="9144000" cy="76200"/>
          </a:xfrm>
          <a:prstGeom prst="rect">
            <a:avLst/>
          </a:prstGeom>
          <a:solidFill>
            <a:srgbClr val="7AC1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71" r:id="rId1"/>
    <p:sldLayoutId id="2147483664" r:id="rId2"/>
    <p:sldLayoutId id="2147483675" r:id="rId3"/>
    <p:sldLayoutId id="2147483673" r:id="rId4"/>
    <p:sldLayoutId id="2147483665" r:id="rId5"/>
    <p:sldLayoutId id="2147483666" r:id="rId6"/>
    <p:sldLayoutId id="2147483667" r:id="rId7"/>
    <p:sldLayoutId id="2147483676" r:id="rId8"/>
    <p:sldLayoutId id="2147483668" r:id="rId9"/>
    <p:sldLayoutId id="2147483674" r:id="rId10"/>
    <p:sldLayoutId id="2147483669" r:id="rId11"/>
    <p:sldLayoutId id="2147483670" r:id="rId12"/>
  </p:sldLayoutIdLst>
  <p:hf hdr="0" ftr="0"/>
  <p:txStyles>
    <p:titleStyle>
      <a:lvl1pPr algn="r" rtl="0" fontAlgn="base">
        <a:spcBef>
          <a:spcPct val="0"/>
        </a:spcBef>
        <a:spcAft>
          <a:spcPct val="0"/>
        </a:spcAft>
        <a:defRPr sz="3000" b="1" i="1" kern="1200">
          <a:solidFill>
            <a:srgbClr val="7AC143"/>
          </a:solidFill>
          <a:latin typeface="Myriad Pro" pitchFamily="34" charset="0"/>
          <a:ea typeface="+mj-ea"/>
          <a:cs typeface="+mj-cs"/>
        </a:defRPr>
      </a:lvl1pPr>
      <a:lvl2pPr algn="l" rtl="0" fontAlgn="base">
        <a:spcBef>
          <a:spcPct val="0"/>
        </a:spcBef>
        <a:spcAft>
          <a:spcPct val="0"/>
        </a:spcAft>
        <a:defRPr sz="3200" b="1">
          <a:solidFill>
            <a:srgbClr val="0076C0"/>
          </a:solidFill>
          <a:latin typeface="Myriad Pro" pitchFamily="34" charset="0"/>
        </a:defRPr>
      </a:lvl2pPr>
      <a:lvl3pPr algn="l" rtl="0" fontAlgn="base">
        <a:spcBef>
          <a:spcPct val="0"/>
        </a:spcBef>
        <a:spcAft>
          <a:spcPct val="0"/>
        </a:spcAft>
        <a:defRPr sz="3200" b="1">
          <a:solidFill>
            <a:srgbClr val="0076C0"/>
          </a:solidFill>
          <a:latin typeface="Myriad Pro" pitchFamily="34" charset="0"/>
        </a:defRPr>
      </a:lvl3pPr>
      <a:lvl4pPr algn="l" rtl="0" fontAlgn="base">
        <a:spcBef>
          <a:spcPct val="0"/>
        </a:spcBef>
        <a:spcAft>
          <a:spcPct val="0"/>
        </a:spcAft>
        <a:defRPr sz="3200" b="1">
          <a:solidFill>
            <a:srgbClr val="0076C0"/>
          </a:solidFill>
          <a:latin typeface="Myriad Pro" pitchFamily="34" charset="0"/>
        </a:defRPr>
      </a:lvl4pPr>
      <a:lvl5pPr algn="l" rtl="0" fontAlgn="base">
        <a:spcBef>
          <a:spcPct val="0"/>
        </a:spcBef>
        <a:spcAft>
          <a:spcPct val="0"/>
        </a:spcAft>
        <a:defRPr sz="3200" b="1">
          <a:solidFill>
            <a:srgbClr val="0076C0"/>
          </a:solidFill>
          <a:latin typeface="Myriad Pro" pitchFamily="34" charset="0"/>
        </a:defRPr>
      </a:lvl5pPr>
      <a:lvl6pPr marL="457200" algn="l" rtl="0" fontAlgn="base">
        <a:spcBef>
          <a:spcPct val="0"/>
        </a:spcBef>
        <a:spcAft>
          <a:spcPct val="0"/>
        </a:spcAft>
        <a:defRPr sz="3200" b="1">
          <a:solidFill>
            <a:srgbClr val="0076C0"/>
          </a:solidFill>
          <a:latin typeface="Myriad Pro" pitchFamily="34" charset="0"/>
        </a:defRPr>
      </a:lvl6pPr>
      <a:lvl7pPr marL="914400" algn="l" rtl="0" fontAlgn="base">
        <a:spcBef>
          <a:spcPct val="0"/>
        </a:spcBef>
        <a:spcAft>
          <a:spcPct val="0"/>
        </a:spcAft>
        <a:defRPr sz="3200" b="1">
          <a:solidFill>
            <a:srgbClr val="0076C0"/>
          </a:solidFill>
          <a:latin typeface="Myriad Pro" pitchFamily="34" charset="0"/>
        </a:defRPr>
      </a:lvl7pPr>
      <a:lvl8pPr marL="1371600" algn="l" rtl="0" fontAlgn="base">
        <a:spcBef>
          <a:spcPct val="0"/>
        </a:spcBef>
        <a:spcAft>
          <a:spcPct val="0"/>
        </a:spcAft>
        <a:defRPr sz="3200" b="1">
          <a:solidFill>
            <a:srgbClr val="0076C0"/>
          </a:solidFill>
          <a:latin typeface="Myriad Pro" pitchFamily="34" charset="0"/>
        </a:defRPr>
      </a:lvl8pPr>
      <a:lvl9pPr marL="1828800" algn="l" rtl="0" fontAlgn="base">
        <a:spcBef>
          <a:spcPct val="0"/>
        </a:spcBef>
        <a:spcAft>
          <a:spcPct val="0"/>
        </a:spcAft>
        <a:defRPr sz="3200" b="1">
          <a:solidFill>
            <a:srgbClr val="0076C0"/>
          </a:solidFill>
          <a:latin typeface="Myriad Pro" pitchFamily="34" charset="0"/>
        </a:defRPr>
      </a:lvl9pPr>
    </p:titleStyle>
    <p:bodyStyle>
      <a:lvl1pPr marL="342900" indent="-342900" algn="l" rtl="0" fontAlgn="base">
        <a:spcBef>
          <a:spcPct val="20000"/>
        </a:spcBef>
        <a:spcAft>
          <a:spcPct val="0"/>
        </a:spcAft>
        <a:buFont typeface="Arial" charset="0"/>
        <a:defRPr sz="2400" kern="1200">
          <a:solidFill>
            <a:schemeClr val="tx1"/>
          </a:solidFill>
          <a:latin typeface="Georgia" pitchFamily="18" charset="0"/>
          <a:ea typeface="+mn-ea"/>
          <a:cs typeface="+mn-cs"/>
        </a:defRPr>
      </a:lvl1pPr>
      <a:lvl2pPr marL="742950" indent="-285750" algn="l" rtl="0" fontAlgn="base">
        <a:spcBef>
          <a:spcPct val="20000"/>
        </a:spcBef>
        <a:spcAft>
          <a:spcPct val="0"/>
        </a:spcAft>
        <a:buClr>
          <a:srgbClr val="7AC143"/>
        </a:buClr>
        <a:buFont typeface="Wingdings" pitchFamily="2" charset="2"/>
        <a:buChar char="§"/>
        <a:defRPr sz="2000" kern="1200">
          <a:solidFill>
            <a:schemeClr val="tx1"/>
          </a:solidFill>
          <a:latin typeface="Georgia" pitchFamily="18" charset="0"/>
          <a:ea typeface="+mn-ea"/>
          <a:cs typeface="+mn-cs"/>
        </a:defRPr>
      </a:lvl2pPr>
      <a:lvl3pPr marL="1143000" indent="-228600" algn="l" rtl="0" fontAlgn="base">
        <a:spcBef>
          <a:spcPct val="20000"/>
        </a:spcBef>
        <a:spcAft>
          <a:spcPct val="0"/>
        </a:spcAft>
        <a:buClr>
          <a:srgbClr val="7AC143"/>
        </a:buClr>
        <a:buFont typeface="Arial" charset="0"/>
        <a:buChar char="•"/>
        <a:defRPr kern="1200">
          <a:solidFill>
            <a:schemeClr val="tx1"/>
          </a:solidFill>
          <a:latin typeface="Georgia" pitchFamily="18" charset="0"/>
          <a:ea typeface="+mn-ea"/>
          <a:cs typeface="+mn-cs"/>
        </a:defRPr>
      </a:lvl3pPr>
      <a:lvl4pPr marL="1600200" indent="-228600" algn="l" rtl="0" fontAlgn="base">
        <a:spcBef>
          <a:spcPct val="20000"/>
        </a:spcBef>
        <a:spcAft>
          <a:spcPct val="0"/>
        </a:spcAft>
        <a:buClr>
          <a:srgbClr val="7AC143"/>
        </a:buClr>
        <a:buFont typeface="Arial" charset="0"/>
        <a:buChar char="–"/>
        <a:defRPr i="1" kern="1200">
          <a:solidFill>
            <a:schemeClr val="tx1"/>
          </a:solidFill>
          <a:latin typeface="Georgia" pitchFamily="18" charset="0"/>
          <a:ea typeface="+mn-ea"/>
          <a:cs typeface="+mn-cs"/>
        </a:defRPr>
      </a:lvl4pPr>
      <a:lvl5pPr marL="2057400" indent="-228600" algn="l" rtl="0" fontAlgn="base">
        <a:spcBef>
          <a:spcPct val="20000"/>
        </a:spcBef>
        <a:spcAft>
          <a:spcPct val="0"/>
        </a:spcAft>
        <a:buFont typeface="Arial" charset="0"/>
        <a:buChar char="»"/>
        <a:defRPr kern="1200">
          <a:solidFill>
            <a:schemeClr val="tx1"/>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8.xml"/><Relationship Id="rId1" Type="http://schemas.openxmlformats.org/officeDocument/2006/relationships/vmlDrawing" Target="../drawings/vmlDrawing1.vml"/><Relationship Id="rId4" Type="http://schemas.openxmlformats.org/officeDocument/2006/relationships/image" Target="../media/image8.emf"/></Relationships>
</file>

<file path=ppt/slides/_rels/slide2.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slide" Target="slide5.xml"/><Relationship Id="rId7" Type="http://schemas.openxmlformats.org/officeDocument/2006/relationships/slide" Target="slide7.xm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slide" Target="slide17.xml"/><Relationship Id="rId11" Type="http://schemas.openxmlformats.org/officeDocument/2006/relationships/slide" Target="slide16.xml"/><Relationship Id="rId5" Type="http://schemas.openxmlformats.org/officeDocument/2006/relationships/slide" Target="slide9.xml"/><Relationship Id="rId10" Type="http://schemas.openxmlformats.org/officeDocument/2006/relationships/slide" Target="slide10.xml"/><Relationship Id="rId4" Type="http://schemas.openxmlformats.org/officeDocument/2006/relationships/slide" Target="slide11.xml"/><Relationship Id="rId9" Type="http://schemas.openxmlformats.org/officeDocument/2006/relationships/slide" Target="slide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667000" y="3352800"/>
            <a:ext cx="6248400" cy="1143000"/>
          </a:xfrm>
        </p:spPr>
        <p:txBody>
          <a:bodyPr>
            <a:normAutofit fontScale="90000"/>
          </a:bodyPr>
          <a:lstStyle/>
          <a:p>
            <a:r>
              <a:rPr lang="en-US" altLang="en-US" dirty="0"/>
              <a:t>Project Bridge - Central</a:t>
            </a:r>
            <a:br>
              <a:rPr lang="en-US" altLang="en-US" dirty="0"/>
            </a:br>
            <a:r>
              <a:rPr lang="en-US" altLang="en-US" dirty="0"/>
              <a:t>January 15, 2020</a:t>
            </a:r>
            <a:endParaRPr lang="en-US" dirty="0"/>
          </a:p>
        </p:txBody>
      </p:sp>
      <p:sp>
        <p:nvSpPr>
          <p:cNvPr id="4" name="Subtitle 3"/>
          <p:cNvSpPr>
            <a:spLocks noGrp="1"/>
          </p:cNvSpPr>
          <p:nvPr>
            <p:ph type="subTitle" idx="1"/>
          </p:nvPr>
        </p:nvSpPr>
        <p:spPr>
          <a:xfrm>
            <a:off x="3095172" y="4818185"/>
            <a:ext cx="5820228" cy="762000"/>
          </a:xfrm>
        </p:spPr>
        <p:txBody>
          <a:bodyPr/>
          <a:lstStyle/>
          <a:p>
            <a:r>
              <a:rPr lang="en-US" dirty="0"/>
              <a:t>Host : Maria Weber:  Quality Specialist</a:t>
            </a:r>
          </a:p>
          <a:p>
            <a:r>
              <a:rPr lang="en-US" dirty="0">
                <a:solidFill>
                  <a:schemeClr val="bg1"/>
                </a:solidFill>
              </a:rPr>
              <a:t>Call In Information Provided in Invitation</a:t>
            </a:r>
          </a:p>
          <a:p>
            <a:endParaRPr lang="en-US" dirty="0">
              <a:solidFill>
                <a:schemeClr val="bg1"/>
              </a:solidFill>
            </a:endParaRPr>
          </a:p>
        </p:txBody>
      </p:sp>
    </p:spTree>
    <p:extLst>
      <p:ext uri="{BB962C8B-B14F-4D97-AF65-F5344CB8AC3E}">
        <p14:creationId xmlns:p14="http://schemas.microsoft.com/office/powerpoint/2010/main" val="494387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a:t>Vocational Certifications</a:t>
            </a:r>
            <a:br>
              <a:rPr lang="en-US" altLang="en-US" dirty="0"/>
            </a:br>
            <a:r>
              <a:rPr lang="en-US" altLang="en-US" dirty="0"/>
              <a:t>July 1, 2019 – December 31, 2019</a:t>
            </a:r>
          </a:p>
        </p:txBody>
      </p:sp>
      <p:sp>
        <p:nvSpPr>
          <p:cNvPr id="12" name="Date Placeholder 11"/>
          <p:cNvSpPr>
            <a:spLocks noGrp="1"/>
          </p:cNvSpPr>
          <p:nvPr>
            <p:ph type="dt" sz="quarter" idx="4294967295"/>
          </p:nvPr>
        </p:nvSpPr>
        <p:spPr>
          <a:xfrm>
            <a:off x="7010400" y="6351588"/>
            <a:ext cx="2133600" cy="365125"/>
          </a:xfrm>
        </p:spPr>
        <p:txBody>
          <a:bodyPr/>
          <a:lstStyle/>
          <a:p>
            <a:fld id="{A50113C9-2E95-42E6-B794-E03B97E4BC43}" type="datetime1">
              <a:rPr lang="en-US" smtClean="0"/>
              <a:pPr/>
              <a:t>3/2/2020</a:t>
            </a:fld>
            <a:endParaRPr lang="en-US" dirty="0"/>
          </a:p>
        </p:txBody>
      </p:sp>
      <p:sp>
        <p:nvSpPr>
          <p:cNvPr id="23556" name="Slide Number Placeholder 12"/>
          <p:cNvSpPr>
            <a:spLocks noGrp="1"/>
          </p:cNvSpPr>
          <p:nvPr>
            <p:ph type="sldNum" sz="quarter" idx="4294967295"/>
          </p:nvPr>
        </p:nvSpPr>
        <p:spPr>
          <a:xfrm>
            <a:off x="8229600" y="6351588"/>
            <a:ext cx="914400" cy="365125"/>
          </a:xfrm>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905B4507-6D79-407E-9183-4682CA695BEF}" type="slidenum">
              <a:rPr lang="en-US" altLang="en-US" smtClean="0"/>
              <a:pPr/>
              <a:t>10</a:t>
            </a:fld>
            <a:endParaRPr lang="en-US" altLang="en-US" dirty="0"/>
          </a:p>
        </p:txBody>
      </p:sp>
      <p:graphicFrame>
        <p:nvGraphicFramePr>
          <p:cNvPr id="2" name="Table 1">
            <a:extLst>
              <a:ext uri="{FF2B5EF4-FFF2-40B4-BE49-F238E27FC236}">
                <a16:creationId xmlns:a16="http://schemas.microsoft.com/office/drawing/2014/main" id="{C281369C-7DDD-4953-A650-D3471962D11E}"/>
              </a:ext>
            </a:extLst>
          </p:cNvPr>
          <p:cNvGraphicFramePr>
            <a:graphicFrameLocks noGrp="1"/>
          </p:cNvGraphicFramePr>
          <p:nvPr>
            <p:extLst>
              <p:ext uri="{D42A27DB-BD31-4B8C-83A1-F6EECF244321}">
                <p14:modId xmlns:p14="http://schemas.microsoft.com/office/powerpoint/2010/main" val="1123914638"/>
              </p:ext>
            </p:extLst>
          </p:nvPr>
        </p:nvGraphicFramePr>
        <p:xfrm>
          <a:off x="228600" y="1828801"/>
          <a:ext cx="8534399" cy="2838375"/>
        </p:xfrm>
        <a:graphic>
          <a:graphicData uri="http://schemas.openxmlformats.org/drawingml/2006/table">
            <a:tbl>
              <a:tblPr/>
              <a:tblGrid>
                <a:gridCol w="1293474">
                  <a:extLst>
                    <a:ext uri="{9D8B030D-6E8A-4147-A177-3AD203B41FA5}">
                      <a16:colId xmlns:a16="http://schemas.microsoft.com/office/drawing/2014/main" val="3050048999"/>
                    </a:ext>
                  </a:extLst>
                </a:gridCol>
                <a:gridCol w="694291">
                  <a:extLst>
                    <a:ext uri="{9D8B030D-6E8A-4147-A177-3AD203B41FA5}">
                      <a16:colId xmlns:a16="http://schemas.microsoft.com/office/drawing/2014/main" val="765215401"/>
                    </a:ext>
                  </a:extLst>
                </a:gridCol>
                <a:gridCol w="694291">
                  <a:extLst>
                    <a:ext uri="{9D8B030D-6E8A-4147-A177-3AD203B41FA5}">
                      <a16:colId xmlns:a16="http://schemas.microsoft.com/office/drawing/2014/main" val="3906445512"/>
                    </a:ext>
                  </a:extLst>
                </a:gridCol>
                <a:gridCol w="798911">
                  <a:extLst>
                    <a:ext uri="{9D8B030D-6E8A-4147-A177-3AD203B41FA5}">
                      <a16:colId xmlns:a16="http://schemas.microsoft.com/office/drawing/2014/main" val="1860575671"/>
                    </a:ext>
                  </a:extLst>
                </a:gridCol>
                <a:gridCol w="773549">
                  <a:extLst>
                    <a:ext uri="{9D8B030D-6E8A-4147-A177-3AD203B41FA5}">
                      <a16:colId xmlns:a16="http://schemas.microsoft.com/office/drawing/2014/main" val="1087188199"/>
                    </a:ext>
                  </a:extLst>
                </a:gridCol>
                <a:gridCol w="713314">
                  <a:extLst>
                    <a:ext uri="{9D8B030D-6E8A-4147-A177-3AD203B41FA5}">
                      <a16:colId xmlns:a16="http://schemas.microsoft.com/office/drawing/2014/main" val="3462446538"/>
                    </a:ext>
                  </a:extLst>
                </a:gridCol>
                <a:gridCol w="887679">
                  <a:extLst>
                    <a:ext uri="{9D8B030D-6E8A-4147-A177-3AD203B41FA5}">
                      <a16:colId xmlns:a16="http://schemas.microsoft.com/office/drawing/2014/main" val="1871617386"/>
                    </a:ext>
                  </a:extLst>
                </a:gridCol>
                <a:gridCol w="865488">
                  <a:extLst>
                    <a:ext uri="{9D8B030D-6E8A-4147-A177-3AD203B41FA5}">
                      <a16:colId xmlns:a16="http://schemas.microsoft.com/office/drawing/2014/main" val="1023790120"/>
                    </a:ext>
                  </a:extLst>
                </a:gridCol>
                <a:gridCol w="697462">
                  <a:extLst>
                    <a:ext uri="{9D8B030D-6E8A-4147-A177-3AD203B41FA5}">
                      <a16:colId xmlns:a16="http://schemas.microsoft.com/office/drawing/2014/main" val="3618896724"/>
                    </a:ext>
                  </a:extLst>
                </a:gridCol>
                <a:gridCol w="596014">
                  <a:extLst>
                    <a:ext uri="{9D8B030D-6E8A-4147-A177-3AD203B41FA5}">
                      <a16:colId xmlns:a16="http://schemas.microsoft.com/office/drawing/2014/main" val="3119011500"/>
                    </a:ext>
                  </a:extLst>
                </a:gridCol>
                <a:gridCol w="519926">
                  <a:extLst>
                    <a:ext uri="{9D8B030D-6E8A-4147-A177-3AD203B41FA5}">
                      <a16:colId xmlns:a16="http://schemas.microsoft.com/office/drawing/2014/main" val="3901967821"/>
                    </a:ext>
                  </a:extLst>
                </a:gridCol>
              </a:tblGrid>
              <a:tr h="927928">
                <a:tc>
                  <a:txBody>
                    <a:bodyPr/>
                    <a:lstStyle/>
                    <a:p>
                      <a:pPr algn="ctr" rtl="0" fontAlgn="t"/>
                      <a:r>
                        <a:rPr lang="en-US" sz="1000" b="1" i="0" u="none" strike="noStrike">
                          <a:solidFill>
                            <a:srgbClr val="000000"/>
                          </a:solidFill>
                          <a:effectLst/>
                          <a:latin typeface="Times New Roman" panose="02020603050405020304" pitchFamily="18" charset="0"/>
                        </a:rPr>
                        <a:t>Circuit</a:t>
                      </a:r>
                    </a:p>
                  </a:txBody>
                  <a:tcPr marL="9341" marR="9341" marT="934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imes New Roman" panose="02020603050405020304" pitchFamily="18" charset="0"/>
                        </a:rPr>
                        <a:t>Partner</a:t>
                      </a:r>
                    </a:p>
                  </a:txBody>
                  <a:tcPr marL="9341" marR="9341" marT="934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imes New Roman" panose="02020603050405020304" pitchFamily="18" charset="0"/>
                        </a:rPr>
                        <a:t>Total Referrals</a:t>
                      </a:r>
                    </a:p>
                  </a:txBody>
                  <a:tcPr marL="9341" marR="9341" marT="934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imes New Roman" panose="02020603050405020304" pitchFamily="18" charset="0"/>
                        </a:rPr>
                        <a:t>Enrolled in Vocation</a:t>
                      </a:r>
                    </a:p>
                  </a:txBody>
                  <a:tcPr marL="9341" marR="9341" marT="934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imes New Roman" panose="02020603050405020304" pitchFamily="18" charset="0"/>
                        </a:rPr>
                        <a:t>Currently Enrolled </a:t>
                      </a:r>
                    </a:p>
                  </a:txBody>
                  <a:tcPr marL="9341" marR="9341" marT="934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imes New Roman" panose="02020603050405020304" pitchFamily="18" charset="0"/>
                        </a:rPr>
                        <a:t>Youth earning Certificates </a:t>
                      </a:r>
                    </a:p>
                  </a:txBody>
                  <a:tcPr marL="9341" marR="9341" marT="934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imes New Roman" panose="02020603050405020304" pitchFamily="18" charset="0"/>
                        </a:rPr>
                        <a:t># of Certs Earned  (In the report range)</a:t>
                      </a:r>
                    </a:p>
                  </a:txBody>
                  <a:tcPr marL="9341" marR="9341" marT="934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imes New Roman" panose="02020603050405020304" pitchFamily="18" charset="0"/>
                        </a:rPr>
                        <a:t>Successful Completers Enrolled in Vocation</a:t>
                      </a:r>
                    </a:p>
                  </a:txBody>
                  <a:tcPr marL="9341" marR="9341" marT="934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imes New Roman" panose="02020603050405020304" pitchFamily="18" charset="0"/>
                        </a:rPr>
                        <a:t>Completers Earning a Certificate</a:t>
                      </a:r>
                    </a:p>
                  </a:txBody>
                  <a:tcPr marL="9341" marR="9341" marT="934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gridSpan="2">
                  <a:txBody>
                    <a:bodyPr/>
                    <a:lstStyle/>
                    <a:p>
                      <a:pPr algn="ctr" rtl="0" fontAlgn="t"/>
                      <a:r>
                        <a:rPr lang="en-US" sz="1000" b="1" i="0" u="none" strike="noStrike">
                          <a:solidFill>
                            <a:srgbClr val="000000"/>
                          </a:solidFill>
                          <a:effectLst/>
                          <a:latin typeface="Times New Roman" panose="02020603050405020304" pitchFamily="18" charset="0"/>
                        </a:rPr>
                        <a:t>Certification Success Rate</a:t>
                      </a:r>
                    </a:p>
                  </a:txBody>
                  <a:tcPr marL="9341" marR="9341" marT="934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hMerge="1">
                  <a:txBody>
                    <a:bodyPr/>
                    <a:lstStyle/>
                    <a:p>
                      <a:endParaRPr lang="en-US"/>
                    </a:p>
                  </a:txBody>
                  <a:tcPr/>
                </a:tc>
                <a:extLst>
                  <a:ext uri="{0D108BD9-81ED-4DB2-BD59-A6C34878D82A}">
                    <a16:rowId xmlns:a16="http://schemas.microsoft.com/office/drawing/2014/main" val="4005930963"/>
                  </a:ext>
                </a:extLst>
              </a:tr>
              <a:tr h="272921">
                <a:tc>
                  <a:txBody>
                    <a:bodyPr/>
                    <a:lstStyle/>
                    <a:p>
                      <a:pPr algn="ctr" rtl="0" fontAlgn="t"/>
                      <a:r>
                        <a:rPr lang="en-US" sz="800" b="1" i="0" u="none" strike="noStrike">
                          <a:solidFill>
                            <a:srgbClr val="000000"/>
                          </a:solidFill>
                          <a:effectLst/>
                          <a:latin typeface="Tahoma" panose="020B0604030504040204" pitchFamily="34" charset="0"/>
                        </a:rPr>
                        <a:t>6</a:t>
                      </a:r>
                    </a:p>
                  </a:txBody>
                  <a:tcPr marL="9341" marR="9341" marT="934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HBI</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33</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33</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12</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25</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29</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14</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14</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100.00%</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14 of 14</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7481552"/>
                  </a:ext>
                </a:extLst>
              </a:tr>
              <a:tr h="272921">
                <a:tc>
                  <a:txBody>
                    <a:bodyPr/>
                    <a:lstStyle/>
                    <a:p>
                      <a:pPr algn="ctr" rtl="0" fontAlgn="t"/>
                      <a:r>
                        <a:rPr lang="en-US" sz="800" b="1" i="0" u="none" strike="noStrike">
                          <a:solidFill>
                            <a:srgbClr val="000000"/>
                          </a:solidFill>
                          <a:effectLst/>
                          <a:latin typeface="Tahoma" panose="020B0604030504040204" pitchFamily="34" charset="0"/>
                        </a:rPr>
                        <a:t>9</a:t>
                      </a:r>
                    </a:p>
                  </a:txBody>
                  <a:tcPr marL="9341" marR="9341" marT="934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HBI</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44</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44</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16</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29</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30</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17</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17</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100.00%</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17 of 17</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0437854"/>
                  </a:ext>
                </a:extLst>
              </a:tr>
              <a:tr h="272921">
                <a:tc>
                  <a:txBody>
                    <a:bodyPr/>
                    <a:lstStyle/>
                    <a:p>
                      <a:pPr algn="ctr" rtl="0" fontAlgn="t"/>
                      <a:r>
                        <a:rPr lang="en-US" sz="800" b="1" i="0" u="none" strike="noStrike">
                          <a:solidFill>
                            <a:srgbClr val="000000"/>
                          </a:solidFill>
                          <a:effectLst/>
                          <a:latin typeface="Tahoma" panose="020B0604030504040204" pitchFamily="34" charset="0"/>
                        </a:rPr>
                        <a:t>10</a:t>
                      </a:r>
                    </a:p>
                  </a:txBody>
                  <a:tcPr marL="9341" marR="9341" marT="934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EWD</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60</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60</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28</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25</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25</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28</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23</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82.14%</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23 of 28</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5608865"/>
                  </a:ext>
                </a:extLst>
              </a:tr>
              <a:tr h="272921">
                <a:tc>
                  <a:txBody>
                    <a:bodyPr/>
                    <a:lstStyle/>
                    <a:p>
                      <a:pPr algn="ctr" rtl="0" fontAlgn="t"/>
                      <a:r>
                        <a:rPr lang="en-US" sz="800" b="1" i="0" u="none" strike="noStrike">
                          <a:solidFill>
                            <a:srgbClr val="000000"/>
                          </a:solidFill>
                          <a:effectLst/>
                          <a:latin typeface="Tahoma" panose="020B0604030504040204" pitchFamily="34" charset="0"/>
                        </a:rPr>
                        <a:t>12</a:t>
                      </a:r>
                    </a:p>
                  </a:txBody>
                  <a:tcPr marL="9341" marR="9341" marT="934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EWD</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24</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24</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13</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11</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13</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11</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10</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90.91%</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10 of 11</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4866225"/>
                  </a:ext>
                </a:extLst>
              </a:tr>
              <a:tr h="272921">
                <a:tc>
                  <a:txBody>
                    <a:bodyPr/>
                    <a:lstStyle/>
                    <a:p>
                      <a:pPr algn="ctr" rtl="0" fontAlgn="t"/>
                      <a:r>
                        <a:rPr lang="en-US" sz="800" b="1" i="0" u="none" strike="noStrike">
                          <a:solidFill>
                            <a:srgbClr val="000000"/>
                          </a:solidFill>
                          <a:effectLst/>
                          <a:latin typeface="Tahoma" panose="020B0604030504040204" pitchFamily="34" charset="0"/>
                        </a:rPr>
                        <a:t>13</a:t>
                      </a:r>
                    </a:p>
                  </a:txBody>
                  <a:tcPr marL="9341" marR="9341" marT="934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EWD</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30</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30</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17</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13</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16</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10</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9</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90.00%</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9 of 10</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3605858"/>
                  </a:ext>
                </a:extLst>
              </a:tr>
              <a:tr h="272921">
                <a:tc>
                  <a:txBody>
                    <a:bodyPr/>
                    <a:lstStyle/>
                    <a:p>
                      <a:pPr algn="ctr" rtl="0" fontAlgn="t"/>
                      <a:r>
                        <a:rPr lang="en-US" sz="800" b="1" i="0" u="none" strike="noStrike">
                          <a:solidFill>
                            <a:srgbClr val="000000"/>
                          </a:solidFill>
                          <a:effectLst/>
                          <a:latin typeface="Tahoma" panose="020B0604030504040204" pitchFamily="34" charset="0"/>
                        </a:rPr>
                        <a:t>18</a:t>
                      </a:r>
                    </a:p>
                  </a:txBody>
                  <a:tcPr marL="9341" marR="9341" marT="934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EWD</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12</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12</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5</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7</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7</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7</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6</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85.71%</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6 of 7</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8841714"/>
                  </a:ext>
                </a:extLst>
              </a:tr>
              <a:tr h="272921">
                <a:tc>
                  <a:txBody>
                    <a:bodyPr/>
                    <a:lstStyle/>
                    <a:p>
                      <a:pPr algn="ctr" rtl="0" fontAlgn="ctr"/>
                      <a:r>
                        <a:rPr lang="en-US" sz="800" b="1" i="0" u="none" strike="noStrike">
                          <a:solidFill>
                            <a:srgbClr val="000000"/>
                          </a:solidFill>
                          <a:effectLst/>
                          <a:latin typeface="Tahoma" panose="020B0604030504040204" pitchFamily="34" charset="0"/>
                        </a:rPr>
                        <a:t>TOTAL</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 </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204</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204</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91</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110</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120</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87</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79</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90.80%</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ahoma" panose="020B0604030504040204" pitchFamily="34" charset="0"/>
                        </a:rPr>
                        <a:t>79 of 87</a:t>
                      </a:r>
                    </a:p>
                  </a:txBody>
                  <a:tcPr marL="9341" marR="9341" marT="9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1895181"/>
                  </a:ext>
                </a:extLst>
              </a:tr>
            </a:tbl>
          </a:graphicData>
        </a:graphic>
      </p:graphicFrame>
    </p:spTree>
    <p:extLst>
      <p:ext uri="{BB962C8B-B14F-4D97-AF65-F5344CB8AC3E}">
        <p14:creationId xmlns:p14="http://schemas.microsoft.com/office/powerpoint/2010/main" val="3030676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a:t>Employment</a:t>
            </a:r>
            <a:br>
              <a:rPr lang="en-US" altLang="en-US" dirty="0"/>
            </a:br>
            <a:r>
              <a:rPr lang="en-US" altLang="en-US" dirty="0"/>
              <a:t>July 1, 2019 – December 31, 2019</a:t>
            </a:r>
          </a:p>
        </p:txBody>
      </p:sp>
      <p:sp>
        <p:nvSpPr>
          <p:cNvPr id="3" name="Date Placeholder 2"/>
          <p:cNvSpPr>
            <a:spLocks noGrp="1"/>
          </p:cNvSpPr>
          <p:nvPr>
            <p:ph type="dt" sz="quarter" idx="4294967295"/>
          </p:nvPr>
        </p:nvSpPr>
        <p:spPr>
          <a:xfrm>
            <a:off x="7010400" y="6351588"/>
            <a:ext cx="2133600" cy="365125"/>
          </a:xfrm>
        </p:spPr>
        <p:txBody>
          <a:bodyPr/>
          <a:lstStyle/>
          <a:p>
            <a:fld id="{A738DFD8-2267-4500-988A-C4C3A18D988F}" type="datetime1">
              <a:rPr lang="en-US" smtClean="0"/>
              <a:pPr/>
              <a:t>3/2/2020</a:t>
            </a:fld>
            <a:endParaRPr lang="en-US" dirty="0"/>
          </a:p>
        </p:txBody>
      </p:sp>
      <p:sp>
        <p:nvSpPr>
          <p:cNvPr id="24580" name="Slide Number Placeholder 3"/>
          <p:cNvSpPr>
            <a:spLocks noGrp="1"/>
          </p:cNvSpPr>
          <p:nvPr>
            <p:ph type="sldNum" sz="quarter" idx="4294967295"/>
          </p:nvPr>
        </p:nvSpPr>
        <p:spPr>
          <a:xfrm>
            <a:off x="8229600" y="6351588"/>
            <a:ext cx="914400" cy="365125"/>
          </a:xfrm>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36382E47-3FAE-4D8A-8971-923DB1FD3C76}" type="slidenum">
              <a:rPr lang="en-US" altLang="en-US" smtClean="0"/>
              <a:pPr/>
              <a:t>11</a:t>
            </a:fld>
            <a:endParaRPr lang="en-US" altLang="en-US" dirty="0"/>
          </a:p>
        </p:txBody>
      </p:sp>
      <p:sp>
        <p:nvSpPr>
          <p:cNvPr id="5" name="TextBox 4">
            <a:extLst>
              <a:ext uri="{FF2B5EF4-FFF2-40B4-BE49-F238E27FC236}">
                <a16:creationId xmlns:a16="http://schemas.microsoft.com/office/drawing/2014/main" id="{6A85064F-75CD-4EEE-9184-A27005679741}"/>
              </a:ext>
            </a:extLst>
          </p:cNvPr>
          <p:cNvSpPr txBox="1"/>
          <p:nvPr/>
        </p:nvSpPr>
        <p:spPr>
          <a:xfrm>
            <a:off x="762000" y="5029200"/>
            <a:ext cx="7620000" cy="246221"/>
          </a:xfrm>
          <a:prstGeom prst="rect">
            <a:avLst/>
          </a:prstGeom>
          <a:noFill/>
        </p:spPr>
        <p:txBody>
          <a:bodyPr wrap="square" rtlCol="0">
            <a:spAutoFit/>
          </a:bodyPr>
          <a:lstStyle/>
          <a:p>
            <a:r>
              <a:rPr lang="en-US" sz="1000" dirty="0"/>
              <a:t>.</a:t>
            </a:r>
          </a:p>
        </p:txBody>
      </p:sp>
      <p:graphicFrame>
        <p:nvGraphicFramePr>
          <p:cNvPr id="4" name="Table 3">
            <a:extLst>
              <a:ext uri="{FF2B5EF4-FFF2-40B4-BE49-F238E27FC236}">
                <a16:creationId xmlns:a16="http://schemas.microsoft.com/office/drawing/2014/main" id="{4174F08E-7803-494A-920E-B062F0396FC6}"/>
              </a:ext>
            </a:extLst>
          </p:cNvPr>
          <p:cNvGraphicFramePr>
            <a:graphicFrameLocks noGrp="1"/>
          </p:cNvGraphicFramePr>
          <p:nvPr>
            <p:extLst>
              <p:ext uri="{D42A27DB-BD31-4B8C-83A1-F6EECF244321}">
                <p14:modId xmlns:p14="http://schemas.microsoft.com/office/powerpoint/2010/main" val="3279331092"/>
              </p:ext>
            </p:extLst>
          </p:nvPr>
        </p:nvGraphicFramePr>
        <p:xfrm>
          <a:off x="1047750" y="1582579"/>
          <a:ext cx="7620000" cy="3165636"/>
        </p:xfrm>
        <a:graphic>
          <a:graphicData uri="http://schemas.openxmlformats.org/drawingml/2006/table">
            <a:tbl>
              <a:tblPr/>
              <a:tblGrid>
                <a:gridCol w="1430064">
                  <a:extLst>
                    <a:ext uri="{9D8B030D-6E8A-4147-A177-3AD203B41FA5}">
                      <a16:colId xmlns:a16="http://schemas.microsoft.com/office/drawing/2014/main" val="905808036"/>
                    </a:ext>
                  </a:extLst>
                </a:gridCol>
                <a:gridCol w="757094">
                  <a:extLst>
                    <a:ext uri="{9D8B030D-6E8A-4147-A177-3AD203B41FA5}">
                      <a16:colId xmlns:a16="http://schemas.microsoft.com/office/drawing/2014/main" val="3280990002"/>
                    </a:ext>
                  </a:extLst>
                </a:gridCol>
                <a:gridCol w="767608">
                  <a:extLst>
                    <a:ext uri="{9D8B030D-6E8A-4147-A177-3AD203B41FA5}">
                      <a16:colId xmlns:a16="http://schemas.microsoft.com/office/drawing/2014/main" val="4191248716"/>
                    </a:ext>
                  </a:extLst>
                </a:gridCol>
                <a:gridCol w="771113">
                  <a:extLst>
                    <a:ext uri="{9D8B030D-6E8A-4147-A177-3AD203B41FA5}">
                      <a16:colId xmlns:a16="http://schemas.microsoft.com/office/drawing/2014/main" val="415854579"/>
                    </a:ext>
                  </a:extLst>
                </a:gridCol>
                <a:gridCol w="855234">
                  <a:extLst>
                    <a:ext uri="{9D8B030D-6E8A-4147-A177-3AD203B41FA5}">
                      <a16:colId xmlns:a16="http://schemas.microsoft.com/office/drawing/2014/main" val="4021968816"/>
                    </a:ext>
                  </a:extLst>
                </a:gridCol>
                <a:gridCol w="956882">
                  <a:extLst>
                    <a:ext uri="{9D8B030D-6E8A-4147-A177-3AD203B41FA5}">
                      <a16:colId xmlns:a16="http://schemas.microsoft.com/office/drawing/2014/main" val="2479565769"/>
                    </a:ext>
                  </a:extLst>
                </a:gridCol>
                <a:gridCol w="788639">
                  <a:extLst>
                    <a:ext uri="{9D8B030D-6E8A-4147-A177-3AD203B41FA5}">
                      <a16:colId xmlns:a16="http://schemas.microsoft.com/office/drawing/2014/main" val="3334636045"/>
                    </a:ext>
                  </a:extLst>
                </a:gridCol>
                <a:gridCol w="662456">
                  <a:extLst>
                    <a:ext uri="{9D8B030D-6E8A-4147-A177-3AD203B41FA5}">
                      <a16:colId xmlns:a16="http://schemas.microsoft.com/office/drawing/2014/main" val="71226851"/>
                    </a:ext>
                  </a:extLst>
                </a:gridCol>
                <a:gridCol w="630910">
                  <a:extLst>
                    <a:ext uri="{9D8B030D-6E8A-4147-A177-3AD203B41FA5}">
                      <a16:colId xmlns:a16="http://schemas.microsoft.com/office/drawing/2014/main" val="3367514004"/>
                    </a:ext>
                  </a:extLst>
                </a:gridCol>
              </a:tblGrid>
              <a:tr h="1160255">
                <a:tc>
                  <a:txBody>
                    <a:bodyPr/>
                    <a:lstStyle/>
                    <a:p>
                      <a:pPr algn="ctr" rtl="0" fontAlgn="t"/>
                      <a:r>
                        <a:rPr lang="en-US" sz="1100" b="0" i="0" u="none" strike="noStrike">
                          <a:solidFill>
                            <a:srgbClr val="000000"/>
                          </a:solidFill>
                          <a:effectLst/>
                          <a:latin typeface="Calibri" panose="020F0502020204030204" pitchFamily="34" charset="0"/>
                        </a:rPr>
                        <a:t>Circuit</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imes New Roman" panose="02020603050405020304" pitchFamily="18" charset="0"/>
                        </a:rPr>
                        <a:t>Partner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imes New Roman" panose="02020603050405020304" pitchFamily="18" charset="0"/>
                        </a:rPr>
                        <a:t>Enrolled in Employment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imes New Roman" panose="02020603050405020304" pitchFamily="18" charset="0"/>
                        </a:rPr>
                        <a:t>Placed in  Report Range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imes New Roman" panose="02020603050405020304" pitchFamily="18" charset="0"/>
                        </a:rPr>
                        <a:t>Currently Enrolled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imes New Roman" panose="02020603050405020304" pitchFamily="18" charset="0"/>
                        </a:rPr>
                        <a:t>Successful Completers Enrolled in Employment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imes New Roman" panose="02020603050405020304" pitchFamily="18" charset="0"/>
                        </a:rPr>
                        <a:t>Completers Matched with Employment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gridSpan="2">
                  <a:txBody>
                    <a:bodyPr/>
                    <a:lstStyle/>
                    <a:p>
                      <a:pPr algn="ctr" rtl="0" fontAlgn="t"/>
                      <a:r>
                        <a:rPr lang="en-US" sz="1000" b="1" i="0" u="none" strike="noStrike">
                          <a:solidFill>
                            <a:srgbClr val="000000"/>
                          </a:solidFill>
                          <a:effectLst/>
                          <a:latin typeface="Times New Roman" panose="02020603050405020304" pitchFamily="18" charset="0"/>
                        </a:rPr>
                        <a:t>Employment Success Rate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hMerge="1">
                  <a:txBody>
                    <a:bodyPr/>
                    <a:lstStyle/>
                    <a:p>
                      <a:endParaRPr lang="en-US"/>
                    </a:p>
                  </a:txBody>
                  <a:tcPr/>
                </a:tc>
                <a:extLst>
                  <a:ext uri="{0D108BD9-81ED-4DB2-BD59-A6C34878D82A}">
                    <a16:rowId xmlns:a16="http://schemas.microsoft.com/office/drawing/2014/main" val="992967343"/>
                  </a:ext>
                </a:extLst>
              </a:tr>
              <a:tr h="286483">
                <a:tc>
                  <a:txBody>
                    <a:bodyPr/>
                    <a:lstStyle/>
                    <a:p>
                      <a:pPr algn="ctr" rtl="0" fontAlgn="t"/>
                      <a:r>
                        <a:rPr lang="en-US" sz="1100" b="0" i="0" u="none" strike="noStrike">
                          <a:solidFill>
                            <a:srgbClr val="000000"/>
                          </a:solidFill>
                          <a:effectLst/>
                          <a:latin typeface="Calibri" panose="020F0502020204030204" pitchFamily="34" charset="0"/>
                        </a:rPr>
                        <a:t>6</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HBI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15 of 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0489147"/>
                  </a:ext>
                </a:extLst>
              </a:tr>
              <a:tr h="286483">
                <a:tc>
                  <a:txBody>
                    <a:bodyPr/>
                    <a:lstStyle/>
                    <a:p>
                      <a:pPr algn="ctr" rtl="0" fontAlgn="t"/>
                      <a:r>
                        <a:rPr lang="en-US" sz="1100" b="0" i="0" u="none" strike="noStrike">
                          <a:solidFill>
                            <a:srgbClr val="000000"/>
                          </a:solidFill>
                          <a:effectLst/>
                          <a:latin typeface="Calibri" panose="020F0502020204030204" pitchFamily="34" charset="0"/>
                        </a:rPr>
                        <a:t>9</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HBI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88.24%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15 of 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6873117"/>
                  </a:ext>
                </a:extLst>
              </a:tr>
              <a:tr h="286483">
                <a:tc>
                  <a:txBody>
                    <a:bodyPr/>
                    <a:lstStyle/>
                    <a:p>
                      <a:pPr algn="ctr" rtl="0" fontAlgn="t"/>
                      <a:r>
                        <a:rPr lang="en-US" sz="1100" b="0" i="0" u="none" strike="noStrike">
                          <a:solidFill>
                            <a:srgbClr val="000000"/>
                          </a:solidFill>
                          <a:effectLst/>
                          <a:latin typeface="Calibri" panose="020F0502020204030204" pitchFamily="34" charset="0"/>
                        </a:rPr>
                        <a:t>10</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EWD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76.19%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16 of 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1710929"/>
                  </a:ext>
                </a:extLst>
              </a:tr>
              <a:tr h="286483">
                <a:tc>
                  <a:txBody>
                    <a:bodyPr/>
                    <a:lstStyle/>
                    <a:p>
                      <a:pPr algn="ctr" rtl="0" fontAlgn="t"/>
                      <a:r>
                        <a:rPr lang="en-US" sz="1100" b="0" i="0" u="none" strike="noStrike">
                          <a:solidFill>
                            <a:srgbClr val="000000"/>
                          </a:solidFill>
                          <a:effectLst/>
                          <a:latin typeface="Calibri" panose="020F0502020204030204" pitchFamily="34" charset="0"/>
                        </a:rPr>
                        <a:t>12</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EWD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66.67%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4 of 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1725739"/>
                  </a:ext>
                </a:extLst>
              </a:tr>
              <a:tr h="286483">
                <a:tc>
                  <a:txBody>
                    <a:bodyPr/>
                    <a:lstStyle/>
                    <a:p>
                      <a:pPr algn="ctr" rtl="0" fontAlgn="t"/>
                      <a:r>
                        <a:rPr lang="en-US" sz="1100" b="0" i="0" u="none" strike="noStrike">
                          <a:solidFill>
                            <a:srgbClr val="000000"/>
                          </a:solidFill>
                          <a:effectLst/>
                          <a:latin typeface="Calibri" panose="020F0502020204030204" pitchFamily="34" charset="0"/>
                        </a:rPr>
                        <a:t>13</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EWD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55.56%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5 of 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2516194"/>
                  </a:ext>
                </a:extLst>
              </a:tr>
              <a:tr h="286483">
                <a:tc>
                  <a:txBody>
                    <a:bodyPr/>
                    <a:lstStyle/>
                    <a:p>
                      <a:pPr algn="ctr" rtl="0" fontAlgn="t"/>
                      <a:r>
                        <a:rPr lang="en-US" sz="1100" b="0" i="0" u="none" strike="noStrike">
                          <a:solidFill>
                            <a:srgbClr val="000000"/>
                          </a:solidFill>
                          <a:effectLst/>
                          <a:latin typeface="Calibri" panose="020F0502020204030204" pitchFamily="34" charset="0"/>
                        </a:rPr>
                        <a:t>18</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EWD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8 of 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9112222"/>
                  </a:ext>
                </a:extLst>
              </a:tr>
              <a:tr h="286483">
                <a:tc>
                  <a:txBody>
                    <a:bodyPr/>
                    <a:lstStyle/>
                    <a:p>
                      <a:pPr algn="ctr" rtl="0" fontAlgn="ctr"/>
                      <a:r>
                        <a:rPr lang="en-US" sz="1100" b="0" i="0" u="none" strike="noStrike">
                          <a:solidFill>
                            <a:srgbClr val="000000"/>
                          </a:solidFill>
                          <a:effectLst/>
                          <a:latin typeface="Calibri" panose="020F0502020204030204" pitchFamily="34" charset="0"/>
                        </a:rPr>
                        <a:t>TOTAL</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82.89%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ahoma" panose="020B0604030504040204" pitchFamily="34" charset="0"/>
                        </a:rPr>
                        <a:t>63 of 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1544695"/>
                  </a:ext>
                </a:extLst>
              </a:tr>
            </a:tbl>
          </a:graphicData>
        </a:graphic>
      </p:graphicFrame>
    </p:spTree>
    <p:extLst>
      <p:ext uri="{BB962C8B-B14F-4D97-AF65-F5344CB8AC3E}">
        <p14:creationId xmlns:p14="http://schemas.microsoft.com/office/powerpoint/2010/main" val="967701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Education Enrollment</a:t>
            </a:r>
            <a:br>
              <a:rPr lang="en-US" dirty="0"/>
            </a:br>
            <a:r>
              <a:rPr lang="en-US" dirty="0"/>
              <a:t>July 31 to December 31, 2019</a:t>
            </a:r>
          </a:p>
        </p:txBody>
      </p:sp>
      <p:sp>
        <p:nvSpPr>
          <p:cNvPr id="12" name="Date Placeholder 11"/>
          <p:cNvSpPr>
            <a:spLocks noGrp="1"/>
          </p:cNvSpPr>
          <p:nvPr>
            <p:ph type="dt" sz="half" idx="4294967295"/>
          </p:nvPr>
        </p:nvSpPr>
        <p:spPr>
          <a:xfrm>
            <a:off x="7010400" y="6351588"/>
            <a:ext cx="2133600" cy="365125"/>
          </a:xfrm>
        </p:spPr>
        <p:txBody>
          <a:bodyPr/>
          <a:lstStyle/>
          <a:p>
            <a:fld id="{A93A958D-A93C-4528-A380-7CC493A0EA74}" type="datetime1">
              <a:rPr lang="en-US" smtClean="0"/>
              <a:pPr/>
              <a:t>3/2/2020</a:t>
            </a:fld>
            <a:endParaRPr lang="en-US" dirty="0"/>
          </a:p>
        </p:txBody>
      </p:sp>
      <p:sp>
        <p:nvSpPr>
          <p:cNvPr id="13" name="Slide Number Placeholder 12"/>
          <p:cNvSpPr>
            <a:spLocks noGrp="1"/>
          </p:cNvSpPr>
          <p:nvPr>
            <p:ph type="sldNum" sz="quarter" idx="4294967295"/>
          </p:nvPr>
        </p:nvSpPr>
        <p:spPr>
          <a:xfrm>
            <a:off x="8229600" y="6351588"/>
            <a:ext cx="914400" cy="365125"/>
          </a:xfrm>
        </p:spPr>
        <p:txBody>
          <a:bodyPr/>
          <a:lstStyle/>
          <a:p>
            <a:fld id="{484F6CBB-44FC-41FE-B1AA-0B8A62B8620F}" type="slidenum">
              <a:rPr lang="en-US" smtClean="0">
                <a:solidFill>
                  <a:schemeClr val="tx1"/>
                </a:solidFill>
              </a:rPr>
              <a:pPr/>
              <a:t>12</a:t>
            </a:fld>
            <a:endParaRPr lang="en-US" dirty="0">
              <a:solidFill>
                <a:schemeClr val="tx1"/>
              </a:solidFill>
            </a:endParaRPr>
          </a:p>
        </p:txBody>
      </p:sp>
      <p:pic>
        <p:nvPicPr>
          <p:cNvPr id="12290" name="img6.png" descr="image008">
            <a:extLst>
              <a:ext uri="{FF2B5EF4-FFF2-40B4-BE49-F238E27FC236}">
                <a16:creationId xmlns:a16="http://schemas.microsoft.com/office/drawing/2014/main" id="{B345DDCA-1116-42A4-9AEE-371C02E8C8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471448"/>
            <a:ext cx="6019800" cy="3113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2780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a:t>GED Test Passed</a:t>
            </a:r>
            <a:br>
              <a:rPr lang="en-US" altLang="en-US" dirty="0"/>
            </a:br>
            <a:r>
              <a:rPr lang="en-US" altLang="en-US" dirty="0"/>
              <a:t>July 1, 2019 – December 31, 2019</a:t>
            </a:r>
          </a:p>
        </p:txBody>
      </p:sp>
      <p:sp>
        <p:nvSpPr>
          <p:cNvPr id="12" name="Date Placeholder 11"/>
          <p:cNvSpPr>
            <a:spLocks noGrp="1"/>
          </p:cNvSpPr>
          <p:nvPr>
            <p:ph type="dt" sz="quarter" idx="4294967295"/>
          </p:nvPr>
        </p:nvSpPr>
        <p:spPr>
          <a:xfrm>
            <a:off x="7010400" y="6351588"/>
            <a:ext cx="2133600" cy="365125"/>
          </a:xfrm>
        </p:spPr>
        <p:txBody>
          <a:bodyPr/>
          <a:lstStyle/>
          <a:p>
            <a:fld id="{D4A97CEE-8B07-42AC-AA91-109A22B29C7B}" type="datetime1">
              <a:rPr lang="en-US" smtClean="0"/>
              <a:pPr/>
              <a:t>3/2/2020</a:t>
            </a:fld>
            <a:endParaRPr lang="en-US" dirty="0"/>
          </a:p>
        </p:txBody>
      </p:sp>
      <p:sp>
        <p:nvSpPr>
          <p:cNvPr id="26628" name="Slide Number Placeholder 12"/>
          <p:cNvSpPr>
            <a:spLocks noGrp="1"/>
          </p:cNvSpPr>
          <p:nvPr>
            <p:ph type="sldNum" sz="quarter" idx="4294967295"/>
          </p:nvPr>
        </p:nvSpPr>
        <p:spPr>
          <a:xfrm>
            <a:off x="8229600" y="6351588"/>
            <a:ext cx="914400" cy="365125"/>
          </a:xfrm>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EEB4E8C9-40FB-4A31-94B9-B07E47048AF3}" type="slidenum">
              <a:rPr lang="en-US" altLang="en-US" smtClean="0"/>
              <a:pPr/>
              <a:t>13</a:t>
            </a:fld>
            <a:endParaRPr lang="en-US" altLang="en-US" dirty="0"/>
          </a:p>
        </p:txBody>
      </p:sp>
      <p:graphicFrame>
        <p:nvGraphicFramePr>
          <p:cNvPr id="6" name="Chart 5">
            <a:extLst>
              <a:ext uri="{FF2B5EF4-FFF2-40B4-BE49-F238E27FC236}">
                <a16:creationId xmlns:a16="http://schemas.microsoft.com/office/drawing/2014/main" id="{6504B8ED-99AA-4B69-8C0C-2F91A0FD73D4}"/>
              </a:ext>
            </a:extLst>
          </p:cNvPr>
          <p:cNvGraphicFramePr>
            <a:graphicFrameLocks/>
          </p:cNvGraphicFramePr>
          <p:nvPr>
            <p:extLst>
              <p:ext uri="{D42A27DB-BD31-4B8C-83A1-F6EECF244321}">
                <p14:modId xmlns:p14="http://schemas.microsoft.com/office/powerpoint/2010/main" val="2312412022"/>
              </p:ext>
            </p:extLst>
          </p:nvPr>
        </p:nvGraphicFramePr>
        <p:xfrm>
          <a:off x="1524001" y="1600200"/>
          <a:ext cx="6019800" cy="35094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75792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YTD Gains</a:t>
            </a:r>
            <a:br>
              <a:rPr lang="en-US" altLang="en-US" dirty="0"/>
            </a:br>
            <a:r>
              <a:rPr lang="en-US" altLang="en-US" dirty="0"/>
              <a:t>July 1, 2019-December 31, 2019</a:t>
            </a:r>
            <a:endParaRPr lang="en-US" dirty="0"/>
          </a:p>
        </p:txBody>
      </p:sp>
      <p:pic>
        <p:nvPicPr>
          <p:cNvPr id="13314" name="img8.png" descr="image009">
            <a:extLst>
              <a:ext uri="{FF2B5EF4-FFF2-40B4-BE49-F238E27FC236}">
                <a16:creationId xmlns:a16="http://schemas.microsoft.com/office/drawing/2014/main" id="{28D21D97-55E0-44D3-9657-DB07709AF8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219200"/>
            <a:ext cx="44196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img7.png" descr="image010">
            <a:extLst>
              <a:ext uri="{FF2B5EF4-FFF2-40B4-BE49-F238E27FC236}">
                <a16:creationId xmlns:a16="http://schemas.microsoft.com/office/drawing/2014/main" id="{B6117FA0-F6FB-44CA-ADE8-F9B3665536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3514725"/>
            <a:ext cx="4429125"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692105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dirty="0"/>
              <a:t>Mentoring – Active</a:t>
            </a:r>
            <a:br>
              <a:rPr lang="en-US" altLang="en-US" dirty="0"/>
            </a:br>
            <a:r>
              <a:rPr lang="en-US" altLang="en-US" dirty="0"/>
              <a:t>July1, 2019 to December 31 , 2019</a:t>
            </a:r>
            <a:endParaRPr lang="en-US" dirty="0"/>
          </a:p>
        </p:txBody>
      </p:sp>
      <p:sp>
        <p:nvSpPr>
          <p:cNvPr id="8" name="Slide Number Placeholder 11"/>
          <p:cNvSpPr txBox="1">
            <a:spLocks/>
          </p:cNvSpPr>
          <p:nvPr/>
        </p:nvSpPr>
        <p:spPr>
          <a:xfrm>
            <a:off x="8229600" y="6351588"/>
            <a:ext cx="914400" cy="365125"/>
          </a:xfrm>
          <a:prstGeom prst="rect">
            <a:avLst/>
          </a:prstGeom>
        </p:spPr>
        <p:txBody>
          <a:bodyPr lIns="0" rIns="0"/>
          <a:lstStyle>
            <a:defPPr>
              <a:defRPr lang="en-US"/>
            </a:defPPr>
            <a:lvl1pPr algn="l" rtl="0" fontAlgn="auto">
              <a:spcBef>
                <a:spcPts val="0"/>
              </a:spcBef>
              <a:spcAft>
                <a:spcPts val="0"/>
              </a:spcAft>
              <a:defRPr b="1" kern="1200">
                <a:solidFill>
                  <a:schemeClr val="tx1"/>
                </a:solidFill>
                <a:latin typeface="Calibri" pitchFamily="34" charset="0"/>
                <a:ea typeface="+mn-ea"/>
                <a:cs typeface="+mn-cs"/>
              </a:defRPr>
            </a:lvl1pPr>
            <a:lvl2pPr marL="742950" indent="-285750" algn="l" rtl="0" fontAlgn="base">
              <a:spcBef>
                <a:spcPct val="0"/>
              </a:spcBef>
              <a:spcAft>
                <a:spcPct val="0"/>
              </a:spcAft>
              <a:defRPr kern="1200">
                <a:solidFill>
                  <a:schemeClr val="tx1"/>
                </a:solidFill>
                <a:latin typeface="Calibri" pitchFamily="34" charset="0"/>
                <a:ea typeface="+mn-ea"/>
                <a:cs typeface="Arial" charset="0"/>
              </a:defRPr>
            </a:lvl2pPr>
            <a:lvl3pPr marL="1143000" indent="-228600" algn="l" rtl="0" fontAlgn="base">
              <a:spcBef>
                <a:spcPct val="0"/>
              </a:spcBef>
              <a:spcAft>
                <a:spcPct val="0"/>
              </a:spcAft>
              <a:defRPr kern="1200">
                <a:solidFill>
                  <a:schemeClr val="tx1"/>
                </a:solidFill>
                <a:latin typeface="Calibri" pitchFamily="34" charset="0"/>
                <a:ea typeface="+mn-ea"/>
                <a:cs typeface="Arial" charset="0"/>
              </a:defRPr>
            </a:lvl3pPr>
            <a:lvl4pPr marL="1600200" indent="-228600" algn="l" rtl="0" fontAlgn="base">
              <a:spcBef>
                <a:spcPct val="0"/>
              </a:spcBef>
              <a:spcAft>
                <a:spcPct val="0"/>
              </a:spcAft>
              <a:defRPr kern="1200">
                <a:solidFill>
                  <a:schemeClr val="tx1"/>
                </a:solidFill>
                <a:latin typeface="Calibri" pitchFamily="34" charset="0"/>
                <a:ea typeface="+mn-ea"/>
                <a:cs typeface="Arial" charset="0"/>
              </a:defRPr>
            </a:lvl4pPr>
            <a:lvl5pPr marL="2057400" indent="-228600" algn="l" rtl="0" fontAlgn="base">
              <a:spcBef>
                <a:spcPct val="0"/>
              </a:spcBef>
              <a:spcAft>
                <a:spcPct val="0"/>
              </a:spcAft>
              <a:defRPr kern="1200">
                <a:solidFill>
                  <a:schemeClr val="tx1"/>
                </a:solidFill>
                <a:latin typeface="Calibri" pitchFamily="34" charset="0"/>
                <a:ea typeface="+mn-ea"/>
                <a:cs typeface="Arial" charset="0"/>
              </a:defRPr>
            </a:lvl5pPr>
            <a:lvl6pPr marL="2514600" indent="-228600" algn="l" defTabSz="914400" rtl="0" eaLnBrk="1" fontAlgn="base" latinLnBrk="0" hangingPunct="1">
              <a:spcBef>
                <a:spcPct val="0"/>
              </a:spcBef>
              <a:spcAft>
                <a:spcPct val="0"/>
              </a:spcAft>
              <a:defRPr kern="1200">
                <a:solidFill>
                  <a:schemeClr val="tx1"/>
                </a:solidFill>
                <a:latin typeface="Calibri" pitchFamily="34" charset="0"/>
                <a:ea typeface="+mn-ea"/>
                <a:cs typeface="Arial" charset="0"/>
              </a:defRPr>
            </a:lvl6pPr>
            <a:lvl7pPr marL="2971800" indent="-228600" algn="l" defTabSz="914400" rtl="0" eaLnBrk="1" fontAlgn="base" latinLnBrk="0" hangingPunct="1">
              <a:spcBef>
                <a:spcPct val="0"/>
              </a:spcBef>
              <a:spcAft>
                <a:spcPct val="0"/>
              </a:spcAft>
              <a:defRPr kern="1200">
                <a:solidFill>
                  <a:schemeClr val="tx1"/>
                </a:solidFill>
                <a:latin typeface="Calibri" pitchFamily="34" charset="0"/>
                <a:ea typeface="+mn-ea"/>
                <a:cs typeface="Arial" charset="0"/>
              </a:defRPr>
            </a:lvl7pPr>
            <a:lvl8pPr marL="3429000" indent="-228600" algn="l" defTabSz="914400" rtl="0" eaLnBrk="1" fontAlgn="base" latinLnBrk="0" hangingPunct="1">
              <a:spcBef>
                <a:spcPct val="0"/>
              </a:spcBef>
              <a:spcAft>
                <a:spcPct val="0"/>
              </a:spcAft>
              <a:defRPr kern="1200">
                <a:solidFill>
                  <a:schemeClr val="tx1"/>
                </a:solidFill>
                <a:latin typeface="Calibri" pitchFamily="34" charset="0"/>
                <a:ea typeface="+mn-ea"/>
                <a:cs typeface="Arial" charset="0"/>
              </a:defRPr>
            </a:lvl8pPr>
            <a:lvl9pPr marL="3886200" indent="-228600" algn="l" defTabSz="914400" rtl="0" eaLnBrk="1" fontAlgn="base" latinLnBrk="0" hangingPunct="1">
              <a:spcBef>
                <a:spcPct val="0"/>
              </a:spcBef>
              <a:spcAft>
                <a:spcPct val="0"/>
              </a:spcAft>
              <a:defRPr kern="1200">
                <a:solidFill>
                  <a:schemeClr val="tx1"/>
                </a:solidFill>
                <a:latin typeface="Calibri" pitchFamily="34" charset="0"/>
                <a:ea typeface="+mn-ea"/>
                <a:cs typeface="Arial" charset="0"/>
              </a:defRPr>
            </a:lvl9pPr>
          </a:lstStyle>
          <a:p>
            <a:fld id="{7BDBC760-1189-4083-8767-6394A8B14E7B}" type="slidenum">
              <a:rPr lang="en-US" altLang="en-US" smtClean="0"/>
              <a:pPr/>
              <a:t>15</a:t>
            </a:fld>
            <a:endParaRPr lang="en-US" altLang="en-US" dirty="0"/>
          </a:p>
        </p:txBody>
      </p:sp>
      <p:sp>
        <p:nvSpPr>
          <p:cNvPr id="4" name="TextBox 3">
            <a:extLst>
              <a:ext uri="{FF2B5EF4-FFF2-40B4-BE49-F238E27FC236}">
                <a16:creationId xmlns:a16="http://schemas.microsoft.com/office/drawing/2014/main" id="{E2C43D75-4AC2-43DC-9D50-8AB13542EF2C}"/>
              </a:ext>
            </a:extLst>
          </p:cNvPr>
          <p:cNvSpPr txBox="1"/>
          <p:nvPr/>
        </p:nvSpPr>
        <p:spPr>
          <a:xfrm>
            <a:off x="1371600" y="6477000"/>
            <a:ext cx="5943600" cy="246221"/>
          </a:xfrm>
          <a:prstGeom prst="rect">
            <a:avLst/>
          </a:prstGeom>
          <a:noFill/>
        </p:spPr>
        <p:txBody>
          <a:bodyPr wrap="square" rtlCol="0">
            <a:spAutoFit/>
          </a:bodyPr>
          <a:lstStyle/>
          <a:p>
            <a:r>
              <a:rPr lang="en-US" sz="1000" dirty="0"/>
              <a:t>This chart shows the combination of successful completers and active clients.</a:t>
            </a:r>
          </a:p>
        </p:txBody>
      </p:sp>
      <p:graphicFrame>
        <p:nvGraphicFramePr>
          <p:cNvPr id="6" name="Table 5">
            <a:extLst>
              <a:ext uri="{FF2B5EF4-FFF2-40B4-BE49-F238E27FC236}">
                <a16:creationId xmlns:a16="http://schemas.microsoft.com/office/drawing/2014/main" id="{2E1C6794-5F96-4FDD-AE4C-D26B567227AA}"/>
              </a:ext>
            </a:extLst>
          </p:cNvPr>
          <p:cNvGraphicFramePr>
            <a:graphicFrameLocks noGrp="1"/>
          </p:cNvGraphicFramePr>
          <p:nvPr/>
        </p:nvGraphicFramePr>
        <p:xfrm>
          <a:off x="2032000" y="1385887"/>
          <a:ext cx="4927600" cy="4619625"/>
        </p:xfrm>
        <a:graphic>
          <a:graphicData uri="http://schemas.openxmlformats.org/drawingml/2006/table">
            <a:tbl>
              <a:tblPr/>
              <a:tblGrid>
                <a:gridCol w="1291240">
                  <a:extLst>
                    <a:ext uri="{9D8B030D-6E8A-4147-A177-3AD203B41FA5}">
                      <a16:colId xmlns:a16="http://schemas.microsoft.com/office/drawing/2014/main" val="3245239198"/>
                    </a:ext>
                  </a:extLst>
                </a:gridCol>
                <a:gridCol w="550676">
                  <a:extLst>
                    <a:ext uri="{9D8B030D-6E8A-4147-A177-3AD203B41FA5}">
                      <a16:colId xmlns:a16="http://schemas.microsoft.com/office/drawing/2014/main" val="240550189"/>
                    </a:ext>
                  </a:extLst>
                </a:gridCol>
                <a:gridCol w="560170">
                  <a:extLst>
                    <a:ext uri="{9D8B030D-6E8A-4147-A177-3AD203B41FA5}">
                      <a16:colId xmlns:a16="http://schemas.microsoft.com/office/drawing/2014/main" val="3163330569"/>
                    </a:ext>
                  </a:extLst>
                </a:gridCol>
                <a:gridCol w="645620">
                  <a:extLst>
                    <a:ext uri="{9D8B030D-6E8A-4147-A177-3AD203B41FA5}">
                      <a16:colId xmlns:a16="http://schemas.microsoft.com/office/drawing/2014/main" val="131026574"/>
                    </a:ext>
                  </a:extLst>
                </a:gridCol>
                <a:gridCol w="636126">
                  <a:extLst>
                    <a:ext uri="{9D8B030D-6E8A-4147-A177-3AD203B41FA5}">
                      <a16:colId xmlns:a16="http://schemas.microsoft.com/office/drawing/2014/main" val="1408749346"/>
                    </a:ext>
                  </a:extLst>
                </a:gridCol>
                <a:gridCol w="560170">
                  <a:extLst>
                    <a:ext uri="{9D8B030D-6E8A-4147-A177-3AD203B41FA5}">
                      <a16:colId xmlns:a16="http://schemas.microsoft.com/office/drawing/2014/main" val="1502056745"/>
                    </a:ext>
                  </a:extLst>
                </a:gridCol>
                <a:gridCol w="683598">
                  <a:extLst>
                    <a:ext uri="{9D8B030D-6E8A-4147-A177-3AD203B41FA5}">
                      <a16:colId xmlns:a16="http://schemas.microsoft.com/office/drawing/2014/main" val="2530243966"/>
                    </a:ext>
                  </a:extLst>
                </a:gridCol>
              </a:tblGrid>
              <a:tr h="809625">
                <a:tc>
                  <a:txBody>
                    <a:bodyPr/>
                    <a:lstStyle/>
                    <a:p>
                      <a:pPr algn="ctr" rtl="0" fontAlgn="t"/>
                      <a:r>
                        <a:rPr lang="en-US" sz="1100" b="0" i="0" u="none" strike="noStrike">
                          <a:solidFill>
                            <a:srgbClr val="000000"/>
                          </a:solidFill>
                          <a:effectLst/>
                          <a:latin typeface="Calibri" panose="020F0502020204030204" pitchFamily="34" charset="0"/>
                        </a:rPr>
                        <a:t>Circuit</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imes New Roman" panose="02020603050405020304" pitchFamily="18" charset="0"/>
                        </a:rPr>
                        <a:t>Total Served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imes New Roman" panose="02020603050405020304" pitchFamily="18" charset="0"/>
                        </a:rPr>
                        <a:t>Matched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imes New Roman" panose="02020603050405020304" pitchFamily="18" charset="0"/>
                        </a:rPr>
                        <a:t>Total Served Match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imes New Roman" panose="02020603050405020304" pitchFamily="18" charset="0"/>
                        </a:rPr>
                        <a:t>Matched in Report Date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imes New Roman" panose="02020603050405020304" pitchFamily="18" charset="0"/>
                        </a:rPr>
                        <a:t>Refused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imes New Roman" panose="02020603050405020304" pitchFamily="18" charset="0"/>
                        </a:rPr>
                        <a:t>Total Served Match %</a:t>
                      </a:r>
                      <a:br>
                        <a:rPr lang="en-US" sz="1000" b="1" i="0" u="none" strike="noStrike">
                          <a:solidFill>
                            <a:srgbClr val="000000"/>
                          </a:solidFill>
                          <a:effectLst/>
                          <a:latin typeface="Times New Roman" panose="02020603050405020304" pitchFamily="18" charset="0"/>
                        </a:rPr>
                      </a:br>
                      <a:r>
                        <a:rPr lang="en-US" sz="1000" b="1" i="0" u="none" strike="noStrike">
                          <a:solidFill>
                            <a:srgbClr val="000000"/>
                          </a:solidFill>
                          <a:effectLst/>
                          <a:latin typeface="Times New Roman" panose="02020603050405020304" pitchFamily="18" charset="0"/>
                        </a:rPr>
                        <a:t>(minus refusals)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extLst>
                  <a:ext uri="{0D108BD9-81ED-4DB2-BD59-A6C34878D82A}">
                    <a16:rowId xmlns:a16="http://schemas.microsoft.com/office/drawing/2014/main" val="1971187738"/>
                  </a:ext>
                </a:extLst>
              </a:tr>
              <a:tr h="190500">
                <a:tc>
                  <a:txBody>
                    <a:bodyPr/>
                    <a:lstStyle/>
                    <a:p>
                      <a:pPr algn="r" rtl="0" fontAlgn="t"/>
                      <a:r>
                        <a:rPr lang="en-US" sz="1100" b="0" i="0" u="none" strike="noStrike">
                          <a:solidFill>
                            <a:srgbClr val="4D4D4D"/>
                          </a:solidFill>
                          <a:effectLst/>
                          <a:latin typeface="Calibri" panose="020F0502020204030204" pitchFamily="34" charset="0"/>
                        </a:rPr>
                        <a:t>Age 11-15 Totals: </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18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44.44%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44.44%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7890679"/>
                  </a:ext>
                </a:extLst>
              </a:tr>
              <a:tr h="190500">
                <a:tc>
                  <a:txBody>
                    <a:bodyPr/>
                    <a:lstStyle/>
                    <a:p>
                      <a:pPr algn="r" rtl="0" fontAlgn="t"/>
                      <a:r>
                        <a:rPr lang="en-US" sz="1100" b="0" i="0" u="none" strike="noStrike">
                          <a:solidFill>
                            <a:srgbClr val="4D4D4D"/>
                          </a:solidFill>
                          <a:effectLst/>
                          <a:latin typeface="Calibri" panose="020F0502020204030204" pitchFamily="34" charset="0"/>
                        </a:rPr>
                        <a:t>Age 16-21 Totals: </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69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29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42.03%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16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44.62%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060307"/>
                  </a:ext>
                </a:extLst>
              </a:tr>
              <a:tr h="190500">
                <a:tc>
                  <a:txBody>
                    <a:bodyPr/>
                    <a:lstStyle/>
                    <a:p>
                      <a:pPr algn="ctr" rtl="0" fontAlgn="t"/>
                      <a:r>
                        <a:rPr lang="en-US" sz="1100" b="0" i="0" u="none" strike="noStrike">
                          <a:solidFill>
                            <a:srgbClr val="000000"/>
                          </a:solidFill>
                          <a:effectLst/>
                          <a:latin typeface="Calibri" panose="020F0502020204030204" pitchFamily="34" charset="0"/>
                        </a:rPr>
                        <a:t>6</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42.53%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44.58%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9975918"/>
                  </a:ext>
                </a:extLst>
              </a:tr>
              <a:tr h="190500">
                <a:tc>
                  <a:txBody>
                    <a:bodyPr/>
                    <a:lstStyle/>
                    <a:p>
                      <a:pPr algn="r" rtl="0" fontAlgn="t"/>
                      <a:r>
                        <a:rPr lang="en-US" sz="1100" b="0" i="0" u="none" strike="noStrike">
                          <a:solidFill>
                            <a:srgbClr val="4D4D4D"/>
                          </a:solidFill>
                          <a:effectLst/>
                          <a:latin typeface="Calibri" panose="020F0502020204030204" pitchFamily="34" charset="0"/>
                        </a:rPr>
                        <a:t>Age 11-15 Totals: </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13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30.77%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30.77%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0728188"/>
                  </a:ext>
                </a:extLst>
              </a:tr>
              <a:tr h="190500">
                <a:tc>
                  <a:txBody>
                    <a:bodyPr/>
                    <a:lstStyle/>
                    <a:p>
                      <a:pPr algn="r" rtl="0" fontAlgn="t"/>
                      <a:r>
                        <a:rPr lang="en-US" sz="1100" b="0" i="0" u="none" strike="noStrike">
                          <a:solidFill>
                            <a:srgbClr val="4D4D4D"/>
                          </a:solidFill>
                          <a:effectLst/>
                          <a:latin typeface="Calibri" panose="020F0502020204030204" pitchFamily="34" charset="0"/>
                        </a:rPr>
                        <a:t>Age 16-21 Totals: </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96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25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26.04%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16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26.32%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2719054"/>
                  </a:ext>
                </a:extLst>
              </a:tr>
              <a:tr h="190500">
                <a:tc>
                  <a:txBody>
                    <a:bodyPr/>
                    <a:lstStyle/>
                    <a:p>
                      <a:pPr algn="ctr" rtl="0" fontAlgn="t"/>
                      <a:r>
                        <a:rPr lang="en-US" sz="1100" b="0" i="0" u="none" strike="noStrike">
                          <a:solidFill>
                            <a:srgbClr val="000000"/>
                          </a:solidFill>
                          <a:effectLst/>
                          <a:latin typeface="Calibri" panose="020F0502020204030204" pitchFamily="34" charset="0"/>
                        </a:rPr>
                        <a:t>9</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26.61%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26.85%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9227992"/>
                  </a:ext>
                </a:extLst>
              </a:tr>
              <a:tr h="190500">
                <a:tc>
                  <a:txBody>
                    <a:bodyPr/>
                    <a:lstStyle/>
                    <a:p>
                      <a:pPr algn="r" rtl="0" fontAlgn="t"/>
                      <a:r>
                        <a:rPr lang="en-US" sz="1100" b="0" i="0" u="none" strike="noStrike">
                          <a:solidFill>
                            <a:srgbClr val="4D4D4D"/>
                          </a:solidFill>
                          <a:effectLst/>
                          <a:latin typeface="Calibri" panose="020F0502020204030204" pitchFamily="34" charset="0"/>
                        </a:rPr>
                        <a:t>Age 11-15 Totals: </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62.50%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62.50%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4074326"/>
                  </a:ext>
                </a:extLst>
              </a:tr>
              <a:tr h="190500">
                <a:tc>
                  <a:txBody>
                    <a:bodyPr/>
                    <a:lstStyle/>
                    <a:p>
                      <a:pPr algn="r" rtl="0" fontAlgn="t"/>
                      <a:r>
                        <a:rPr lang="en-US" sz="1100" b="0" i="0" u="none" strike="noStrike">
                          <a:solidFill>
                            <a:srgbClr val="4D4D4D"/>
                          </a:solidFill>
                          <a:effectLst/>
                          <a:latin typeface="Calibri" panose="020F0502020204030204" pitchFamily="34" charset="0"/>
                        </a:rPr>
                        <a:t>Age 16-21 Totals: </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94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40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42.55%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30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45.45%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5940709"/>
                  </a:ext>
                </a:extLst>
              </a:tr>
              <a:tr h="190500">
                <a:tc>
                  <a:txBody>
                    <a:bodyPr/>
                    <a:lstStyle/>
                    <a:p>
                      <a:pPr algn="ctr" rtl="0" fontAlgn="t"/>
                      <a:r>
                        <a:rPr lang="en-US" sz="1100" b="0" i="0" u="none" strike="noStrike">
                          <a:solidFill>
                            <a:srgbClr val="000000"/>
                          </a:solidFill>
                          <a:effectLst/>
                          <a:latin typeface="Calibri" panose="020F0502020204030204" pitchFamily="34" charset="0"/>
                        </a:rPr>
                        <a:t>10</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44.12%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46.88%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8648382"/>
                  </a:ext>
                </a:extLst>
              </a:tr>
              <a:tr h="190500">
                <a:tc>
                  <a:txBody>
                    <a:bodyPr/>
                    <a:lstStyle/>
                    <a:p>
                      <a:pPr algn="r" rtl="0" fontAlgn="t"/>
                      <a:r>
                        <a:rPr lang="en-US" sz="1100" b="0" i="0" u="none" strike="noStrike">
                          <a:solidFill>
                            <a:srgbClr val="4D4D4D"/>
                          </a:solidFill>
                          <a:effectLst/>
                          <a:latin typeface="Calibri" panose="020F0502020204030204" pitchFamily="34" charset="0"/>
                        </a:rPr>
                        <a:t>Age 16-21 Totals: </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0.00%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0.00%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967447"/>
                  </a:ext>
                </a:extLst>
              </a:tr>
              <a:tr h="190500">
                <a:tc>
                  <a:txBody>
                    <a:bodyPr/>
                    <a:lstStyle/>
                    <a:p>
                      <a:pPr algn="ctr" rtl="0" fontAlgn="t"/>
                      <a:r>
                        <a:rPr lang="en-US" sz="1100" b="0" i="0" u="none" strike="noStrike">
                          <a:solidFill>
                            <a:srgbClr val="000000"/>
                          </a:solidFill>
                          <a:effectLst/>
                          <a:latin typeface="Calibri" panose="020F0502020204030204" pitchFamily="34" charset="0"/>
                        </a:rPr>
                        <a:t>12</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54.55%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55.81%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0675012"/>
                  </a:ext>
                </a:extLst>
              </a:tr>
              <a:tr h="190500">
                <a:tc>
                  <a:txBody>
                    <a:bodyPr/>
                    <a:lstStyle/>
                    <a:p>
                      <a:pPr algn="r" rtl="0" fontAlgn="t"/>
                      <a:r>
                        <a:rPr lang="en-US" sz="1100" b="0" i="0" u="none" strike="noStrike">
                          <a:solidFill>
                            <a:srgbClr val="4D4D4D"/>
                          </a:solidFill>
                          <a:effectLst/>
                          <a:latin typeface="Calibri" panose="020F0502020204030204" pitchFamily="34" charset="0"/>
                        </a:rPr>
                        <a:t>Age 11-15 Totals: </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33.33%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33.33%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9270940"/>
                  </a:ext>
                </a:extLst>
              </a:tr>
              <a:tr h="190500">
                <a:tc>
                  <a:txBody>
                    <a:bodyPr/>
                    <a:lstStyle/>
                    <a:p>
                      <a:pPr algn="r" rtl="0" fontAlgn="t"/>
                      <a:r>
                        <a:rPr lang="en-US" sz="1100" b="0" i="0" u="none" strike="noStrike">
                          <a:solidFill>
                            <a:srgbClr val="4D4D4D"/>
                          </a:solidFill>
                          <a:effectLst/>
                          <a:latin typeface="Calibri" panose="020F0502020204030204" pitchFamily="34" charset="0"/>
                        </a:rPr>
                        <a:t>Age 16-21 Totals: </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51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20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39.22%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15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40.82%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0110123"/>
                  </a:ext>
                </a:extLst>
              </a:tr>
              <a:tr h="190500">
                <a:tc>
                  <a:txBody>
                    <a:bodyPr/>
                    <a:lstStyle/>
                    <a:p>
                      <a:pPr algn="ctr" rtl="0" fontAlgn="t"/>
                      <a:r>
                        <a:rPr lang="en-US" sz="1100" b="0" i="0" u="none" strike="noStrike">
                          <a:solidFill>
                            <a:srgbClr val="000000"/>
                          </a:solidFill>
                          <a:effectLst/>
                          <a:latin typeface="Calibri" panose="020F0502020204030204" pitchFamily="34" charset="0"/>
                        </a:rPr>
                        <a:t>13</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38.33%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39.66%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1024285"/>
                  </a:ext>
                </a:extLst>
              </a:tr>
              <a:tr h="190500">
                <a:tc>
                  <a:txBody>
                    <a:bodyPr/>
                    <a:lstStyle/>
                    <a:p>
                      <a:pPr algn="r" rtl="0" fontAlgn="t"/>
                      <a:r>
                        <a:rPr lang="en-US" sz="1100" b="0" i="0" u="none" strike="noStrike">
                          <a:solidFill>
                            <a:srgbClr val="4D4D4D"/>
                          </a:solidFill>
                          <a:effectLst/>
                          <a:latin typeface="Calibri" panose="020F0502020204030204" pitchFamily="34" charset="0"/>
                        </a:rPr>
                        <a:t>Age 11-15 Totals: </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40.00%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40.00%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345811"/>
                  </a:ext>
                </a:extLst>
              </a:tr>
              <a:tr h="190500">
                <a:tc>
                  <a:txBody>
                    <a:bodyPr/>
                    <a:lstStyle/>
                    <a:p>
                      <a:pPr algn="r" rtl="0" fontAlgn="t"/>
                      <a:r>
                        <a:rPr lang="en-US" sz="1100" b="0" i="0" u="none" strike="noStrike">
                          <a:solidFill>
                            <a:srgbClr val="4D4D4D"/>
                          </a:solidFill>
                          <a:effectLst/>
                          <a:latin typeface="Calibri" panose="020F0502020204030204" pitchFamily="34" charset="0"/>
                        </a:rPr>
                        <a:t>Age 16-21 Totals: </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27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22.22%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1" i="0" u="none" strike="noStrike">
                          <a:solidFill>
                            <a:srgbClr val="4D4D4D"/>
                          </a:solidFill>
                          <a:effectLst/>
                          <a:latin typeface="Tahoma" panose="020B0604030504040204" pitchFamily="34" charset="0"/>
                        </a:rPr>
                        <a:t>24.00%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6749929"/>
                  </a:ext>
                </a:extLst>
              </a:tr>
              <a:tr h="190500">
                <a:tc>
                  <a:txBody>
                    <a:bodyPr/>
                    <a:lstStyle/>
                    <a:p>
                      <a:pPr algn="ctr" rtl="0" fontAlgn="t"/>
                      <a:r>
                        <a:rPr lang="en-US" sz="1100" b="0" i="0" u="none" strike="noStrike">
                          <a:solidFill>
                            <a:srgbClr val="000000"/>
                          </a:solidFill>
                          <a:effectLst/>
                          <a:latin typeface="Calibri" panose="020F0502020204030204" pitchFamily="34" charset="0"/>
                        </a:rPr>
                        <a:t>18</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26.67%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4000515"/>
                  </a:ext>
                </a:extLst>
              </a:tr>
              <a:tr h="190500">
                <a:tc>
                  <a:txBody>
                    <a:bodyPr/>
                    <a:lstStyle/>
                    <a:p>
                      <a:pPr algn="ctr" rtl="0" fontAlgn="ctr"/>
                      <a:r>
                        <a:rPr lang="en-US" sz="1100" b="0" i="0" u="none" strike="noStrike">
                          <a:solidFill>
                            <a:srgbClr val="000000"/>
                          </a:solidFill>
                          <a:effectLst/>
                          <a:latin typeface="Calibri" panose="020F0502020204030204" pitchFamily="34" charset="0"/>
                        </a:rPr>
                        <a:t>Age 11-15 TOTAL</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38.16%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39.62%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1058559"/>
                  </a:ext>
                </a:extLst>
              </a:tr>
              <a:tr h="190500">
                <a:tc>
                  <a:txBody>
                    <a:bodyPr/>
                    <a:lstStyle/>
                    <a:p>
                      <a:pPr algn="ctr" rtl="0" fontAlgn="ctr"/>
                      <a:r>
                        <a:rPr lang="en-US" sz="1100" b="0" i="0" u="none" strike="noStrike">
                          <a:solidFill>
                            <a:srgbClr val="000000"/>
                          </a:solidFill>
                          <a:effectLst/>
                          <a:latin typeface="Calibri" panose="020F0502020204030204" pitchFamily="34" charset="0"/>
                        </a:rPr>
                        <a:t>Age 16-21 TOTAL</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374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38.16%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39.62%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8210589"/>
                  </a:ext>
                </a:extLst>
              </a:tr>
              <a:tr h="190500">
                <a:tc>
                  <a:txBody>
                    <a:bodyPr/>
                    <a:lstStyle/>
                    <a:p>
                      <a:pPr algn="ctr" rtl="0" fontAlgn="ctr"/>
                      <a:r>
                        <a:rPr lang="en-US" sz="1100" b="0" i="0" u="none" strike="noStrike">
                          <a:solidFill>
                            <a:srgbClr val="000000"/>
                          </a:solidFill>
                          <a:effectLst/>
                          <a:latin typeface="Calibri" panose="020F0502020204030204" pitchFamily="34" charset="0"/>
                        </a:rPr>
                        <a:t>TOTAL</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434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38.25%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ahoma" panose="020B0604030504040204" pitchFamily="34" charset="0"/>
                        </a:rPr>
                        <a:t>39.62%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444104"/>
                  </a:ext>
                </a:extLst>
              </a:tr>
            </a:tbl>
          </a:graphicData>
        </a:graphic>
      </p:graphicFrame>
    </p:spTree>
    <p:extLst>
      <p:ext uri="{BB962C8B-B14F-4D97-AF65-F5344CB8AC3E}">
        <p14:creationId xmlns:p14="http://schemas.microsoft.com/office/powerpoint/2010/main" val="34749608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dirty="0"/>
              <a:t>Caseload </a:t>
            </a:r>
            <a:br>
              <a:rPr lang="en-US" altLang="en-US" dirty="0"/>
            </a:br>
            <a:r>
              <a:rPr lang="en-US" altLang="en-US" dirty="0"/>
              <a:t>As of December 31, 2019</a:t>
            </a:r>
          </a:p>
        </p:txBody>
      </p:sp>
      <p:sp>
        <p:nvSpPr>
          <p:cNvPr id="12" name="Date Placeholder 11"/>
          <p:cNvSpPr>
            <a:spLocks noGrp="1"/>
          </p:cNvSpPr>
          <p:nvPr>
            <p:ph type="dt" sz="quarter" idx="4294967295"/>
          </p:nvPr>
        </p:nvSpPr>
        <p:spPr>
          <a:xfrm>
            <a:off x="7010400" y="6351588"/>
            <a:ext cx="2133600" cy="365125"/>
          </a:xfrm>
        </p:spPr>
        <p:txBody>
          <a:bodyPr/>
          <a:lstStyle/>
          <a:p>
            <a:fld id="{96B2C289-C3FD-4176-BB55-B3D555BEA97E}" type="datetime1">
              <a:rPr lang="en-US" smtClean="0"/>
              <a:pPr/>
              <a:t>3/2/2020</a:t>
            </a:fld>
            <a:endParaRPr lang="en-US" dirty="0"/>
          </a:p>
        </p:txBody>
      </p:sp>
      <p:sp>
        <p:nvSpPr>
          <p:cNvPr id="27652" name="Slide Number Placeholder 12"/>
          <p:cNvSpPr>
            <a:spLocks noGrp="1"/>
          </p:cNvSpPr>
          <p:nvPr>
            <p:ph type="sldNum" sz="quarter" idx="4294967295"/>
          </p:nvPr>
        </p:nvSpPr>
        <p:spPr>
          <a:xfrm>
            <a:off x="8229600" y="6351588"/>
            <a:ext cx="914400" cy="365125"/>
          </a:xfrm>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FD3CA9BC-9B66-4FDB-954C-B06DA65D8BBA}" type="slidenum">
              <a:rPr lang="en-US" altLang="en-US" smtClean="0"/>
              <a:pPr/>
              <a:t>16</a:t>
            </a:fld>
            <a:endParaRPr lang="en-US" altLang="en-US" dirty="0"/>
          </a:p>
        </p:txBody>
      </p:sp>
      <p:graphicFrame>
        <p:nvGraphicFramePr>
          <p:cNvPr id="2" name="Table 1">
            <a:extLst>
              <a:ext uri="{FF2B5EF4-FFF2-40B4-BE49-F238E27FC236}">
                <a16:creationId xmlns:a16="http://schemas.microsoft.com/office/drawing/2014/main" id="{E0D991CB-C394-4803-B271-0AF98E16543D}"/>
              </a:ext>
            </a:extLst>
          </p:cNvPr>
          <p:cNvGraphicFramePr>
            <a:graphicFrameLocks noGrp="1"/>
          </p:cNvGraphicFramePr>
          <p:nvPr>
            <p:extLst>
              <p:ext uri="{D42A27DB-BD31-4B8C-83A1-F6EECF244321}">
                <p14:modId xmlns:p14="http://schemas.microsoft.com/office/powerpoint/2010/main" val="2375721641"/>
              </p:ext>
            </p:extLst>
          </p:nvPr>
        </p:nvGraphicFramePr>
        <p:xfrm>
          <a:off x="1352550" y="1752601"/>
          <a:ext cx="6648450" cy="3433766"/>
        </p:xfrm>
        <a:graphic>
          <a:graphicData uri="http://schemas.openxmlformats.org/drawingml/2006/table">
            <a:tbl>
              <a:tblPr/>
              <a:tblGrid>
                <a:gridCol w="3031208">
                  <a:extLst>
                    <a:ext uri="{9D8B030D-6E8A-4147-A177-3AD203B41FA5}">
                      <a16:colId xmlns:a16="http://schemas.microsoft.com/office/drawing/2014/main" val="3254783087"/>
                    </a:ext>
                  </a:extLst>
                </a:gridCol>
                <a:gridCol w="889155">
                  <a:extLst>
                    <a:ext uri="{9D8B030D-6E8A-4147-A177-3AD203B41FA5}">
                      <a16:colId xmlns:a16="http://schemas.microsoft.com/office/drawing/2014/main" val="2473701025"/>
                    </a:ext>
                  </a:extLst>
                </a:gridCol>
                <a:gridCol w="838634">
                  <a:extLst>
                    <a:ext uri="{9D8B030D-6E8A-4147-A177-3AD203B41FA5}">
                      <a16:colId xmlns:a16="http://schemas.microsoft.com/office/drawing/2014/main" val="3769064391"/>
                    </a:ext>
                  </a:extLst>
                </a:gridCol>
                <a:gridCol w="899259">
                  <a:extLst>
                    <a:ext uri="{9D8B030D-6E8A-4147-A177-3AD203B41FA5}">
                      <a16:colId xmlns:a16="http://schemas.microsoft.com/office/drawing/2014/main" val="3368048279"/>
                    </a:ext>
                  </a:extLst>
                </a:gridCol>
                <a:gridCol w="990194">
                  <a:extLst>
                    <a:ext uri="{9D8B030D-6E8A-4147-A177-3AD203B41FA5}">
                      <a16:colId xmlns:a16="http://schemas.microsoft.com/office/drawing/2014/main" val="4098620929"/>
                    </a:ext>
                  </a:extLst>
                </a:gridCol>
              </a:tblGrid>
              <a:tr h="362026">
                <a:tc>
                  <a:txBody>
                    <a:bodyPr/>
                    <a:lstStyle/>
                    <a:p>
                      <a:pPr algn="ctr" rtl="0" fontAlgn="t"/>
                      <a:r>
                        <a:rPr lang="en-US" sz="1000" b="1" i="0" u="none" strike="noStrike">
                          <a:solidFill>
                            <a:srgbClr val="000000"/>
                          </a:solidFill>
                          <a:effectLst/>
                          <a:latin typeface="Arial" panose="020B0604020202020204" pitchFamily="34" charset="0"/>
                        </a:rPr>
                        <a:t>Eckerd Staff</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rtl="0" fontAlgn="t"/>
                      <a:r>
                        <a:rPr lang="en-US" sz="1000" b="1" i="0" u="none" strike="noStrike">
                          <a:solidFill>
                            <a:srgbClr val="000000"/>
                          </a:solidFill>
                          <a:effectLst/>
                          <a:latin typeface="Arial" panose="020B0604020202020204" pitchFamily="34" charset="0"/>
                        </a:rPr>
                        <a:t>Total Served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rtl="0" fontAlgn="t"/>
                      <a:r>
                        <a:rPr lang="en-US" sz="1000" b="1" i="0" u="none" strike="noStrike">
                          <a:solidFill>
                            <a:srgbClr val="000000"/>
                          </a:solidFill>
                          <a:effectLst/>
                          <a:latin typeface="Arial" panose="020B0604020202020204" pitchFamily="34" charset="0"/>
                        </a:rPr>
                        <a:t>Admissions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rtl="0" fontAlgn="t"/>
                      <a:r>
                        <a:rPr lang="en-US" sz="1000" b="1" i="0" u="none" strike="noStrike">
                          <a:solidFill>
                            <a:srgbClr val="000000"/>
                          </a:solidFill>
                          <a:effectLst/>
                          <a:latin typeface="Arial" panose="020B0604020202020204" pitchFamily="34" charset="0"/>
                        </a:rPr>
                        <a:t>Discharges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rtl="0" fontAlgn="t"/>
                      <a:r>
                        <a:rPr lang="en-US" sz="1000" b="1" i="0" u="none" strike="noStrike" dirty="0">
                          <a:solidFill>
                            <a:srgbClr val="000000"/>
                          </a:solidFill>
                          <a:effectLst/>
                          <a:latin typeface="Arial" panose="020B0604020202020204" pitchFamily="34" charset="0"/>
                        </a:rPr>
                        <a:t>Current Caseload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extLst>
                  <a:ext uri="{0D108BD9-81ED-4DB2-BD59-A6C34878D82A}">
                    <a16:rowId xmlns:a16="http://schemas.microsoft.com/office/drawing/2014/main" val="549845816"/>
                  </a:ext>
                </a:extLst>
              </a:tr>
              <a:tr h="219410">
                <a:tc>
                  <a:txBody>
                    <a:bodyPr/>
                    <a:lstStyle/>
                    <a:p>
                      <a:pPr algn="l" rtl="0" fontAlgn="t"/>
                      <a:r>
                        <a:rPr lang="en-US" sz="800" b="0" i="0" u="none" strike="noStrike">
                          <a:solidFill>
                            <a:srgbClr val="000000"/>
                          </a:solidFill>
                          <a:effectLst/>
                          <a:latin typeface="Arial" panose="020B0604020202020204" pitchFamily="34" charset="0"/>
                        </a:rPr>
                        <a:t>Axson, James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0" i="0" u="none" strike="noStrike">
                          <a:solidFill>
                            <a:srgbClr val="000000"/>
                          </a:solidFill>
                          <a:effectLst/>
                          <a:latin typeface="Arial" panose="020B0604020202020204" pitchFamily="34" charset="0"/>
                        </a:rPr>
                        <a:t>14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0" i="0" u="none" strike="noStrike">
                          <a:solidFill>
                            <a:srgbClr val="000000"/>
                          </a:solidFill>
                          <a:effectLst/>
                          <a:latin typeface="Arial" panose="020B0604020202020204" pitchFamily="34"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0" i="0" u="none" strike="noStrike">
                          <a:solidFill>
                            <a:srgbClr val="000000"/>
                          </a:solidFill>
                          <a:effectLst/>
                          <a:latin typeface="Arial" panose="020B0604020202020204" pitchFamily="34" charset="0"/>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0" i="0" u="none" strike="noStrike">
                          <a:solidFill>
                            <a:srgbClr val="000000"/>
                          </a:solidFill>
                          <a:effectLst/>
                          <a:latin typeface="Arial" panose="020B0604020202020204" pitchFamily="34" charset="0"/>
                        </a:rPr>
                        <a:t>14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0612355"/>
                  </a:ext>
                </a:extLst>
              </a:tr>
              <a:tr h="219410">
                <a:tc>
                  <a:txBody>
                    <a:bodyPr/>
                    <a:lstStyle/>
                    <a:p>
                      <a:pPr algn="l" rtl="0" fontAlgn="t"/>
                      <a:r>
                        <a:rPr lang="en-US" sz="800" b="0" i="0" u="none" strike="noStrike">
                          <a:solidFill>
                            <a:srgbClr val="000000"/>
                          </a:solidFill>
                          <a:effectLst/>
                          <a:latin typeface="Arial" panose="020B0604020202020204" pitchFamily="34" charset="0"/>
                        </a:rPr>
                        <a:t>Bellows, Charles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0" i="0" u="none" strike="noStrike">
                          <a:solidFill>
                            <a:srgbClr val="000000"/>
                          </a:solidFill>
                          <a:effectLst/>
                          <a:latin typeface="Arial" panose="020B0604020202020204" pitchFamily="34" charset="0"/>
                        </a:rPr>
                        <a:t>15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0" i="0" u="none" strike="noStrike">
                          <a:solidFill>
                            <a:srgbClr val="000000"/>
                          </a:solidFill>
                          <a:effectLst/>
                          <a:latin typeface="Arial" panose="020B0604020202020204" pitchFamily="34" charset="0"/>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0" i="0" u="none" strike="noStrike">
                          <a:solidFill>
                            <a:srgbClr val="000000"/>
                          </a:solidFill>
                          <a:effectLst/>
                          <a:latin typeface="Arial" panose="020B0604020202020204" pitchFamily="34" charset="0"/>
                        </a:rPr>
                        <a:t>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0" i="0" u="none" strike="noStrike">
                          <a:solidFill>
                            <a:srgbClr val="000000"/>
                          </a:solidFill>
                          <a:effectLst/>
                          <a:latin typeface="Arial" panose="020B0604020202020204" pitchFamily="34" charset="0"/>
                        </a:rPr>
                        <a:t>15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2563003"/>
                  </a:ext>
                </a:extLst>
              </a:tr>
              <a:tr h="219410">
                <a:tc>
                  <a:txBody>
                    <a:bodyPr/>
                    <a:lstStyle/>
                    <a:p>
                      <a:pPr algn="l" rtl="0" fontAlgn="t"/>
                      <a:r>
                        <a:rPr lang="en-US" sz="800" b="0" i="0" u="none" strike="noStrike">
                          <a:solidFill>
                            <a:srgbClr val="000000"/>
                          </a:solidFill>
                          <a:effectLst/>
                          <a:latin typeface="Arial" panose="020B0604020202020204" pitchFamily="34" charset="0"/>
                        </a:rPr>
                        <a:t>Eubanks, Marileen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0" i="0" u="none" strike="noStrike">
                          <a:solidFill>
                            <a:srgbClr val="000000"/>
                          </a:solidFill>
                          <a:effectLst/>
                          <a:latin typeface="Arial" panose="020B0604020202020204" pitchFamily="34" charset="0"/>
                        </a:rPr>
                        <a:t>14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0" i="0" u="none" strike="noStrike">
                          <a:solidFill>
                            <a:srgbClr val="000000"/>
                          </a:solidFill>
                          <a:effectLst/>
                          <a:latin typeface="Arial" panose="020B0604020202020204" pitchFamily="34" charset="0"/>
                        </a:rPr>
                        <a:t>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0" i="0" u="none" strike="noStrike">
                          <a:solidFill>
                            <a:srgbClr val="000000"/>
                          </a:solidFill>
                          <a:effectLst/>
                          <a:latin typeface="Arial" panose="020B0604020202020204" pitchFamily="34" charset="0"/>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0" i="0" u="none" strike="noStrike">
                          <a:solidFill>
                            <a:srgbClr val="000000"/>
                          </a:solidFill>
                          <a:effectLst/>
                          <a:latin typeface="Arial" panose="020B0604020202020204" pitchFamily="34" charset="0"/>
                        </a:rPr>
                        <a:t>12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3584304"/>
                  </a:ext>
                </a:extLst>
              </a:tr>
              <a:tr h="219410">
                <a:tc>
                  <a:txBody>
                    <a:bodyPr/>
                    <a:lstStyle/>
                    <a:p>
                      <a:pPr algn="l" rtl="0" fontAlgn="t"/>
                      <a:r>
                        <a:rPr lang="en-US" sz="800" b="0" i="0" u="none" strike="noStrike">
                          <a:solidFill>
                            <a:srgbClr val="000000"/>
                          </a:solidFill>
                          <a:effectLst/>
                          <a:latin typeface="Arial" panose="020B0604020202020204" pitchFamily="34" charset="0"/>
                        </a:rPr>
                        <a:t>Gentle, Cameron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0" i="0" u="none" strike="noStrike">
                          <a:solidFill>
                            <a:srgbClr val="000000"/>
                          </a:solidFill>
                          <a:effectLst/>
                          <a:latin typeface="Arial" panose="020B0604020202020204" pitchFamily="34" charset="0"/>
                        </a:rPr>
                        <a:t>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0" i="0" u="none" strike="noStrike">
                          <a:solidFill>
                            <a:srgbClr val="000000"/>
                          </a:solidFill>
                          <a:effectLst/>
                          <a:latin typeface="Arial" panose="020B0604020202020204" pitchFamily="34" charset="0"/>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0" i="0" u="none" strike="noStrike">
                          <a:solidFill>
                            <a:srgbClr val="000000"/>
                          </a:solidFill>
                          <a:effectLst/>
                          <a:latin typeface="Arial" panose="020B060402020202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0" i="0" u="none" strike="noStrike">
                          <a:solidFill>
                            <a:srgbClr val="000000"/>
                          </a:solidFill>
                          <a:effectLst/>
                          <a:latin typeface="Arial" panose="020B0604020202020204" pitchFamily="34" charset="0"/>
                        </a:rPr>
                        <a:t>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1212931"/>
                  </a:ext>
                </a:extLst>
              </a:tr>
              <a:tr h="219410">
                <a:tc>
                  <a:txBody>
                    <a:bodyPr/>
                    <a:lstStyle/>
                    <a:p>
                      <a:pPr algn="l" rtl="0" fontAlgn="t"/>
                      <a:r>
                        <a:rPr lang="en-US" sz="800" b="0" i="0" u="none" strike="noStrike">
                          <a:solidFill>
                            <a:srgbClr val="000000"/>
                          </a:solidFill>
                          <a:effectLst/>
                          <a:latin typeface="Arial" panose="020B0604020202020204" pitchFamily="34" charset="0"/>
                        </a:rPr>
                        <a:t>Hand, Derrell</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0" i="0" u="none" strike="noStrike">
                          <a:solidFill>
                            <a:srgbClr val="000000"/>
                          </a:solidFill>
                          <a:effectLst/>
                          <a:latin typeface="Arial" panose="020B0604020202020204" pitchFamily="34" charset="0"/>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0" i="0" u="none" strike="noStrike">
                          <a:solidFill>
                            <a:srgbClr val="000000"/>
                          </a:solidFill>
                          <a:effectLst/>
                          <a:latin typeface="Arial" panose="020B060402020202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0" i="0" u="none" strike="noStrike">
                          <a:solidFill>
                            <a:srgbClr val="000000"/>
                          </a:solidFill>
                          <a:effectLst/>
                          <a:latin typeface="Arial" panose="020B0604020202020204" pitchFamily="34" charset="0"/>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0" i="0" u="none" strike="noStrike">
                          <a:solidFill>
                            <a:srgbClr val="000000"/>
                          </a:solidFill>
                          <a:effectLst/>
                          <a:latin typeface="Arial" panose="020B0604020202020204" pitchFamily="34" charset="0"/>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5588266"/>
                  </a:ext>
                </a:extLst>
              </a:tr>
              <a:tr h="219410">
                <a:tc>
                  <a:txBody>
                    <a:bodyPr/>
                    <a:lstStyle/>
                    <a:p>
                      <a:pPr algn="l" rtl="0" fontAlgn="t"/>
                      <a:r>
                        <a:rPr lang="en-US" sz="800" b="0" i="0" u="none" strike="noStrike">
                          <a:solidFill>
                            <a:srgbClr val="000000"/>
                          </a:solidFill>
                          <a:effectLst/>
                          <a:latin typeface="Arial" panose="020B0604020202020204" pitchFamily="34" charset="0"/>
                        </a:rPr>
                        <a:t>Hood, Megan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0" i="0" u="none" strike="noStrike">
                          <a:solidFill>
                            <a:srgbClr val="000000"/>
                          </a:solidFill>
                          <a:effectLst/>
                          <a:latin typeface="Arial" panose="020B0604020202020204" pitchFamily="34" charset="0"/>
                        </a:rPr>
                        <a:t>16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0" i="0" u="none" strike="noStrike">
                          <a:solidFill>
                            <a:srgbClr val="000000"/>
                          </a:solidFill>
                          <a:effectLst/>
                          <a:latin typeface="Arial" panose="020B0604020202020204" pitchFamily="34" charset="0"/>
                        </a:rPr>
                        <a:t>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0" i="0" u="none" strike="noStrike">
                          <a:solidFill>
                            <a:srgbClr val="000000"/>
                          </a:solidFill>
                          <a:effectLst/>
                          <a:latin typeface="Arial" panose="020B0604020202020204" pitchFamily="34" charset="0"/>
                        </a:rPr>
                        <a:t>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0" i="0" u="none" strike="noStrike">
                          <a:solidFill>
                            <a:srgbClr val="000000"/>
                          </a:solidFill>
                          <a:effectLst/>
                          <a:latin typeface="Arial" panose="020B0604020202020204" pitchFamily="34" charset="0"/>
                        </a:rPr>
                        <a:t>16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5212233"/>
                  </a:ext>
                </a:extLst>
              </a:tr>
              <a:tr h="219410">
                <a:tc>
                  <a:txBody>
                    <a:bodyPr/>
                    <a:lstStyle/>
                    <a:p>
                      <a:pPr algn="l" rtl="0" fontAlgn="t"/>
                      <a:r>
                        <a:rPr lang="en-US" sz="800" b="0" i="0" u="none" strike="noStrike">
                          <a:solidFill>
                            <a:srgbClr val="000000"/>
                          </a:solidFill>
                          <a:effectLst/>
                          <a:latin typeface="Arial" panose="020B0604020202020204" pitchFamily="34" charset="0"/>
                        </a:rPr>
                        <a:t>Hunt, Lawrence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0" i="0" u="none" strike="noStrike">
                          <a:solidFill>
                            <a:srgbClr val="000000"/>
                          </a:solidFill>
                          <a:effectLst/>
                          <a:latin typeface="Arial" panose="020B0604020202020204" pitchFamily="34" charset="0"/>
                        </a:rPr>
                        <a:t>13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0" i="0" u="none" strike="noStrike">
                          <a:solidFill>
                            <a:srgbClr val="000000"/>
                          </a:solidFill>
                          <a:effectLst/>
                          <a:latin typeface="Arial" panose="020B0604020202020204" pitchFamily="34" charset="0"/>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0" i="0" u="none" strike="noStrike">
                          <a:solidFill>
                            <a:srgbClr val="000000"/>
                          </a:solidFill>
                          <a:effectLst/>
                          <a:latin typeface="Arial" panose="020B0604020202020204" pitchFamily="34" charset="0"/>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0" i="0" u="none" strike="noStrike">
                          <a:solidFill>
                            <a:srgbClr val="000000"/>
                          </a:solidFill>
                          <a:effectLst/>
                          <a:latin typeface="Arial" panose="020B0604020202020204" pitchFamily="34" charset="0"/>
                        </a:rPr>
                        <a:t>16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6455664"/>
                  </a:ext>
                </a:extLst>
              </a:tr>
              <a:tr h="219410">
                <a:tc>
                  <a:txBody>
                    <a:bodyPr/>
                    <a:lstStyle/>
                    <a:p>
                      <a:pPr algn="l" rtl="0" fontAlgn="t"/>
                      <a:r>
                        <a:rPr lang="en-US" sz="800" b="0" i="0" u="none" strike="noStrike">
                          <a:solidFill>
                            <a:srgbClr val="000000"/>
                          </a:solidFill>
                          <a:effectLst/>
                          <a:latin typeface="Arial" panose="020B0604020202020204" pitchFamily="34" charset="0"/>
                        </a:rPr>
                        <a:t>Lopez, Loren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0" i="0" u="none" strike="noStrike">
                          <a:solidFill>
                            <a:srgbClr val="000000"/>
                          </a:solidFill>
                          <a:effectLst/>
                          <a:latin typeface="Arial" panose="020B0604020202020204" pitchFamily="34" charset="0"/>
                        </a:rPr>
                        <a:t>11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0" i="0" u="none" strike="noStrike">
                          <a:solidFill>
                            <a:srgbClr val="000000"/>
                          </a:solidFill>
                          <a:effectLst/>
                          <a:latin typeface="Arial" panose="020B060402020202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0" i="0" u="none" strike="noStrike">
                          <a:solidFill>
                            <a:srgbClr val="000000"/>
                          </a:solidFill>
                          <a:effectLst/>
                          <a:latin typeface="Arial" panose="020B0604020202020204" pitchFamily="34" charset="0"/>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0" i="0" u="none" strike="noStrike">
                          <a:solidFill>
                            <a:srgbClr val="000000"/>
                          </a:solidFill>
                          <a:effectLst/>
                          <a:latin typeface="Arial" panose="020B0604020202020204" pitchFamily="34" charset="0"/>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0755435"/>
                  </a:ext>
                </a:extLst>
              </a:tr>
              <a:tr h="219410">
                <a:tc>
                  <a:txBody>
                    <a:bodyPr/>
                    <a:lstStyle/>
                    <a:p>
                      <a:pPr algn="l" rtl="0" fontAlgn="t"/>
                      <a:r>
                        <a:rPr lang="en-US" sz="800" b="0" i="0" u="none" strike="noStrike">
                          <a:solidFill>
                            <a:srgbClr val="000000"/>
                          </a:solidFill>
                          <a:effectLst/>
                          <a:latin typeface="Arial" panose="020B0604020202020204" pitchFamily="34" charset="0"/>
                        </a:rPr>
                        <a:t>Love, Aaron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0" i="0" u="none" strike="noStrike">
                          <a:solidFill>
                            <a:srgbClr val="000000"/>
                          </a:solidFill>
                          <a:effectLst/>
                          <a:latin typeface="Arial" panose="020B0604020202020204" pitchFamily="34" charset="0"/>
                        </a:rPr>
                        <a:t>18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0" i="0" u="none" strike="noStrike">
                          <a:solidFill>
                            <a:srgbClr val="000000"/>
                          </a:solidFill>
                          <a:effectLst/>
                          <a:latin typeface="Arial" panose="020B0604020202020204" pitchFamily="34" charset="0"/>
                        </a:rPr>
                        <a:t>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0" i="0" u="none" strike="noStrike">
                          <a:solidFill>
                            <a:srgbClr val="000000"/>
                          </a:solidFill>
                          <a:effectLst/>
                          <a:latin typeface="Arial" panose="020B0604020202020204" pitchFamily="34" charset="0"/>
                        </a:rPr>
                        <a:t>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0" i="0" u="none" strike="noStrike">
                          <a:solidFill>
                            <a:srgbClr val="000000"/>
                          </a:solidFill>
                          <a:effectLst/>
                          <a:latin typeface="Arial" panose="020B0604020202020204" pitchFamily="34" charset="0"/>
                        </a:rPr>
                        <a:t>18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35975"/>
                  </a:ext>
                </a:extLst>
              </a:tr>
              <a:tr h="219410">
                <a:tc>
                  <a:txBody>
                    <a:bodyPr/>
                    <a:lstStyle/>
                    <a:p>
                      <a:pPr algn="l" rtl="0" fontAlgn="t"/>
                      <a:r>
                        <a:rPr lang="en-US" sz="800" b="0" i="0" u="none" strike="noStrike">
                          <a:solidFill>
                            <a:srgbClr val="000000"/>
                          </a:solidFill>
                          <a:effectLst/>
                          <a:latin typeface="Arial" panose="020B0604020202020204" pitchFamily="34" charset="0"/>
                        </a:rPr>
                        <a:t>Malolos, Carlo</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0" i="0" u="none" strike="noStrike">
                          <a:solidFill>
                            <a:srgbClr val="000000"/>
                          </a:solidFill>
                          <a:effectLst/>
                          <a:latin typeface="Arial" panose="020B0604020202020204" pitchFamily="34" charset="0"/>
                        </a:rPr>
                        <a:t>15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0" i="0" u="none" strike="noStrike">
                          <a:solidFill>
                            <a:srgbClr val="000000"/>
                          </a:solidFill>
                          <a:effectLst/>
                          <a:latin typeface="Arial" panose="020B0604020202020204" pitchFamily="34" charset="0"/>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0" i="0" u="none" strike="noStrike">
                          <a:solidFill>
                            <a:srgbClr val="000000"/>
                          </a:solidFill>
                          <a:effectLst/>
                          <a:latin typeface="Arial" panose="020B0604020202020204" pitchFamily="34" charset="0"/>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0" i="0" u="none" strike="noStrike">
                          <a:solidFill>
                            <a:srgbClr val="000000"/>
                          </a:solidFill>
                          <a:effectLst/>
                          <a:latin typeface="Arial" panose="020B0604020202020204" pitchFamily="34" charset="0"/>
                        </a:rPr>
                        <a:t>17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5620858"/>
                  </a:ext>
                </a:extLst>
              </a:tr>
              <a:tr h="219410">
                <a:tc>
                  <a:txBody>
                    <a:bodyPr/>
                    <a:lstStyle/>
                    <a:p>
                      <a:pPr algn="l" rtl="0" fontAlgn="t"/>
                      <a:r>
                        <a:rPr lang="en-US" sz="800" b="0" i="0" u="none" strike="noStrike">
                          <a:solidFill>
                            <a:srgbClr val="000000"/>
                          </a:solidFill>
                          <a:effectLst/>
                          <a:latin typeface="Arial" panose="020B0604020202020204" pitchFamily="34" charset="0"/>
                        </a:rPr>
                        <a:t>Mouzon, Marvin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0" i="0" u="none" strike="noStrike">
                          <a:solidFill>
                            <a:srgbClr val="000000"/>
                          </a:solidFill>
                          <a:effectLst/>
                          <a:latin typeface="Arial" panose="020B0604020202020204" pitchFamily="34" charset="0"/>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0" i="0" u="none" strike="noStrike">
                          <a:solidFill>
                            <a:srgbClr val="000000"/>
                          </a:solidFill>
                          <a:effectLst/>
                          <a:latin typeface="Arial" panose="020B0604020202020204" pitchFamily="34" charset="0"/>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0" i="0" u="none" strike="noStrike">
                          <a:solidFill>
                            <a:srgbClr val="000000"/>
                          </a:solidFill>
                          <a:effectLst/>
                          <a:latin typeface="Arial" panose="020B060402020202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0" i="0" u="none" strike="noStrike">
                          <a:solidFill>
                            <a:srgbClr val="000000"/>
                          </a:solidFill>
                          <a:effectLst/>
                          <a:latin typeface="Arial" panose="020B0604020202020204" pitchFamily="34" charset="0"/>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6700071"/>
                  </a:ext>
                </a:extLst>
              </a:tr>
              <a:tr h="219410">
                <a:tc>
                  <a:txBody>
                    <a:bodyPr/>
                    <a:lstStyle/>
                    <a:p>
                      <a:pPr algn="l" rtl="0" fontAlgn="t"/>
                      <a:r>
                        <a:rPr lang="en-US" sz="800" b="0" i="0" u="none" strike="noStrike">
                          <a:solidFill>
                            <a:srgbClr val="000000"/>
                          </a:solidFill>
                          <a:effectLst/>
                          <a:latin typeface="Arial" panose="020B0604020202020204" pitchFamily="34" charset="0"/>
                        </a:rPr>
                        <a:t>Smith, Alysia</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0" i="0" u="none" strike="noStrike">
                          <a:solidFill>
                            <a:srgbClr val="000000"/>
                          </a:solidFill>
                          <a:effectLst/>
                          <a:latin typeface="Arial" panose="020B0604020202020204" pitchFamily="34" charset="0"/>
                        </a:rPr>
                        <a:t>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0" i="0" u="none" strike="noStrike">
                          <a:solidFill>
                            <a:srgbClr val="000000"/>
                          </a:solidFill>
                          <a:effectLst/>
                          <a:latin typeface="Arial" panose="020B060402020202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0" i="0" u="none" strike="noStrike">
                          <a:solidFill>
                            <a:srgbClr val="000000"/>
                          </a:solidFill>
                          <a:effectLst/>
                          <a:latin typeface="Arial" panose="020B0604020202020204" pitchFamily="34"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0" i="0" u="none" strike="noStrike">
                          <a:solidFill>
                            <a:srgbClr val="000000"/>
                          </a:solidFill>
                          <a:effectLst/>
                          <a:latin typeface="Arial" panose="020B0604020202020204" pitchFamily="34" charset="0"/>
                        </a:rPr>
                        <a:t>12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2151299"/>
                  </a:ext>
                </a:extLst>
              </a:tr>
              <a:tr h="219410">
                <a:tc>
                  <a:txBody>
                    <a:bodyPr/>
                    <a:lstStyle/>
                    <a:p>
                      <a:pPr algn="l" rtl="0" fontAlgn="t"/>
                      <a:r>
                        <a:rPr lang="en-US" sz="800" b="0" i="0" u="none" strike="noStrike">
                          <a:solidFill>
                            <a:srgbClr val="000000"/>
                          </a:solidFill>
                          <a:effectLst/>
                          <a:latin typeface="Arial" panose="020B0604020202020204" pitchFamily="34" charset="0"/>
                        </a:rPr>
                        <a:t>Whitsel, Zachery</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0" i="0" u="none" strike="noStrike">
                          <a:solidFill>
                            <a:srgbClr val="000000"/>
                          </a:solidFill>
                          <a:effectLst/>
                          <a:latin typeface="Arial" panose="020B0604020202020204" pitchFamily="34" charset="0"/>
                        </a:rPr>
                        <a:t>19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0" i="0" u="none" strike="noStrike">
                          <a:solidFill>
                            <a:srgbClr val="000000"/>
                          </a:solidFill>
                          <a:effectLst/>
                          <a:latin typeface="Arial" panose="020B0604020202020204" pitchFamily="34" charset="0"/>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0" i="0" u="none" strike="noStrike">
                          <a:solidFill>
                            <a:srgbClr val="000000"/>
                          </a:solidFill>
                          <a:effectLst/>
                          <a:latin typeface="Arial" panose="020B0604020202020204" pitchFamily="34" charset="0"/>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800" b="0" i="0" u="none" strike="noStrike">
                          <a:solidFill>
                            <a:srgbClr val="000000"/>
                          </a:solidFill>
                          <a:effectLst/>
                          <a:latin typeface="Arial" panose="020B0604020202020204" pitchFamily="34" charset="0"/>
                        </a:rPr>
                        <a:t>17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5602535"/>
                  </a:ext>
                </a:extLst>
              </a:tr>
              <a:tr h="219410">
                <a:tc>
                  <a:txBody>
                    <a:bodyPr/>
                    <a:lstStyle/>
                    <a:p>
                      <a:pPr algn="l" rtl="0" fontAlgn="t"/>
                      <a:r>
                        <a:rPr lang="en-US" sz="1000" b="1" i="0" u="none" strike="noStrike">
                          <a:solidFill>
                            <a:srgbClr val="000000"/>
                          </a:solidFill>
                          <a:effectLst/>
                          <a:latin typeface="Arial" panose="020B0604020202020204" pitchFamily="34" charset="0"/>
                        </a:rPr>
                        <a:t>Total</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0" u="none" strike="noStrike">
                          <a:solidFill>
                            <a:srgbClr val="000000"/>
                          </a:solidFill>
                          <a:effectLst/>
                          <a:latin typeface="Arial" panose="020B0604020202020204" pitchFamily="34" charset="0"/>
                        </a:rPr>
                        <a:t>155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0" u="none" strike="noStrike">
                          <a:solidFill>
                            <a:srgbClr val="000000"/>
                          </a:solidFill>
                          <a:effectLst/>
                          <a:latin typeface="Arial" panose="020B0604020202020204" pitchFamily="34" charset="0"/>
                        </a:rPr>
                        <a:t>46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0" u="none" strike="noStrike">
                          <a:solidFill>
                            <a:srgbClr val="000000"/>
                          </a:solidFill>
                          <a:effectLst/>
                          <a:latin typeface="Arial" panose="020B0604020202020204" pitchFamily="34" charset="0"/>
                        </a:rPr>
                        <a:t>41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0" u="none" strike="noStrike" dirty="0">
                          <a:solidFill>
                            <a:srgbClr val="000000"/>
                          </a:solidFill>
                          <a:effectLst/>
                          <a:latin typeface="Arial" panose="020B0604020202020204" pitchFamily="34" charset="0"/>
                        </a:rPr>
                        <a:t>156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5717303"/>
                  </a:ext>
                </a:extLst>
              </a:tr>
            </a:tbl>
          </a:graphicData>
        </a:graphic>
      </p:graphicFrame>
    </p:spTree>
    <p:extLst>
      <p:ext uri="{BB962C8B-B14F-4D97-AF65-F5344CB8AC3E}">
        <p14:creationId xmlns:p14="http://schemas.microsoft.com/office/powerpoint/2010/main" val="903860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t>Staff Vacancies, </a:t>
            </a:r>
            <a:br>
              <a:rPr lang="en-US" altLang="en-US" dirty="0"/>
            </a:br>
            <a:r>
              <a:rPr lang="en-US" altLang="en-US" dirty="0"/>
              <a:t>December 31, 2019</a:t>
            </a:r>
          </a:p>
        </p:txBody>
      </p:sp>
      <p:sp>
        <p:nvSpPr>
          <p:cNvPr id="13" name="Date Placeholder 12"/>
          <p:cNvSpPr>
            <a:spLocks noGrp="1"/>
          </p:cNvSpPr>
          <p:nvPr>
            <p:ph type="dt" sz="quarter" idx="4294967295"/>
          </p:nvPr>
        </p:nvSpPr>
        <p:spPr>
          <a:xfrm>
            <a:off x="7010400" y="6351588"/>
            <a:ext cx="2133600" cy="365125"/>
          </a:xfrm>
        </p:spPr>
        <p:txBody>
          <a:bodyPr/>
          <a:lstStyle/>
          <a:p>
            <a:fld id="{35C18DCA-A2DF-4F88-91CE-000EF67DBFF0}" type="datetime1">
              <a:rPr lang="en-US" smtClean="0"/>
              <a:pPr/>
              <a:t>3/2/2020</a:t>
            </a:fld>
            <a:endParaRPr lang="en-US" dirty="0"/>
          </a:p>
        </p:txBody>
      </p:sp>
      <p:sp>
        <p:nvSpPr>
          <p:cNvPr id="31748" name="Slide Number Placeholder 13"/>
          <p:cNvSpPr>
            <a:spLocks noGrp="1"/>
          </p:cNvSpPr>
          <p:nvPr>
            <p:ph type="sldNum" sz="quarter" idx="4294967295"/>
          </p:nvPr>
        </p:nvSpPr>
        <p:spPr>
          <a:xfrm>
            <a:off x="8229600" y="6351588"/>
            <a:ext cx="914400" cy="365125"/>
          </a:xfrm>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0D0BA168-662B-4297-BFCE-54731971319E}" type="slidenum">
              <a:rPr lang="en-US" altLang="en-US" smtClean="0"/>
              <a:pPr/>
              <a:t>17</a:t>
            </a:fld>
            <a:endParaRPr lang="en-US" altLang="en-US" dirty="0"/>
          </a:p>
        </p:txBody>
      </p:sp>
      <p:graphicFrame>
        <p:nvGraphicFramePr>
          <p:cNvPr id="3" name="Object 2">
            <a:extLst>
              <a:ext uri="{FF2B5EF4-FFF2-40B4-BE49-F238E27FC236}">
                <a16:creationId xmlns:a16="http://schemas.microsoft.com/office/drawing/2014/main" id="{C1DF14C9-86CE-41CA-85D4-E2ED6226B940}"/>
              </a:ext>
            </a:extLst>
          </p:cNvPr>
          <p:cNvGraphicFramePr>
            <a:graphicFrameLocks noChangeAspect="1"/>
          </p:cNvGraphicFramePr>
          <p:nvPr>
            <p:extLst>
              <p:ext uri="{D42A27DB-BD31-4B8C-83A1-F6EECF244321}">
                <p14:modId xmlns:p14="http://schemas.microsoft.com/office/powerpoint/2010/main" val="4117647428"/>
              </p:ext>
            </p:extLst>
          </p:nvPr>
        </p:nvGraphicFramePr>
        <p:xfrm>
          <a:off x="304800" y="2819400"/>
          <a:ext cx="8567737" cy="1524000"/>
        </p:xfrm>
        <a:graphic>
          <a:graphicData uri="http://schemas.openxmlformats.org/presentationml/2006/ole">
            <mc:AlternateContent xmlns:mc="http://schemas.openxmlformats.org/markup-compatibility/2006">
              <mc:Choice xmlns:v="urn:schemas-microsoft-com:vml" Requires="v">
                <p:oleObj spid="_x0000_s5149" name="Worksheet" r:id="rId3" imgW="8601254" imgH="771459" progId="Excel.Sheet.12">
                  <p:embed/>
                </p:oleObj>
              </mc:Choice>
              <mc:Fallback>
                <p:oleObj name="Worksheet" r:id="rId3" imgW="8601254" imgH="771459" progId="Excel.Sheet.12">
                  <p:embed/>
                  <p:pic>
                    <p:nvPicPr>
                      <p:cNvPr id="0" name=""/>
                      <p:cNvPicPr/>
                      <p:nvPr/>
                    </p:nvPicPr>
                    <p:blipFill>
                      <a:blip r:embed="rId4"/>
                      <a:stretch>
                        <a:fillRect/>
                      </a:stretch>
                    </p:blipFill>
                    <p:spPr>
                      <a:xfrm>
                        <a:off x="304800" y="2819400"/>
                        <a:ext cx="8567737" cy="1524000"/>
                      </a:xfrm>
                      <a:prstGeom prst="rect">
                        <a:avLst/>
                      </a:prstGeom>
                    </p:spPr>
                  </p:pic>
                </p:oleObj>
              </mc:Fallback>
            </mc:AlternateContent>
          </a:graphicData>
        </a:graphic>
      </p:graphicFrame>
    </p:spTree>
    <p:extLst>
      <p:ext uri="{BB962C8B-B14F-4D97-AF65-F5344CB8AC3E}">
        <p14:creationId xmlns:p14="http://schemas.microsoft.com/office/powerpoint/2010/main" val="143045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a:t>Central Florida Data Packet</a:t>
            </a:r>
            <a:br>
              <a:rPr lang="en-US" altLang="en-US" dirty="0"/>
            </a:br>
            <a:r>
              <a:rPr lang="en-US" altLang="en-US" dirty="0"/>
              <a:t>January 15, 2020</a:t>
            </a:r>
          </a:p>
        </p:txBody>
      </p:sp>
      <p:sp>
        <p:nvSpPr>
          <p:cNvPr id="14341" name="Content Placeholder 2"/>
          <p:cNvSpPr>
            <a:spLocks noGrp="1"/>
          </p:cNvSpPr>
          <p:nvPr>
            <p:ph sz="half" idx="1"/>
          </p:nvPr>
        </p:nvSpPr>
        <p:spPr/>
        <p:txBody>
          <a:bodyPr/>
          <a:lstStyle/>
          <a:p>
            <a:pPr marL="342900" indent="-342900">
              <a:buClr>
                <a:srgbClr val="7AC143"/>
              </a:buClr>
              <a:buFont typeface="Wingdings" panose="05000000000000000000" pitchFamily="2" charset="2"/>
              <a:buChar char="§"/>
            </a:pPr>
            <a:r>
              <a:rPr lang="en-US" u="sng" dirty="0">
                <a:solidFill>
                  <a:srgbClr val="002060"/>
                </a:solidFill>
                <a:hlinkClick r:id="rId3" action="ppaction://hlinksldjump"/>
              </a:rPr>
              <a:t>Performance Measures</a:t>
            </a:r>
            <a:endParaRPr lang="en-US" u="sng" dirty="0">
              <a:solidFill>
                <a:srgbClr val="002060"/>
              </a:solidFill>
            </a:endParaRPr>
          </a:p>
          <a:p>
            <a:pPr marL="342900" indent="-342900">
              <a:buClr>
                <a:srgbClr val="7AC143"/>
              </a:buClr>
              <a:buFont typeface="Wingdings" panose="05000000000000000000" pitchFamily="2" charset="2"/>
              <a:buChar char="§"/>
            </a:pPr>
            <a:r>
              <a:rPr lang="en-US" dirty="0">
                <a:solidFill>
                  <a:srgbClr val="002060"/>
                </a:solidFill>
                <a:hlinkClick r:id="rId4" action="ppaction://hlinksldjump"/>
              </a:rPr>
              <a:t>Timeliness</a:t>
            </a:r>
            <a:r>
              <a:rPr lang="en-US" dirty="0">
                <a:hlinkClick r:id="rId4" action="ppaction://hlinksldjump"/>
              </a:rPr>
              <a:t> of Admission</a:t>
            </a:r>
            <a:endParaRPr lang="en-US" u="sng" dirty="0">
              <a:solidFill>
                <a:srgbClr val="002060"/>
              </a:solidFill>
            </a:endParaRPr>
          </a:p>
          <a:p>
            <a:pPr marL="342900" indent="-342900">
              <a:buClr>
                <a:srgbClr val="7AC143"/>
              </a:buClr>
              <a:buFont typeface="Wingdings" panose="05000000000000000000" pitchFamily="2" charset="2"/>
              <a:buChar char="§"/>
            </a:pPr>
            <a:r>
              <a:rPr lang="en-US" dirty="0">
                <a:hlinkClick r:id="rId5" action="ppaction://hlinksldjump"/>
              </a:rPr>
              <a:t>Current Month Success Rate</a:t>
            </a:r>
          </a:p>
          <a:p>
            <a:pPr marL="342900" indent="-342900">
              <a:buClr>
                <a:srgbClr val="7AC143"/>
              </a:buClr>
              <a:buFont typeface="Wingdings" panose="05000000000000000000" pitchFamily="2" charset="2"/>
              <a:buChar char="§"/>
            </a:pPr>
            <a:r>
              <a:rPr lang="en-US" dirty="0">
                <a:hlinkClick r:id="rId6" action="ppaction://hlinksldjump"/>
              </a:rPr>
              <a:t>YTD Discharge Analysis</a:t>
            </a:r>
            <a:endParaRPr lang="en-US" dirty="0"/>
          </a:p>
          <a:p>
            <a:pPr marL="342900" indent="-342900">
              <a:buClr>
                <a:srgbClr val="7AC143"/>
              </a:buClr>
              <a:buFont typeface="Wingdings" panose="05000000000000000000" pitchFamily="2" charset="2"/>
              <a:buChar char="§"/>
            </a:pPr>
            <a:r>
              <a:rPr lang="en-US" dirty="0">
                <a:hlinkClick r:id="rId6" action="ppaction://hlinksldjump"/>
              </a:rPr>
              <a:t>Monthly and YTD Census Summary</a:t>
            </a:r>
            <a:endParaRPr lang="en-US" dirty="0"/>
          </a:p>
          <a:p>
            <a:pPr marL="342900" indent="-342900">
              <a:buClr>
                <a:srgbClr val="7AC143"/>
              </a:buClr>
              <a:buFont typeface="Wingdings" panose="05000000000000000000" pitchFamily="2" charset="2"/>
              <a:buChar char="§"/>
            </a:pPr>
            <a:r>
              <a:rPr lang="en-US" dirty="0">
                <a:hlinkClick r:id="rId7" action="ppaction://hlinksldjump"/>
              </a:rPr>
              <a:t>O.D.S and Recidivism</a:t>
            </a:r>
            <a:endParaRPr lang="en-US" dirty="0"/>
          </a:p>
          <a:p>
            <a:pPr marL="342900" indent="-342900">
              <a:buClr>
                <a:srgbClr val="7AC143"/>
              </a:buClr>
              <a:buFont typeface="Wingdings" panose="05000000000000000000" pitchFamily="2" charset="2"/>
              <a:buChar char="§"/>
            </a:pPr>
            <a:r>
              <a:rPr lang="en-US" dirty="0">
                <a:hlinkClick r:id="rId8" action="ppaction://hlinksldjump"/>
              </a:rPr>
              <a:t>Vocational Certifications</a:t>
            </a:r>
            <a:endParaRPr lang="en-US" dirty="0"/>
          </a:p>
          <a:p>
            <a:pPr marL="342900" indent="-342900">
              <a:buClr>
                <a:srgbClr val="7AC143"/>
              </a:buClr>
              <a:buFont typeface="Wingdings" panose="05000000000000000000" pitchFamily="2" charset="2"/>
              <a:buChar char="§"/>
            </a:pPr>
            <a:r>
              <a:rPr lang="en-US" dirty="0">
                <a:hlinkClick r:id="rId9" action="ppaction://hlinksldjump"/>
              </a:rPr>
              <a:t>Employment</a:t>
            </a:r>
            <a:endParaRPr lang="en-US" dirty="0"/>
          </a:p>
          <a:p>
            <a:pPr marL="342900" indent="-342900">
              <a:buClr>
                <a:srgbClr val="7AC143"/>
              </a:buClr>
              <a:buFont typeface="Wingdings" panose="05000000000000000000" pitchFamily="2" charset="2"/>
              <a:buChar char="§"/>
            </a:pPr>
            <a:endParaRPr lang="en-US" altLang="en-US" dirty="0"/>
          </a:p>
        </p:txBody>
      </p:sp>
      <p:sp>
        <p:nvSpPr>
          <p:cNvPr id="15" name="Content Placeholder 14"/>
          <p:cNvSpPr>
            <a:spLocks noGrp="1"/>
          </p:cNvSpPr>
          <p:nvPr>
            <p:ph sz="half" idx="2"/>
          </p:nvPr>
        </p:nvSpPr>
        <p:spPr/>
        <p:txBody>
          <a:bodyPr/>
          <a:lstStyle/>
          <a:p>
            <a:pPr marL="342900" indent="-342900">
              <a:buClr>
                <a:srgbClr val="7AC143"/>
              </a:buClr>
              <a:buFont typeface="Wingdings" panose="05000000000000000000" pitchFamily="2" charset="2"/>
              <a:buChar char="§"/>
            </a:pPr>
            <a:r>
              <a:rPr lang="en-US" dirty="0">
                <a:solidFill>
                  <a:srgbClr val="002060"/>
                </a:solidFill>
                <a:hlinkClick r:id="rId10" action="ppaction://hlinksldjump"/>
              </a:rPr>
              <a:t>Current Education Enrollment</a:t>
            </a:r>
            <a:endParaRPr lang="en-US" dirty="0">
              <a:solidFill>
                <a:srgbClr val="002060"/>
              </a:solidFill>
            </a:endParaRPr>
          </a:p>
          <a:p>
            <a:pPr marL="342900" indent="-342900">
              <a:buClr>
                <a:srgbClr val="7AC143"/>
              </a:buClr>
              <a:buFont typeface="Wingdings" panose="05000000000000000000" pitchFamily="2" charset="2"/>
              <a:buChar char="§"/>
            </a:pPr>
            <a:r>
              <a:rPr lang="en-US" dirty="0">
                <a:solidFill>
                  <a:srgbClr val="002060"/>
                </a:solidFill>
                <a:hlinkClick r:id="rId4" action="ppaction://hlinksldjump"/>
              </a:rPr>
              <a:t>GED Test Passed</a:t>
            </a:r>
            <a:endParaRPr lang="en-US" dirty="0">
              <a:solidFill>
                <a:srgbClr val="002060"/>
              </a:solidFill>
            </a:endParaRPr>
          </a:p>
          <a:p>
            <a:pPr marL="342900" indent="-342900">
              <a:buClr>
                <a:srgbClr val="7AC143"/>
              </a:buClr>
              <a:buFont typeface="Wingdings" panose="05000000000000000000" pitchFamily="2" charset="2"/>
              <a:buChar char="§"/>
            </a:pPr>
            <a:r>
              <a:rPr lang="en-US" dirty="0">
                <a:solidFill>
                  <a:srgbClr val="002060"/>
                </a:solidFill>
                <a:hlinkClick r:id="rId10" action="ppaction://hlinksldjump"/>
              </a:rPr>
              <a:t>GED Certification</a:t>
            </a:r>
            <a:endParaRPr lang="en-US" dirty="0">
              <a:solidFill>
                <a:srgbClr val="002060"/>
              </a:solidFill>
            </a:endParaRPr>
          </a:p>
          <a:p>
            <a:pPr marL="342900" indent="-342900">
              <a:buClr>
                <a:srgbClr val="7AC143"/>
              </a:buClr>
              <a:buFont typeface="Wingdings" panose="05000000000000000000" pitchFamily="2" charset="2"/>
              <a:buChar char="§"/>
            </a:pPr>
            <a:r>
              <a:rPr lang="en-US" dirty="0">
                <a:solidFill>
                  <a:srgbClr val="002060"/>
                </a:solidFill>
                <a:hlinkClick r:id="rId10" action="ppaction://hlinksldjump"/>
              </a:rPr>
              <a:t>Skills Remediation</a:t>
            </a:r>
            <a:endParaRPr lang="en-US" dirty="0">
              <a:solidFill>
                <a:srgbClr val="002060"/>
              </a:solidFill>
            </a:endParaRPr>
          </a:p>
          <a:p>
            <a:pPr marL="342900" indent="-342900">
              <a:buClr>
                <a:srgbClr val="7AC143"/>
              </a:buClr>
              <a:buFont typeface="Wingdings" panose="05000000000000000000" pitchFamily="2" charset="2"/>
              <a:buChar char="§"/>
            </a:pPr>
            <a:r>
              <a:rPr lang="en-US" dirty="0">
                <a:solidFill>
                  <a:srgbClr val="002060"/>
                </a:solidFill>
                <a:hlinkClick r:id="rId10" action="ppaction://hlinksldjump"/>
              </a:rPr>
              <a:t>Mentoring</a:t>
            </a:r>
            <a:endParaRPr lang="en-US" dirty="0">
              <a:solidFill>
                <a:srgbClr val="002060"/>
              </a:solidFill>
            </a:endParaRPr>
          </a:p>
          <a:p>
            <a:pPr marL="342900" indent="-342900">
              <a:buClr>
                <a:srgbClr val="7AC143"/>
              </a:buClr>
              <a:buFont typeface="Wingdings" panose="05000000000000000000" pitchFamily="2" charset="2"/>
              <a:buChar char="§"/>
            </a:pPr>
            <a:r>
              <a:rPr lang="en-US" dirty="0">
                <a:solidFill>
                  <a:srgbClr val="002060"/>
                </a:solidFill>
                <a:hlinkClick r:id="rId11" action="ppaction://hlinksldjump"/>
              </a:rPr>
              <a:t>Caseload</a:t>
            </a:r>
            <a:endParaRPr lang="en-US" dirty="0">
              <a:solidFill>
                <a:srgbClr val="002060"/>
              </a:solidFill>
            </a:endParaRPr>
          </a:p>
          <a:p>
            <a:pPr marL="342900" indent="-342900">
              <a:buClr>
                <a:srgbClr val="7AC143"/>
              </a:buClr>
              <a:buFont typeface="Wingdings" panose="05000000000000000000" pitchFamily="2" charset="2"/>
              <a:buChar char="§"/>
            </a:pPr>
            <a:r>
              <a:rPr lang="en-US" dirty="0">
                <a:solidFill>
                  <a:srgbClr val="002060"/>
                </a:solidFill>
                <a:hlinkClick r:id="" action="ppaction://noaction"/>
              </a:rPr>
              <a:t>Staff Vacancies</a:t>
            </a:r>
            <a:endParaRPr lang="en-US" altLang="en-US" dirty="0">
              <a:solidFill>
                <a:srgbClr val="002060"/>
              </a:solidFill>
            </a:endParaRPr>
          </a:p>
          <a:p>
            <a:pPr marL="342900" indent="-342900">
              <a:buClr>
                <a:srgbClr val="7AC143"/>
              </a:buClr>
              <a:buFont typeface="Wingdings" panose="05000000000000000000" pitchFamily="2" charset="2"/>
              <a:buChar char="§"/>
            </a:pPr>
            <a:endParaRPr lang="en-US" altLang="en-US" dirty="0"/>
          </a:p>
          <a:p>
            <a:pPr marL="342900" indent="-342900">
              <a:buClr>
                <a:srgbClr val="7AC143"/>
              </a:buClr>
              <a:buFont typeface="Wingdings" panose="05000000000000000000" pitchFamily="2" charset="2"/>
              <a:buChar char="§"/>
            </a:pPr>
            <a:endParaRPr lang="en-US" altLang="en-US" dirty="0"/>
          </a:p>
          <a:p>
            <a:pPr marL="342900" indent="-342900">
              <a:buClr>
                <a:srgbClr val="7AC143"/>
              </a:buClr>
              <a:buFont typeface="Wingdings" panose="05000000000000000000" pitchFamily="2" charset="2"/>
              <a:buChar char="§"/>
            </a:pPr>
            <a:endParaRPr lang="en-US" altLang="en-US" dirty="0"/>
          </a:p>
          <a:p>
            <a:pPr marL="342900" indent="-342900">
              <a:buClr>
                <a:srgbClr val="7AC143"/>
              </a:buClr>
              <a:buFont typeface="Wingdings" panose="05000000000000000000" pitchFamily="2" charset="2"/>
              <a:buChar char="§"/>
            </a:pPr>
            <a:endParaRPr lang="en-US" dirty="0"/>
          </a:p>
        </p:txBody>
      </p:sp>
      <p:sp>
        <p:nvSpPr>
          <p:cNvPr id="14339" name="Date Placeholder 18"/>
          <p:cNvSpPr>
            <a:spLocks noGrp="1"/>
          </p:cNvSpPr>
          <p:nvPr>
            <p:ph type="dt" sz="half" idx="10"/>
          </p:nvPr>
        </p:nvSpPr>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dirty="0">
                <a:solidFill>
                  <a:schemeClr val="bg1"/>
                </a:solidFill>
              </a:rPr>
              <a:t>2</a:t>
            </a:r>
          </a:p>
        </p:txBody>
      </p:sp>
    </p:spTree>
    <p:extLst>
      <p:ext uri="{BB962C8B-B14F-4D97-AF65-F5344CB8AC3E}">
        <p14:creationId xmlns:p14="http://schemas.microsoft.com/office/powerpoint/2010/main" val="2783176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ltLang="en-US" dirty="0"/>
              <a:t>Performance Measures</a:t>
            </a:r>
            <a:br>
              <a:rPr lang="en-US" altLang="en-US" dirty="0"/>
            </a:br>
            <a:r>
              <a:rPr lang="en-US" altLang="en-US" dirty="0"/>
              <a:t>July 1, 2019 – December 31, 2019</a:t>
            </a:r>
            <a:endParaRPr lang="en-US" dirty="0"/>
          </a:p>
        </p:txBody>
      </p:sp>
      <p:sp>
        <p:nvSpPr>
          <p:cNvPr id="15364" name="Slide Number Placeholder 12"/>
          <p:cNvSpPr>
            <a:spLocks noGrp="1"/>
          </p:cNvSpPr>
          <p:nvPr>
            <p:ph type="sldNum" sz="quarter" idx="4294967295"/>
          </p:nvPr>
        </p:nvSpPr>
        <p:spPr>
          <a:xfrm>
            <a:off x="8229600" y="6492875"/>
            <a:ext cx="914400" cy="365125"/>
          </a:xfrm>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AE3D1684-D6BC-42A0-8C43-5EB53DA5B251}" type="slidenum">
              <a:rPr lang="en-US" altLang="en-US" smtClean="0"/>
              <a:pPr/>
              <a:t>3</a:t>
            </a:fld>
            <a:endParaRPr lang="en-US" altLang="en-US" dirty="0"/>
          </a:p>
        </p:txBody>
      </p:sp>
      <p:graphicFrame>
        <p:nvGraphicFramePr>
          <p:cNvPr id="2" name="Table 1">
            <a:extLst>
              <a:ext uri="{FF2B5EF4-FFF2-40B4-BE49-F238E27FC236}">
                <a16:creationId xmlns:a16="http://schemas.microsoft.com/office/drawing/2014/main" id="{448C8234-65A1-4FEF-BEA9-6278A5B0ED87}"/>
              </a:ext>
            </a:extLst>
          </p:cNvPr>
          <p:cNvGraphicFramePr>
            <a:graphicFrameLocks noGrp="1"/>
          </p:cNvGraphicFramePr>
          <p:nvPr>
            <p:extLst>
              <p:ext uri="{D42A27DB-BD31-4B8C-83A1-F6EECF244321}">
                <p14:modId xmlns:p14="http://schemas.microsoft.com/office/powerpoint/2010/main" val="1937490838"/>
              </p:ext>
            </p:extLst>
          </p:nvPr>
        </p:nvGraphicFramePr>
        <p:xfrm>
          <a:off x="380999" y="1432115"/>
          <a:ext cx="8229601" cy="3619119"/>
        </p:xfrm>
        <a:graphic>
          <a:graphicData uri="http://schemas.openxmlformats.org/drawingml/2006/table">
            <a:tbl>
              <a:tblPr/>
              <a:tblGrid>
                <a:gridCol w="685801">
                  <a:extLst>
                    <a:ext uri="{9D8B030D-6E8A-4147-A177-3AD203B41FA5}">
                      <a16:colId xmlns:a16="http://schemas.microsoft.com/office/drawing/2014/main" val="1254431458"/>
                    </a:ext>
                  </a:extLst>
                </a:gridCol>
                <a:gridCol w="2721618">
                  <a:extLst>
                    <a:ext uri="{9D8B030D-6E8A-4147-A177-3AD203B41FA5}">
                      <a16:colId xmlns:a16="http://schemas.microsoft.com/office/drawing/2014/main" val="2105733467"/>
                    </a:ext>
                  </a:extLst>
                </a:gridCol>
                <a:gridCol w="964902">
                  <a:extLst>
                    <a:ext uri="{9D8B030D-6E8A-4147-A177-3AD203B41FA5}">
                      <a16:colId xmlns:a16="http://schemas.microsoft.com/office/drawing/2014/main" val="315867330"/>
                    </a:ext>
                  </a:extLst>
                </a:gridCol>
                <a:gridCol w="964902">
                  <a:extLst>
                    <a:ext uri="{9D8B030D-6E8A-4147-A177-3AD203B41FA5}">
                      <a16:colId xmlns:a16="http://schemas.microsoft.com/office/drawing/2014/main" val="2702591504"/>
                    </a:ext>
                  </a:extLst>
                </a:gridCol>
                <a:gridCol w="964902">
                  <a:extLst>
                    <a:ext uri="{9D8B030D-6E8A-4147-A177-3AD203B41FA5}">
                      <a16:colId xmlns:a16="http://schemas.microsoft.com/office/drawing/2014/main" val="2787993629"/>
                    </a:ext>
                  </a:extLst>
                </a:gridCol>
                <a:gridCol w="963738">
                  <a:extLst>
                    <a:ext uri="{9D8B030D-6E8A-4147-A177-3AD203B41FA5}">
                      <a16:colId xmlns:a16="http://schemas.microsoft.com/office/drawing/2014/main" val="789454880"/>
                    </a:ext>
                  </a:extLst>
                </a:gridCol>
                <a:gridCol w="963738">
                  <a:extLst>
                    <a:ext uri="{9D8B030D-6E8A-4147-A177-3AD203B41FA5}">
                      <a16:colId xmlns:a16="http://schemas.microsoft.com/office/drawing/2014/main" val="2597603321"/>
                    </a:ext>
                  </a:extLst>
                </a:gridCol>
              </a:tblGrid>
              <a:tr h="433070">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AC143"/>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Output Measure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AC143"/>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Numerator /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AC143"/>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 Denominator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AC143"/>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Performance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AC143"/>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Minimum Standard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AC143"/>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Goal Achieved?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AC143"/>
                    </a:solidFill>
                  </a:tcPr>
                </a:tc>
                <a:extLst>
                  <a:ext uri="{0D108BD9-81ED-4DB2-BD59-A6C34878D82A}">
                    <a16:rowId xmlns:a16="http://schemas.microsoft.com/office/drawing/2014/main" val="2191935419"/>
                  </a:ext>
                </a:extLst>
              </a:tr>
              <a:tr h="608330">
                <a:tc>
                  <a:txBody>
                    <a:bodyPr/>
                    <a:lstStyle/>
                    <a:p>
                      <a:pPr marL="0" marR="0" algn="ctr" fontAlgn="ctr">
                        <a:lnSpc>
                          <a:spcPct val="107000"/>
                        </a:lnSpc>
                        <a:spcBef>
                          <a:spcPts val="0"/>
                        </a:spcBef>
                        <a:spcAft>
                          <a:spcPts val="0"/>
                        </a:spcAft>
                      </a:pPr>
                      <a:r>
                        <a:rPr lang="en-US" sz="11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fontAlgn="ctr">
                        <a:lnSpc>
                          <a:spcPct val="107000"/>
                        </a:lnSpc>
                        <a:spcBef>
                          <a:spcPts val="0"/>
                        </a:spcBef>
                        <a:spcAft>
                          <a:spcPts val="0"/>
                        </a:spcAft>
                      </a:pPr>
                      <a:r>
                        <a:rPr lang="en-US" sz="1100" b="0" kern="1200" dirty="0">
                          <a:effectLst/>
                          <a:latin typeface="Calibri" panose="020F0502020204030204" pitchFamily="34" charset="0"/>
                          <a:ea typeface="Times New Roman" panose="02020603050405020304" pitchFamily="18" charset="0"/>
                          <a:cs typeface="Calibri" panose="020F0502020204030204" pitchFamily="34" charset="0"/>
                        </a:rPr>
                        <a:t>Youth referred to Vocational Certification will obtain a certificate.   HBI and EWF</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pPr>
                      <a:r>
                        <a:rPr lang="en-US" sz="1100" dirty="0">
                          <a:effectLst/>
                          <a:latin typeface="Calibri" panose="020F0502020204030204" pitchFamily="34" charset="0"/>
                          <a:cs typeface="Times New Roman" panose="02020603050405020304" pitchFamily="18" charset="0"/>
                        </a:rPr>
                        <a:t>79</a:t>
                      </a: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pPr>
                      <a:r>
                        <a:rPr lang="en-US" sz="1100" dirty="0">
                          <a:effectLst/>
                          <a:latin typeface="Calibri" panose="020F0502020204030204" pitchFamily="34" charset="0"/>
                          <a:cs typeface="Times New Roman" panose="02020603050405020304" pitchFamily="18" charset="0"/>
                        </a:rPr>
                        <a:t>87</a:t>
                      </a: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15000"/>
                        </a:lnSpc>
                        <a:spcBef>
                          <a:spcPts val="0"/>
                        </a:spcBef>
                        <a:spcAft>
                          <a:spcPts val="0"/>
                        </a:spcAft>
                      </a:pPr>
                      <a:r>
                        <a:rPr lang="en-US" sz="1100" b="1" kern="1200" dirty="0">
                          <a:solidFill>
                            <a:srgbClr val="0000FF"/>
                          </a:solidFill>
                          <a:effectLst/>
                          <a:latin typeface="Tahoma" panose="020B0604030504040204" pitchFamily="34" charset="0"/>
                          <a:ea typeface="Times New Roman" panose="02020603050405020304" pitchFamily="18" charset="0"/>
                          <a:cs typeface="Times New Roman" panose="02020603050405020304" pitchFamily="18" charset="0"/>
                        </a:rPr>
                        <a:t>90.80%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15000"/>
                        </a:lnSpc>
                        <a:spcBef>
                          <a:spcPts val="0"/>
                        </a:spcBef>
                        <a:spcAft>
                          <a:spcPts val="0"/>
                        </a:spcAft>
                      </a:pPr>
                      <a:r>
                        <a:rPr lang="en-US" sz="1100" b="1" kern="1200" dirty="0">
                          <a:effectLst/>
                          <a:latin typeface="Calibri" panose="020F0502020204030204" pitchFamily="34" charset="0"/>
                          <a:ea typeface="Calibri" panose="020F0502020204030204" pitchFamily="34" charset="0"/>
                          <a:cs typeface="Times New Roman" panose="02020603050405020304" pitchFamily="18" charset="0"/>
                        </a:rPr>
                        <a:t>88.89%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15000"/>
                        </a:lnSpc>
                        <a:spcBef>
                          <a:spcPts val="0"/>
                        </a:spcBef>
                        <a:spcAft>
                          <a:spcPts val="0"/>
                        </a:spcAft>
                      </a:pPr>
                      <a:r>
                        <a:rPr lang="en-US" sz="1100" b="1" kern="120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25948748"/>
                  </a:ext>
                </a:extLst>
              </a:tr>
              <a:tr h="528955">
                <a:tc>
                  <a:txBody>
                    <a:bodyPr/>
                    <a:lstStyle/>
                    <a:p>
                      <a:pPr marL="0" marR="0" algn="ctr" fontAlgn="ctr">
                        <a:lnSpc>
                          <a:spcPct val="107000"/>
                        </a:lnSpc>
                        <a:spcBef>
                          <a:spcPts val="0"/>
                        </a:spcBef>
                        <a:spcAft>
                          <a:spcPts val="0"/>
                        </a:spcAft>
                      </a:pPr>
                      <a:r>
                        <a:rPr lang="en-US" sz="1100" kern="1200" dirty="0">
                          <a:solidFill>
                            <a:srgbClr val="000000"/>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2</a:t>
                      </a:r>
                      <a:endParaRPr lang="en-US" sz="1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fontAlgn="ctr">
                        <a:lnSpc>
                          <a:spcPct val="107000"/>
                        </a:lnSpc>
                        <a:spcBef>
                          <a:spcPts val="0"/>
                        </a:spcBef>
                        <a:spcAft>
                          <a:spcPts val="0"/>
                        </a:spcAft>
                      </a:pPr>
                      <a:r>
                        <a:rPr lang="en-US" sz="1050" kern="1200" dirty="0">
                          <a:effectLst/>
                          <a:latin typeface="Calibri" panose="020F0502020204030204" pitchFamily="34" charset="0"/>
                          <a:ea typeface="Times New Roman" panose="02020603050405020304" pitchFamily="18" charset="0"/>
                          <a:cs typeface="Calibri" panose="020F0502020204030204" pitchFamily="34" charset="0"/>
                        </a:rPr>
                        <a:t>Youth receiving services shall not be arrested for a new violation, and subsequently, adjudicated </a:t>
                      </a:r>
                      <a:r>
                        <a:rPr lang="en-US" sz="1050" b="1" kern="1200" dirty="0">
                          <a:effectLst/>
                          <a:latin typeface="Calibri" panose="020F0502020204030204" pitchFamily="34" charset="0"/>
                          <a:ea typeface="Times New Roman" panose="02020603050405020304" pitchFamily="18" charset="0"/>
                          <a:cs typeface="Calibri" panose="020F0502020204030204" pitchFamily="34" charset="0"/>
                        </a:rPr>
                        <a:t>during</a:t>
                      </a:r>
                      <a:r>
                        <a:rPr lang="en-US" sz="1050" kern="1200" dirty="0">
                          <a:effectLst/>
                          <a:latin typeface="Calibri" panose="020F0502020204030204" pitchFamily="34" charset="0"/>
                          <a:ea typeface="Times New Roman" panose="02020603050405020304" pitchFamily="18" charset="0"/>
                          <a:cs typeface="Calibri" panose="020F0502020204030204" pitchFamily="34" charset="0"/>
                        </a:rPr>
                        <a:t> services. No recidivism during services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0" marR="50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15000"/>
                        </a:lnSpc>
                        <a:spcBef>
                          <a:spcPts val="0"/>
                        </a:spcBef>
                        <a:spcAft>
                          <a:spcPts val="0"/>
                        </a:spcAft>
                      </a:pPr>
                      <a:r>
                        <a:rPr lang="en-US" sz="900" kern="12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393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15000"/>
                        </a:lnSpc>
                        <a:spcBef>
                          <a:spcPts val="0"/>
                        </a:spcBef>
                        <a:spcAft>
                          <a:spcPts val="0"/>
                        </a:spcAft>
                      </a:pPr>
                      <a:r>
                        <a:rPr lang="en-US" sz="900" kern="12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435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15000"/>
                        </a:lnSpc>
                        <a:spcBef>
                          <a:spcPts val="0"/>
                        </a:spcBef>
                        <a:spcAft>
                          <a:spcPts val="0"/>
                        </a:spcAft>
                      </a:pPr>
                      <a:r>
                        <a:rPr lang="en-US" sz="800" b="1" kern="1200" dirty="0">
                          <a:solidFill>
                            <a:srgbClr val="0000FF"/>
                          </a:solidFill>
                          <a:effectLst/>
                          <a:latin typeface="Tahoma" panose="020B0604030504040204" pitchFamily="34" charset="0"/>
                          <a:ea typeface="Calibri" panose="020F0502020204030204" pitchFamily="34" charset="0"/>
                          <a:cs typeface="Times New Roman" panose="02020603050405020304" pitchFamily="18" charset="0"/>
                        </a:rPr>
                        <a:t>90.34%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15000"/>
                        </a:lnSpc>
                        <a:spcBef>
                          <a:spcPts val="0"/>
                        </a:spcBef>
                        <a:spcAft>
                          <a:spcPts val="0"/>
                        </a:spcAft>
                      </a:pPr>
                      <a:r>
                        <a:rPr lang="en-US" sz="800" b="1" kern="120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80.00%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15000"/>
                        </a:lnSpc>
                        <a:spcBef>
                          <a:spcPts val="0"/>
                        </a:spcBef>
                        <a:spcAft>
                          <a:spcPts val="0"/>
                        </a:spcAft>
                      </a:pPr>
                      <a:r>
                        <a:rPr lang="en-US" sz="800" b="1" kern="1200" dirty="0">
                          <a:solidFill>
                            <a:srgbClr val="00B050"/>
                          </a:solidFill>
                          <a:effectLst/>
                          <a:latin typeface="Tahoma" panose="020B0604030504040204" pitchFamily="34" charset="0"/>
                          <a:ea typeface="Calibri" panose="020F0502020204030204" pitchFamily="34" charset="0"/>
                          <a:cs typeface="Times New Roman" panose="02020603050405020304" pitchFamily="18" charset="0"/>
                        </a:rPr>
                        <a:t>YES</a:t>
                      </a:r>
                      <a:endParaRPr lang="en-US" sz="1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7356208"/>
                  </a:ext>
                </a:extLst>
              </a:tr>
              <a:tr h="502285">
                <a:tc rowSpan="2">
                  <a:txBody>
                    <a:bodyPr/>
                    <a:lstStyle/>
                    <a:p>
                      <a:pPr marL="0" marR="0" algn="ctr" fontAlgn="ctr">
                        <a:lnSpc>
                          <a:spcPct val="107000"/>
                        </a:lnSpc>
                        <a:spcBef>
                          <a:spcPts val="0"/>
                        </a:spcBef>
                        <a:spcAft>
                          <a:spcPts val="0"/>
                        </a:spcAft>
                      </a:pPr>
                      <a:r>
                        <a:rPr lang="en-US" sz="1100" kern="1200" dirty="0">
                          <a:solidFill>
                            <a:srgbClr val="000000"/>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3</a:t>
                      </a:r>
                      <a:endParaRPr lang="en-US" sz="1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fontAlgn="ctr">
                        <a:lnSpc>
                          <a:spcPct val="107000"/>
                        </a:lnSpc>
                        <a:spcBef>
                          <a:spcPts val="0"/>
                        </a:spcBef>
                        <a:spcAft>
                          <a:spcPts val="0"/>
                        </a:spcAft>
                      </a:pPr>
                      <a:r>
                        <a:rPr lang="en-US" sz="1100" kern="1200" dirty="0">
                          <a:effectLst/>
                          <a:latin typeface="Calibri" panose="020F0502020204030204" pitchFamily="34" charset="0"/>
                          <a:ea typeface="Times New Roman" panose="02020603050405020304" pitchFamily="18" charset="0"/>
                          <a:cs typeface="Calibri" panose="020F0502020204030204" pitchFamily="34" charset="0"/>
                        </a:rPr>
                        <a:t>Youths admitted for services, shall successfully complete the goals that were identified in the Service Plan.</a:t>
                      </a:r>
                      <a:br>
                        <a:rPr lang="en-US" sz="1100" kern="1200" dirty="0">
                          <a:effectLst/>
                          <a:latin typeface="Calibri" panose="020F0502020204030204" pitchFamily="34" charset="0"/>
                          <a:ea typeface="Times New Roman" panose="02020603050405020304" pitchFamily="18" charset="0"/>
                          <a:cs typeface="Calibri" panose="020F0502020204030204" pitchFamily="34" charset="0"/>
                        </a:rPr>
                      </a:br>
                      <a:r>
                        <a:rPr lang="en-US" sz="1100" b="1" kern="1200" dirty="0">
                          <a:effectLst/>
                          <a:latin typeface="Calibri" panose="020F0502020204030204" pitchFamily="34" charset="0"/>
                          <a:ea typeface="Times New Roman" panose="02020603050405020304" pitchFamily="18" charset="0"/>
                          <a:cs typeface="Calibri" panose="020F0502020204030204" pitchFamily="34" charset="0"/>
                        </a:rPr>
                        <a:t>(Blue: Successful vs. Inactive)</a:t>
                      </a:r>
                      <a:br>
                        <a:rPr lang="en-US" sz="1100" b="1" kern="1200" dirty="0">
                          <a:effectLst/>
                          <a:latin typeface="Calibri" panose="020F0502020204030204" pitchFamily="34" charset="0"/>
                          <a:ea typeface="Times New Roman" panose="02020603050405020304" pitchFamily="18" charset="0"/>
                          <a:cs typeface="Calibri" panose="020F0502020204030204" pitchFamily="34" charset="0"/>
                        </a:rPr>
                      </a:br>
                      <a:r>
                        <a:rPr lang="en-US" sz="1100" b="1" kern="1200" dirty="0">
                          <a:effectLst/>
                          <a:latin typeface="Calibri" panose="020F0502020204030204" pitchFamily="34" charset="0"/>
                          <a:ea typeface="Times New Roman" panose="02020603050405020304" pitchFamily="18" charset="0"/>
                          <a:cs typeface="Calibri" panose="020F0502020204030204" pitchFamily="34" charset="0"/>
                        </a:rPr>
                        <a:t>(Green: Successful vs. Non-Successful)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15000"/>
                        </a:lnSpc>
                        <a:spcBef>
                          <a:spcPts val="0"/>
                        </a:spcBef>
                        <a:spcAft>
                          <a:spcPts val="0"/>
                        </a:spcAft>
                      </a:pPr>
                      <a:r>
                        <a:rPr lang="en-US" sz="1100" kern="1200" dirty="0">
                          <a:solidFill>
                            <a:srgbClr val="005BBB"/>
                          </a:solidFill>
                          <a:effectLst/>
                          <a:latin typeface="Calibri" panose="020F0502020204030204" pitchFamily="34" charset="0"/>
                          <a:ea typeface="Calibri" panose="020F0502020204030204" pitchFamily="34" charset="0"/>
                          <a:cs typeface="Times New Roman" panose="02020603050405020304" pitchFamily="18" charset="0"/>
                        </a:rPr>
                        <a:t>127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15000"/>
                        </a:lnSpc>
                        <a:spcBef>
                          <a:spcPts val="0"/>
                        </a:spcBef>
                        <a:spcAft>
                          <a:spcPts val="0"/>
                        </a:spcAft>
                      </a:pPr>
                      <a:r>
                        <a:rPr lang="en-US" sz="1100" kern="1200" dirty="0">
                          <a:solidFill>
                            <a:srgbClr val="005BBB"/>
                          </a:solidFill>
                          <a:effectLst/>
                          <a:latin typeface="Calibri" panose="020F0502020204030204" pitchFamily="34" charset="0"/>
                          <a:ea typeface="Calibri" panose="020F0502020204030204" pitchFamily="34" charset="0"/>
                          <a:cs typeface="Times New Roman" panose="02020603050405020304" pitchFamily="18" charset="0"/>
                        </a:rPr>
                        <a:t>188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15000"/>
                        </a:lnSpc>
                        <a:spcBef>
                          <a:spcPts val="0"/>
                        </a:spcBef>
                        <a:spcAft>
                          <a:spcPts val="0"/>
                        </a:spcAft>
                      </a:pPr>
                      <a:r>
                        <a:rPr lang="en-US" sz="1100" b="1" kern="1200"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67.55%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15000"/>
                        </a:lnSpc>
                        <a:spcBef>
                          <a:spcPts val="0"/>
                        </a:spcBef>
                        <a:spcAft>
                          <a:spcPts val="0"/>
                        </a:spcAft>
                      </a:pPr>
                      <a:r>
                        <a:rPr lang="en-US" sz="1100" b="1" kern="1200"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85.00%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15000"/>
                        </a:lnSpc>
                        <a:spcBef>
                          <a:spcPts val="0"/>
                        </a:spcBef>
                        <a:spcAft>
                          <a:spcPts val="0"/>
                        </a:spcAft>
                      </a:pPr>
                      <a:r>
                        <a:rPr lang="en-US" sz="1100" b="1" kern="12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57361844"/>
                  </a:ext>
                </a:extLst>
              </a:tr>
              <a:tr h="414020">
                <a:tc vMerge="1">
                  <a:txBody>
                    <a:bodyPr/>
                    <a:lstStyle/>
                    <a:p>
                      <a:endParaRPr lang="en-US"/>
                    </a:p>
                  </a:txBody>
                  <a:tcPr/>
                </a:tc>
                <a:tc vMerge="1">
                  <a:txBody>
                    <a:bodyPr/>
                    <a:lstStyle/>
                    <a:p>
                      <a:endParaRPr lang="en-US"/>
                    </a:p>
                  </a:txBody>
                  <a:tcPr/>
                </a:tc>
                <a:tc>
                  <a:txBody>
                    <a:bodyPr/>
                    <a:lstStyle/>
                    <a:p>
                      <a:pPr marL="0" marR="0" algn="ctr" fontAlgn="ctr">
                        <a:lnSpc>
                          <a:spcPct val="115000"/>
                        </a:lnSpc>
                        <a:spcBef>
                          <a:spcPts val="0"/>
                        </a:spcBef>
                        <a:spcAft>
                          <a:spcPts val="0"/>
                        </a:spcAft>
                      </a:pPr>
                      <a:r>
                        <a:rPr lang="en-US" sz="1100" kern="1200" dirty="0">
                          <a:solidFill>
                            <a:srgbClr val="32CD32"/>
                          </a:solidFill>
                          <a:effectLst/>
                          <a:latin typeface="Calibri" panose="020F0502020204030204" pitchFamily="34" charset="0"/>
                          <a:ea typeface="Calibri" panose="020F0502020204030204" pitchFamily="34" charset="0"/>
                          <a:cs typeface="Times New Roman" panose="02020603050405020304" pitchFamily="18" charset="0"/>
                        </a:rPr>
                        <a:t>187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15000"/>
                        </a:lnSpc>
                        <a:spcBef>
                          <a:spcPts val="0"/>
                        </a:spcBef>
                        <a:spcAft>
                          <a:spcPts val="0"/>
                        </a:spcAft>
                      </a:pPr>
                      <a:r>
                        <a:rPr lang="en-US" sz="1100" kern="1200" dirty="0">
                          <a:solidFill>
                            <a:srgbClr val="32CD32"/>
                          </a:solidFill>
                          <a:effectLst/>
                          <a:latin typeface="Calibri" panose="020F0502020204030204" pitchFamily="34" charset="0"/>
                          <a:ea typeface="Calibri" panose="020F0502020204030204" pitchFamily="34" charset="0"/>
                          <a:cs typeface="Times New Roman" panose="02020603050405020304" pitchFamily="18" charset="0"/>
                        </a:rPr>
                        <a:t>188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15000"/>
                        </a:lnSpc>
                        <a:spcBef>
                          <a:spcPts val="0"/>
                        </a:spcBef>
                        <a:spcAft>
                          <a:spcPts val="0"/>
                        </a:spcAft>
                      </a:pPr>
                      <a:r>
                        <a:rPr lang="en-US" sz="1100" b="1" kern="1200" dirty="0">
                          <a:solidFill>
                            <a:srgbClr val="32CD32"/>
                          </a:solidFill>
                          <a:effectLst/>
                          <a:latin typeface="Calibri" panose="020F0502020204030204" pitchFamily="34" charset="0"/>
                          <a:ea typeface="Calibri" panose="020F0502020204030204" pitchFamily="34" charset="0"/>
                          <a:cs typeface="Times New Roman" panose="02020603050405020304" pitchFamily="18" charset="0"/>
                        </a:rPr>
                        <a:t>99.46%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15000"/>
                        </a:lnSpc>
                        <a:spcBef>
                          <a:spcPts val="0"/>
                        </a:spcBef>
                        <a:spcAft>
                          <a:spcPts val="0"/>
                        </a:spcAft>
                      </a:pPr>
                      <a:r>
                        <a:rPr lang="en-US" sz="1100" b="1" kern="1200">
                          <a:solidFill>
                            <a:srgbClr val="32CD32"/>
                          </a:solidFill>
                          <a:effectLst/>
                          <a:latin typeface="Calibri" panose="020F0502020204030204" pitchFamily="34" charset="0"/>
                          <a:ea typeface="Times New Roman" panose="02020603050405020304" pitchFamily="18" charset="0"/>
                          <a:cs typeface="Times New Roman" panose="02020603050405020304" pitchFamily="18" charset="0"/>
                        </a:rPr>
                        <a:t>85.00%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15000"/>
                        </a:lnSpc>
                        <a:spcBef>
                          <a:spcPts val="0"/>
                        </a:spcBef>
                        <a:spcAft>
                          <a:spcPts val="0"/>
                        </a:spcAft>
                      </a:pPr>
                      <a:r>
                        <a:rPr lang="en-US" sz="1100" b="1" kern="120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78763955"/>
                  </a:ext>
                </a:extLst>
              </a:tr>
              <a:tr h="442595">
                <a:tc>
                  <a:txBody>
                    <a:bodyPr/>
                    <a:lstStyle/>
                    <a:p>
                      <a:pPr marL="0" marR="0" algn="ctr" font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Calibri" panose="020F0502020204030204" pitchFamily="34" charset="0"/>
                        </a:rPr>
                        <a:t>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fontAlgn="ctr">
                        <a:lnSpc>
                          <a:spcPct val="107000"/>
                        </a:lnSpc>
                        <a:spcBef>
                          <a:spcPts val="0"/>
                        </a:spcBef>
                        <a:spcAft>
                          <a:spcPts val="0"/>
                        </a:spcAft>
                      </a:pPr>
                      <a:r>
                        <a:rPr lang="en-US" sz="1050" kern="1200" dirty="0">
                          <a:effectLst/>
                          <a:latin typeface="Calibri" panose="020F0502020204030204" pitchFamily="34" charset="0"/>
                          <a:ea typeface="Times New Roman" panose="02020603050405020304" pitchFamily="18" charset="0"/>
                          <a:cs typeface="Calibri" panose="020F0502020204030204" pitchFamily="34" charset="0"/>
                        </a:rPr>
                        <a:t>Youth identified to be employed on their ISP will be matched with employment.   HBI and EWF</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0" marR="50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000" dirty="0">
                          <a:effectLst/>
                          <a:latin typeface="Arial" panose="020B0604020202020204" pitchFamily="34" charset="0"/>
                          <a:ea typeface="Times New Roman" panose="02020603050405020304" pitchFamily="18" charset="0"/>
                          <a:cs typeface="Times New Roman" panose="02020603050405020304" pitchFamily="18" charset="0"/>
                        </a:rPr>
                        <a:t>63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 76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15000"/>
                        </a:lnSpc>
                        <a:spcBef>
                          <a:spcPts val="0"/>
                        </a:spcBef>
                        <a:spcAft>
                          <a:spcPts val="0"/>
                        </a:spcAft>
                      </a:pPr>
                      <a:r>
                        <a:rPr lang="en-US" sz="1000" b="1" kern="1200" dirty="0">
                          <a:solidFill>
                            <a:srgbClr val="0000FF"/>
                          </a:solidFill>
                          <a:effectLst/>
                          <a:latin typeface="Tahoma" panose="020B0604030504040204" pitchFamily="34" charset="0"/>
                          <a:ea typeface="Times New Roman" panose="02020603050405020304" pitchFamily="18" charset="0"/>
                          <a:cs typeface="Times New Roman" panose="02020603050405020304" pitchFamily="18" charset="0"/>
                        </a:rPr>
                        <a:t>82.89%</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15000"/>
                        </a:lnSpc>
                        <a:spcBef>
                          <a:spcPts val="0"/>
                        </a:spcBef>
                        <a:spcAft>
                          <a:spcPts val="0"/>
                        </a:spcAft>
                      </a:pPr>
                      <a:r>
                        <a:rPr lang="en-US" sz="800" b="1" kern="120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80.00%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15000"/>
                        </a:lnSpc>
                        <a:spcBef>
                          <a:spcPts val="0"/>
                        </a:spcBef>
                        <a:spcAft>
                          <a:spcPts val="0"/>
                        </a:spcAft>
                      </a:pPr>
                      <a:r>
                        <a:rPr lang="en-US" sz="1050" b="1" kern="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YES</a:t>
                      </a:r>
                      <a:endParaRPr lang="en-US" sz="1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9290364"/>
                  </a:ext>
                </a:extLst>
              </a:tr>
              <a:tr h="528955">
                <a:tc>
                  <a:txBody>
                    <a:bodyPr/>
                    <a:lstStyle/>
                    <a:p>
                      <a:pPr marL="0" marR="0" algn="ctr" fontAlgn="ctr">
                        <a:lnSpc>
                          <a:spcPct val="107000"/>
                        </a:lnSpc>
                        <a:spcBef>
                          <a:spcPts val="0"/>
                        </a:spcBef>
                        <a:spcAft>
                          <a:spcPts val="0"/>
                        </a:spcAft>
                      </a:pPr>
                      <a:r>
                        <a:rPr lang="en-US" sz="1100" dirty="0">
                          <a:effectLst/>
                          <a:highlight>
                            <a:srgbClr val="FFFFFF"/>
                          </a:highlight>
                          <a:latin typeface="Calibri" panose="020F0502020204030204" pitchFamily="34" charset="0"/>
                          <a:ea typeface="Calibri" panose="020F0502020204030204" pitchFamily="34" charset="0"/>
                          <a:cs typeface="Calibri" panose="020F0502020204030204" pitchFamily="34" charset="0"/>
                        </a:rPr>
                        <a:t>5</a:t>
                      </a:r>
                      <a:endParaRPr lang="en-US" sz="1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fontAlgn="ctr">
                        <a:lnSpc>
                          <a:spcPct val="107000"/>
                        </a:lnSpc>
                        <a:spcBef>
                          <a:spcPts val="0"/>
                        </a:spcBef>
                        <a:spcAft>
                          <a:spcPts val="0"/>
                        </a:spcAft>
                      </a:pPr>
                      <a:r>
                        <a:rPr lang="en-US" sz="1050" b="1" kern="1200" dirty="0">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Recidivism</a:t>
                      </a:r>
                      <a:r>
                        <a:rPr lang="en-US" sz="1050" kern="1200" dirty="0">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Youth receiving services shall not be arrested for a new violation, and subsequently, adjudicated  </a:t>
                      </a:r>
                      <a:r>
                        <a:rPr lang="en-US" sz="1050" b="1" kern="1200" dirty="0">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one (1) year after release from the program. </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80" marR="50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15000"/>
                        </a:lnSpc>
                        <a:spcBef>
                          <a:spcPts val="0"/>
                        </a:spcBef>
                        <a:spcAft>
                          <a:spcPts val="0"/>
                        </a:spcAft>
                      </a:pPr>
                      <a:r>
                        <a:rPr lang="en-US" sz="1100" kern="1200" dirty="0">
                          <a:solidFill>
                            <a:srgbClr val="000000"/>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rPr>
                        <a:t>106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15000"/>
                        </a:lnSpc>
                        <a:spcBef>
                          <a:spcPts val="0"/>
                        </a:spcBef>
                        <a:spcAft>
                          <a:spcPts val="0"/>
                        </a:spcAft>
                      </a:pPr>
                      <a:r>
                        <a:rPr lang="en-US" sz="1100" kern="1200" dirty="0">
                          <a:solidFill>
                            <a:srgbClr val="000000"/>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rPr>
                        <a:t>139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15000"/>
                        </a:lnSpc>
                        <a:spcBef>
                          <a:spcPts val="0"/>
                        </a:spcBef>
                        <a:spcAft>
                          <a:spcPts val="0"/>
                        </a:spcAft>
                      </a:pPr>
                      <a:r>
                        <a:rPr lang="en-US" sz="9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76.26%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15000"/>
                        </a:lnSpc>
                        <a:spcBef>
                          <a:spcPts val="0"/>
                        </a:spcBef>
                        <a:spcAft>
                          <a:spcPts val="0"/>
                        </a:spcAft>
                      </a:pPr>
                      <a:r>
                        <a:rPr lang="en-US" sz="800" b="1" kern="1200">
                          <a:solidFill>
                            <a:srgbClr val="000000"/>
                          </a:solidFill>
                          <a:effectLst/>
                          <a:highlight>
                            <a:srgbClr val="FFFFFF"/>
                          </a:highlight>
                          <a:latin typeface="Tahoma" panose="020B0604030504040204" pitchFamily="34" charset="0"/>
                          <a:ea typeface="Times New Roman" panose="02020603050405020304" pitchFamily="18" charset="0"/>
                          <a:cs typeface="Times New Roman" panose="02020603050405020304" pitchFamily="18" charset="0"/>
                        </a:rPr>
                        <a:t>85.00%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15000"/>
                        </a:lnSpc>
                        <a:spcBef>
                          <a:spcPts val="0"/>
                        </a:spcBef>
                        <a:spcAft>
                          <a:spcPts val="0"/>
                        </a:spcAft>
                      </a:pPr>
                      <a:r>
                        <a:rPr lang="en-US" sz="800" b="1" kern="1200" dirty="0">
                          <a:solidFill>
                            <a:srgbClr val="FF0000"/>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NO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49194565"/>
                  </a:ext>
                </a:extLst>
              </a:tr>
            </a:tbl>
          </a:graphicData>
        </a:graphic>
      </p:graphicFrame>
    </p:spTree>
    <p:extLst>
      <p:ext uri="{BB962C8B-B14F-4D97-AF65-F5344CB8AC3E}">
        <p14:creationId xmlns:p14="http://schemas.microsoft.com/office/powerpoint/2010/main" val="395275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070C3-82B5-4690-B4B8-E92BAA9EBC57}"/>
              </a:ext>
            </a:extLst>
          </p:cNvPr>
          <p:cNvSpPr>
            <a:spLocks noGrp="1"/>
          </p:cNvSpPr>
          <p:nvPr>
            <p:ph type="title"/>
          </p:nvPr>
        </p:nvSpPr>
        <p:spPr/>
        <p:txBody>
          <a:bodyPr/>
          <a:lstStyle/>
          <a:p>
            <a:r>
              <a:rPr lang="en-US" sz="2400" dirty="0"/>
              <a:t>Timeliness of Admission and Assessments</a:t>
            </a:r>
            <a:br>
              <a:rPr lang="en-US" sz="2400" dirty="0"/>
            </a:br>
            <a:r>
              <a:rPr lang="en-US" sz="2400" dirty="0"/>
              <a:t>July 1, 2019 through December 31, 2019</a:t>
            </a:r>
          </a:p>
        </p:txBody>
      </p:sp>
      <p:graphicFrame>
        <p:nvGraphicFramePr>
          <p:cNvPr id="6" name="Table 5">
            <a:extLst>
              <a:ext uri="{FF2B5EF4-FFF2-40B4-BE49-F238E27FC236}">
                <a16:creationId xmlns:a16="http://schemas.microsoft.com/office/drawing/2014/main" id="{94003DF7-D5BC-4727-AD49-D1B433BBFD90}"/>
              </a:ext>
            </a:extLst>
          </p:cNvPr>
          <p:cNvGraphicFramePr>
            <a:graphicFrameLocks noGrp="1"/>
          </p:cNvGraphicFramePr>
          <p:nvPr>
            <p:extLst>
              <p:ext uri="{D42A27DB-BD31-4B8C-83A1-F6EECF244321}">
                <p14:modId xmlns:p14="http://schemas.microsoft.com/office/powerpoint/2010/main" val="3592784139"/>
              </p:ext>
            </p:extLst>
          </p:nvPr>
        </p:nvGraphicFramePr>
        <p:xfrm>
          <a:off x="303628" y="1524000"/>
          <a:ext cx="8535573" cy="4626964"/>
        </p:xfrm>
        <a:graphic>
          <a:graphicData uri="http://schemas.openxmlformats.org/drawingml/2006/table">
            <a:tbl>
              <a:tblPr/>
              <a:tblGrid>
                <a:gridCol w="915572">
                  <a:extLst>
                    <a:ext uri="{9D8B030D-6E8A-4147-A177-3AD203B41FA5}">
                      <a16:colId xmlns:a16="http://schemas.microsoft.com/office/drawing/2014/main" val="801394961"/>
                    </a:ext>
                  </a:extLst>
                </a:gridCol>
                <a:gridCol w="838200">
                  <a:extLst>
                    <a:ext uri="{9D8B030D-6E8A-4147-A177-3AD203B41FA5}">
                      <a16:colId xmlns:a16="http://schemas.microsoft.com/office/drawing/2014/main" val="3802120488"/>
                    </a:ext>
                  </a:extLst>
                </a:gridCol>
                <a:gridCol w="762000">
                  <a:extLst>
                    <a:ext uri="{9D8B030D-6E8A-4147-A177-3AD203B41FA5}">
                      <a16:colId xmlns:a16="http://schemas.microsoft.com/office/drawing/2014/main" val="3036717846"/>
                    </a:ext>
                  </a:extLst>
                </a:gridCol>
                <a:gridCol w="762000">
                  <a:extLst>
                    <a:ext uri="{9D8B030D-6E8A-4147-A177-3AD203B41FA5}">
                      <a16:colId xmlns:a16="http://schemas.microsoft.com/office/drawing/2014/main" val="2258094530"/>
                    </a:ext>
                  </a:extLst>
                </a:gridCol>
                <a:gridCol w="609600">
                  <a:extLst>
                    <a:ext uri="{9D8B030D-6E8A-4147-A177-3AD203B41FA5}">
                      <a16:colId xmlns:a16="http://schemas.microsoft.com/office/drawing/2014/main" val="250487377"/>
                    </a:ext>
                  </a:extLst>
                </a:gridCol>
                <a:gridCol w="609600">
                  <a:extLst>
                    <a:ext uri="{9D8B030D-6E8A-4147-A177-3AD203B41FA5}">
                      <a16:colId xmlns:a16="http://schemas.microsoft.com/office/drawing/2014/main" val="708580517"/>
                    </a:ext>
                  </a:extLst>
                </a:gridCol>
                <a:gridCol w="685800">
                  <a:extLst>
                    <a:ext uri="{9D8B030D-6E8A-4147-A177-3AD203B41FA5}">
                      <a16:colId xmlns:a16="http://schemas.microsoft.com/office/drawing/2014/main" val="4062847725"/>
                    </a:ext>
                  </a:extLst>
                </a:gridCol>
                <a:gridCol w="762000">
                  <a:extLst>
                    <a:ext uri="{9D8B030D-6E8A-4147-A177-3AD203B41FA5}">
                      <a16:colId xmlns:a16="http://schemas.microsoft.com/office/drawing/2014/main" val="106086985"/>
                    </a:ext>
                  </a:extLst>
                </a:gridCol>
                <a:gridCol w="76200">
                  <a:extLst>
                    <a:ext uri="{9D8B030D-6E8A-4147-A177-3AD203B41FA5}">
                      <a16:colId xmlns:a16="http://schemas.microsoft.com/office/drawing/2014/main" val="3034698182"/>
                    </a:ext>
                  </a:extLst>
                </a:gridCol>
                <a:gridCol w="466948">
                  <a:extLst>
                    <a:ext uri="{9D8B030D-6E8A-4147-A177-3AD203B41FA5}">
                      <a16:colId xmlns:a16="http://schemas.microsoft.com/office/drawing/2014/main" val="953271810"/>
                    </a:ext>
                  </a:extLst>
                </a:gridCol>
                <a:gridCol w="631847">
                  <a:extLst>
                    <a:ext uri="{9D8B030D-6E8A-4147-A177-3AD203B41FA5}">
                      <a16:colId xmlns:a16="http://schemas.microsoft.com/office/drawing/2014/main" val="855391568"/>
                    </a:ext>
                  </a:extLst>
                </a:gridCol>
                <a:gridCol w="713753">
                  <a:extLst>
                    <a:ext uri="{9D8B030D-6E8A-4147-A177-3AD203B41FA5}">
                      <a16:colId xmlns:a16="http://schemas.microsoft.com/office/drawing/2014/main" val="3512834198"/>
                    </a:ext>
                  </a:extLst>
                </a:gridCol>
                <a:gridCol w="702053">
                  <a:extLst>
                    <a:ext uri="{9D8B030D-6E8A-4147-A177-3AD203B41FA5}">
                      <a16:colId xmlns:a16="http://schemas.microsoft.com/office/drawing/2014/main" val="339760920"/>
                    </a:ext>
                  </a:extLst>
                </a:gridCol>
              </a:tblGrid>
              <a:tr h="2222110">
                <a:tc>
                  <a:txBody>
                    <a:bodyPr/>
                    <a:lstStyle/>
                    <a:p>
                      <a:pPr algn="ctr" rtl="0" fontAlgn="t"/>
                      <a:r>
                        <a:rPr lang="en-US" sz="900" b="1" i="0" u="none" strike="noStrike">
                          <a:solidFill>
                            <a:srgbClr val="000000"/>
                          </a:solidFill>
                          <a:effectLst/>
                          <a:latin typeface="Times New Roman" panose="02020603050405020304" pitchFamily="18" charset="0"/>
                        </a:rPr>
                        <a:t>Circuit</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900" b="1" i="0" u="none" strike="noStrike">
                          <a:solidFill>
                            <a:srgbClr val="000000"/>
                          </a:solidFill>
                          <a:effectLst/>
                          <a:latin typeface="Times New Roman" panose="02020603050405020304" pitchFamily="18" charset="0"/>
                        </a:rPr>
                        <a:t>Intakes Due</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900" b="1" i="0" u="none" strike="noStrike" dirty="0">
                          <a:solidFill>
                            <a:srgbClr val="000000"/>
                          </a:solidFill>
                          <a:effectLst/>
                          <a:latin typeface="Times New Roman" panose="02020603050405020304" pitchFamily="18" charset="0"/>
                        </a:rPr>
                        <a:t>Intakes Completed Timely</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900" b="1" i="0" u="none" strike="noStrike" dirty="0">
                          <a:solidFill>
                            <a:srgbClr val="000000"/>
                          </a:solidFill>
                          <a:effectLst/>
                          <a:latin typeface="Times New Roman" panose="02020603050405020304" pitchFamily="18" charset="0"/>
                        </a:rPr>
                        <a:t>% Youth Admitted Timely</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gridSpan="2">
                  <a:txBody>
                    <a:bodyPr/>
                    <a:lstStyle/>
                    <a:p>
                      <a:pPr algn="ctr" rtl="0" fontAlgn="t"/>
                      <a:r>
                        <a:rPr lang="en-US" sz="900" b="1" i="0" u="none" strike="noStrike">
                          <a:solidFill>
                            <a:srgbClr val="000000"/>
                          </a:solidFill>
                          <a:effectLst/>
                          <a:latin typeface="Times New Roman" panose="02020603050405020304" pitchFamily="18" charset="0"/>
                        </a:rPr>
                        <a:t>Youth referred for services shall be admitted to the program with services beginning (4) business days if referral is while in residential commitment facility. (PRE-SERVICE)</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hMerge="1">
                  <a:txBody>
                    <a:bodyPr/>
                    <a:lstStyle/>
                    <a:p>
                      <a:endParaRPr lang="en-US"/>
                    </a:p>
                  </a:txBody>
                  <a:tcPr/>
                </a:tc>
                <a:tc gridSpan="2">
                  <a:txBody>
                    <a:bodyPr/>
                    <a:lstStyle/>
                    <a:p>
                      <a:pPr algn="ctr" rtl="0" fontAlgn="t"/>
                      <a:r>
                        <a:rPr lang="en-US" sz="900" b="1" i="0" u="none" strike="noStrike">
                          <a:solidFill>
                            <a:srgbClr val="000000"/>
                          </a:solidFill>
                          <a:effectLst/>
                          <a:latin typeface="Times New Roman" panose="02020603050405020304" pitchFamily="18" charset="0"/>
                        </a:rPr>
                        <a:t>Youth referred for services shall be admitted to the prorgram and have services begin within (5)  business days if the referral was made after the youth was released from the commitment facility. (COMMUNITY)</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hMerge="1">
                  <a:txBody>
                    <a:bodyPr/>
                    <a:lstStyle/>
                    <a:p>
                      <a:endParaRPr lang="en-US"/>
                    </a:p>
                  </a:txBody>
                  <a:tcPr/>
                </a:tc>
                <a:tc>
                  <a:txBody>
                    <a:bodyPr/>
                    <a:lstStyle/>
                    <a:p>
                      <a:pPr algn="l" fontAlgn="b"/>
                      <a:endParaRPr lang="en-US" sz="1000" b="0" i="0" u="none" strike="noStrike">
                        <a:effectLst/>
                        <a:latin typeface="Calibri" panose="020F0502020204030204" pitchFamily="34" charset="0"/>
                      </a:endParaRPr>
                    </a:p>
                  </a:txBody>
                  <a:tcPr marL="8647" marR="8647" marT="8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t"/>
                      <a:r>
                        <a:rPr lang="en-US" sz="900" b="1" i="0" u="none" strike="noStrike">
                          <a:solidFill>
                            <a:srgbClr val="000000"/>
                          </a:solidFill>
                          <a:effectLst/>
                          <a:latin typeface="Times New Roman" panose="02020603050405020304" pitchFamily="18" charset="0"/>
                        </a:rPr>
                        <a:t>Circuit</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900" b="1" i="0" u="none" strike="noStrike">
                          <a:solidFill>
                            <a:srgbClr val="000000"/>
                          </a:solidFill>
                          <a:effectLst/>
                          <a:latin typeface="Times New Roman" panose="02020603050405020304" pitchFamily="18" charset="0"/>
                        </a:rPr>
                        <a:t>Number of Assesments</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900" b="1" i="0" u="none" strike="noStrike">
                          <a:solidFill>
                            <a:srgbClr val="000000"/>
                          </a:solidFill>
                          <a:effectLst/>
                          <a:latin typeface="Times New Roman" panose="02020603050405020304" pitchFamily="18" charset="0"/>
                        </a:rPr>
                        <a:t>Number of Timely Assessments</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900" b="1" i="0" u="none" strike="noStrike">
                          <a:solidFill>
                            <a:srgbClr val="000000"/>
                          </a:solidFill>
                          <a:effectLst/>
                          <a:latin typeface="Times New Roman" panose="02020603050405020304" pitchFamily="18" charset="0"/>
                        </a:rPr>
                        <a:t>Percentage of Timely Assessments </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extLst>
                  <a:ext uri="{0D108BD9-81ED-4DB2-BD59-A6C34878D82A}">
                    <a16:rowId xmlns:a16="http://schemas.microsoft.com/office/drawing/2014/main" val="4091751823"/>
                  </a:ext>
                </a:extLst>
              </a:tr>
              <a:tr h="261606">
                <a:tc>
                  <a:txBody>
                    <a:bodyPr/>
                    <a:lstStyle/>
                    <a:p>
                      <a:pPr algn="ctr" rtl="0" fontAlgn="t"/>
                      <a:r>
                        <a:rPr lang="en-US" sz="1000" b="1" i="0" u="none" strike="noStrike" dirty="0">
                          <a:solidFill>
                            <a:srgbClr val="000000"/>
                          </a:solidFill>
                          <a:effectLst/>
                          <a:latin typeface="Tahoma" panose="020B0604030504040204" pitchFamily="34" charset="0"/>
                        </a:rPr>
                        <a:t>6</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dirty="0">
                          <a:solidFill>
                            <a:srgbClr val="000000"/>
                          </a:solidFill>
                          <a:effectLst/>
                          <a:latin typeface="Tahoma" panose="020B0604030504040204" pitchFamily="34" charset="0"/>
                        </a:rPr>
                        <a:t>44</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dirty="0">
                          <a:solidFill>
                            <a:srgbClr val="000000"/>
                          </a:solidFill>
                          <a:effectLst/>
                          <a:latin typeface="Tahoma" panose="020B0604030504040204" pitchFamily="34" charset="0"/>
                        </a:rPr>
                        <a:t>42</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95.45%</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100.00%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FF"/>
                          </a:solidFill>
                          <a:effectLst/>
                          <a:latin typeface="Tahoma" panose="020B0604030504040204" pitchFamily="34" charset="0"/>
                        </a:rPr>
                        <a:t>29 of 29</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87.50%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FF"/>
                          </a:solidFill>
                          <a:effectLst/>
                          <a:latin typeface="Tahoma" panose="020B0604030504040204" pitchFamily="34" charset="0"/>
                        </a:rPr>
                        <a:t>14 of 16</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Calibri" panose="020F0502020204030204" pitchFamily="34" charset="0"/>
                      </a:endParaRPr>
                    </a:p>
                  </a:txBody>
                  <a:tcPr marL="8647" marR="8647" marT="8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t"/>
                      <a:r>
                        <a:rPr lang="en-US" sz="1000" b="1" i="0" u="none" strike="noStrike">
                          <a:solidFill>
                            <a:srgbClr val="000000"/>
                          </a:solidFill>
                          <a:effectLst/>
                          <a:latin typeface="Tahoma" panose="020B0604030504040204" pitchFamily="34" charset="0"/>
                        </a:rPr>
                        <a:t>6</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96</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94</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97.92%</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0340904"/>
                  </a:ext>
                </a:extLst>
              </a:tr>
              <a:tr h="261606">
                <a:tc>
                  <a:txBody>
                    <a:bodyPr/>
                    <a:lstStyle/>
                    <a:p>
                      <a:pPr algn="ctr" rtl="0" fontAlgn="t"/>
                      <a:r>
                        <a:rPr lang="en-US" sz="1000" b="1" i="0" u="none" strike="noStrike">
                          <a:solidFill>
                            <a:srgbClr val="000000"/>
                          </a:solidFill>
                          <a:effectLst/>
                          <a:latin typeface="Tahoma" panose="020B0604030504040204" pitchFamily="34" charset="0"/>
                        </a:rPr>
                        <a:t>9</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49</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dirty="0">
                          <a:solidFill>
                            <a:srgbClr val="000000"/>
                          </a:solidFill>
                          <a:effectLst/>
                          <a:latin typeface="Tahoma" panose="020B0604030504040204" pitchFamily="34" charset="0"/>
                        </a:rPr>
                        <a:t>47</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dirty="0">
                          <a:solidFill>
                            <a:srgbClr val="000000"/>
                          </a:solidFill>
                          <a:effectLst/>
                          <a:latin typeface="Tahoma" panose="020B0604030504040204" pitchFamily="34" charset="0"/>
                        </a:rPr>
                        <a:t>95.92%</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dirty="0">
                          <a:solidFill>
                            <a:srgbClr val="000000"/>
                          </a:solidFill>
                          <a:effectLst/>
                          <a:latin typeface="Tahoma" panose="020B0604030504040204" pitchFamily="34" charset="0"/>
                        </a:rPr>
                        <a:t>95.65%</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dirty="0">
                          <a:solidFill>
                            <a:srgbClr val="0000FF"/>
                          </a:solidFill>
                          <a:effectLst/>
                          <a:latin typeface="Tahoma" panose="020B0604030504040204" pitchFamily="34" charset="0"/>
                        </a:rPr>
                        <a:t>22 of 23</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92.86%</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FF"/>
                          </a:solidFill>
                          <a:effectLst/>
                          <a:latin typeface="Tahoma" panose="020B0604030504040204" pitchFamily="34" charset="0"/>
                        </a:rPr>
                        <a:t>26 of 28</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Calibri" panose="020F0502020204030204" pitchFamily="34" charset="0"/>
                      </a:endParaRPr>
                    </a:p>
                  </a:txBody>
                  <a:tcPr marL="8647" marR="8647" marT="8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t"/>
                      <a:r>
                        <a:rPr lang="en-US" sz="1000" b="1" i="0" u="none" strike="noStrike">
                          <a:solidFill>
                            <a:srgbClr val="000000"/>
                          </a:solidFill>
                          <a:effectLst/>
                          <a:latin typeface="Tahoma" panose="020B0604030504040204" pitchFamily="34" charset="0"/>
                        </a:rPr>
                        <a:t>9</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119</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106</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89.08%</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5005216"/>
                  </a:ext>
                </a:extLst>
              </a:tr>
              <a:tr h="261606">
                <a:tc>
                  <a:txBody>
                    <a:bodyPr/>
                    <a:lstStyle/>
                    <a:p>
                      <a:pPr algn="ctr" rtl="0" fontAlgn="t"/>
                      <a:r>
                        <a:rPr lang="en-US" sz="1000" b="1" i="0" u="none" strike="noStrike">
                          <a:solidFill>
                            <a:srgbClr val="000000"/>
                          </a:solidFill>
                          <a:effectLst/>
                          <a:latin typeface="Tahoma" panose="020B0604030504040204" pitchFamily="34" charset="0"/>
                        </a:rPr>
                        <a:t>10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56</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55</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98.21%</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97.73%</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FF"/>
                          </a:solidFill>
                          <a:effectLst/>
                          <a:latin typeface="Tahoma" panose="020B0604030504040204" pitchFamily="34" charset="0"/>
                        </a:rPr>
                        <a:t>43 of 44</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dirty="0">
                          <a:solidFill>
                            <a:srgbClr val="000000"/>
                          </a:solidFill>
                          <a:effectLst/>
                          <a:latin typeface="Tahoma" panose="020B0604030504040204" pitchFamily="34" charset="0"/>
                        </a:rPr>
                        <a:t>100.00%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dirty="0">
                          <a:solidFill>
                            <a:srgbClr val="0000FF"/>
                          </a:solidFill>
                          <a:effectLst/>
                          <a:latin typeface="Tahoma" panose="020B0604030504040204" pitchFamily="34" charset="0"/>
                        </a:rPr>
                        <a:t>14 of 14</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effectLst/>
                        <a:latin typeface="Calibri" panose="020F0502020204030204" pitchFamily="34" charset="0"/>
                      </a:endParaRPr>
                    </a:p>
                  </a:txBody>
                  <a:tcPr marL="8647" marR="8647" marT="8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t"/>
                      <a:r>
                        <a:rPr lang="en-US" sz="1000" b="1" i="0" u="none" strike="noStrike">
                          <a:solidFill>
                            <a:srgbClr val="000000"/>
                          </a:solidFill>
                          <a:effectLst/>
                          <a:latin typeface="Tahoma" panose="020B0604030504040204" pitchFamily="34" charset="0"/>
                        </a:rPr>
                        <a:t>10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134</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120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89.55%</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6670061"/>
                  </a:ext>
                </a:extLst>
              </a:tr>
              <a:tr h="261606">
                <a:tc>
                  <a:txBody>
                    <a:bodyPr/>
                    <a:lstStyle/>
                    <a:p>
                      <a:pPr algn="ctr" rtl="0" fontAlgn="t"/>
                      <a:r>
                        <a:rPr lang="en-US" sz="1000" b="1" i="0" u="none" strike="noStrike">
                          <a:solidFill>
                            <a:srgbClr val="000000"/>
                          </a:solidFill>
                          <a:effectLst/>
                          <a:latin typeface="Tahoma" panose="020B0604030504040204" pitchFamily="34" charset="0"/>
                        </a:rPr>
                        <a:t>11</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1</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1</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100.00%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NaN</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FF"/>
                          </a:solidFill>
                          <a:effectLst/>
                          <a:latin typeface="Tahoma" panose="020B0604030504040204" pitchFamily="34" charset="0"/>
                        </a:rPr>
                        <a:t>0 of 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100.00%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FF"/>
                          </a:solidFill>
                          <a:effectLst/>
                          <a:latin typeface="Tahoma" panose="020B0604030504040204" pitchFamily="34" charset="0"/>
                        </a:rPr>
                        <a:t>1 of 1</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Calibri" panose="020F0502020204030204" pitchFamily="34" charset="0"/>
                      </a:endParaRPr>
                    </a:p>
                  </a:txBody>
                  <a:tcPr marL="8647" marR="8647" marT="8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t"/>
                      <a:r>
                        <a:rPr lang="en-US" sz="1000" b="1" i="0" u="none" strike="noStrike" dirty="0">
                          <a:solidFill>
                            <a:srgbClr val="000000"/>
                          </a:solidFill>
                          <a:effectLst/>
                          <a:latin typeface="Tahoma" panose="020B0604030504040204" pitchFamily="34" charset="0"/>
                        </a:rPr>
                        <a:t>11</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dirty="0">
                          <a:solidFill>
                            <a:srgbClr val="000000"/>
                          </a:solidFill>
                          <a:effectLst/>
                          <a:latin typeface="Tahoma" panose="020B0604030504040204" pitchFamily="34" charset="0"/>
                        </a:rPr>
                        <a:t>2</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2</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100.00%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0862228"/>
                  </a:ext>
                </a:extLst>
              </a:tr>
              <a:tr h="261606">
                <a:tc>
                  <a:txBody>
                    <a:bodyPr/>
                    <a:lstStyle/>
                    <a:p>
                      <a:pPr algn="ctr" rtl="0" fontAlgn="t"/>
                      <a:r>
                        <a:rPr lang="en-US" sz="1000" b="1" i="0" u="none" strike="noStrike">
                          <a:solidFill>
                            <a:srgbClr val="000000"/>
                          </a:solidFill>
                          <a:effectLst/>
                          <a:latin typeface="Tahoma" panose="020B0604030504040204" pitchFamily="34" charset="0"/>
                        </a:rPr>
                        <a:t>12</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25</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25</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100.00%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100.00%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FF"/>
                          </a:solidFill>
                          <a:effectLst/>
                          <a:latin typeface="Tahoma" panose="020B0604030504040204" pitchFamily="34" charset="0"/>
                        </a:rPr>
                        <a:t>23 of 23</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100.00%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FF"/>
                          </a:solidFill>
                          <a:effectLst/>
                          <a:latin typeface="Tahoma" panose="020B0604030504040204" pitchFamily="34" charset="0"/>
                        </a:rPr>
                        <a:t>3 of 3</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Calibri" panose="020F0502020204030204" pitchFamily="34" charset="0"/>
                      </a:endParaRPr>
                    </a:p>
                  </a:txBody>
                  <a:tcPr marL="8647" marR="8647" marT="8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t"/>
                      <a:r>
                        <a:rPr lang="en-US" sz="1000" b="1" i="0" u="none" strike="noStrike">
                          <a:solidFill>
                            <a:srgbClr val="000000"/>
                          </a:solidFill>
                          <a:effectLst/>
                          <a:latin typeface="Tahoma" panose="020B0604030504040204" pitchFamily="34" charset="0"/>
                        </a:rPr>
                        <a:t>12</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dirty="0">
                          <a:solidFill>
                            <a:srgbClr val="000000"/>
                          </a:solidFill>
                          <a:effectLst/>
                          <a:latin typeface="Tahoma" panose="020B0604030504040204" pitchFamily="34" charset="0"/>
                        </a:rPr>
                        <a:t>56</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dirty="0">
                          <a:solidFill>
                            <a:srgbClr val="000000"/>
                          </a:solidFill>
                          <a:effectLst/>
                          <a:latin typeface="Tahoma" panose="020B0604030504040204" pitchFamily="34" charset="0"/>
                        </a:rPr>
                        <a:t>54</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96.43%</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3592728"/>
                  </a:ext>
                </a:extLst>
              </a:tr>
              <a:tr h="261606">
                <a:tc>
                  <a:txBody>
                    <a:bodyPr/>
                    <a:lstStyle/>
                    <a:p>
                      <a:pPr algn="ctr" rtl="0" fontAlgn="t"/>
                      <a:r>
                        <a:rPr lang="en-US" sz="1000" b="1" i="0" u="none" strike="noStrike">
                          <a:solidFill>
                            <a:srgbClr val="000000"/>
                          </a:solidFill>
                          <a:effectLst/>
                          <a:latin typeface="Tahoma" panose="020B0604030504040204" pitchFamily="34" charset="0"/>
                        </a:rPr>
                        <a:t>13</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33</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33</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100.00%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100.00%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FF"/>
                          </a:solidFill>
                          <a:effectLst/>
                          <a:latin typeface="Tahoma" panose="020B0604030504040204" pitchFamily="34" charset="0"/>
                        </a:rPr>
                        <a:t>25 of 25</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100.00%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FF"/>
                          </a:solidFill>
                          <a:effectLst/>
                          <a:latin typeface="Tahoma" panose="020B0604030504040204" pitchFamily="34" charset="0"/>
                        </a:rPr>
                        <a:t>9 of 9</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Calibri" panose="020F0502020204030204" pitchFamily="34" charset="0"/>
                      </a:endParaRPr>
                    </a:p>
                  </a:txBody>
                  <a:tcPr marL="8647" marR="8647" marT="8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t"/>
                      <a:r>
                        <a:rPr lang="en-US" sz="1000" b="1" i="0" u="none" strike="noStrike">
                          <a:solidFill>
                            <a:srgbClr val="000000"/>
                          </a:solidFill>
                          <a:effectLst/>
                          <a:latin typeface="Tahoma" panose="020B0604030504040204" pitchFamily="34" charset="0"/>
                        </a:rPr>
                        <a:t>13</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74</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dirty="0">
                          <a:solidFill>
                            <a:srgbClr val="000000"/>
                          </a:solidFill>
                          <a:effectLst/>
                          <a:latin typeface="Tahoma" panose="020B0604030504040204" pitchFamily="34" charset="0"/>
                        </a:rPr>
                        <a:t>63</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85.14%</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7110989"/>
                  </a:ext>
                </a:extLst>
              </a:tr>
              <a:tr h="261606">
                <a:tc>
                  <a:txBody>
                    <a:bodyPr/>
                    <a:lstStyle/>
                    <a:p>
                      <a:pPr algn="ctr" rtl="0" fontAlgn="t"/>
                      <a:r>
                        <a:rPr lang="en-US" sz="1000" b="1" i="0" u="none" strike="noStrike">
                          <a:solidFill>
                            <a:srgbClr val="000000"/>
                          </a:solidFill>
                          <a:effectLst/>
                          <a:latin typeface="Tahoma" panose="020B0604030504040204" pitchFamily="34" charset="0"/>
                        </a:rPr>
                        <a:t>18</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16</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16</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100.00%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100.00%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FF"/>
                          </a:solidFill>
                          <a:effectLst/>
                          <a:latin typeface="Tahoma" panose="020B0604030504040204" pitchFamily="34" charset="0"/>
                        </a:rPr>
                        <a:t>10 of 10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100.00%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FF"/>
                          </a:solidFill>
                          <a:effectLst/>
                          <a:latin typeface="Tahoma" panose="020B0604030504040204" pitchFamily="34" charset="0"/>
                        </a:rPr>
                        <a:t>6 of 6</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Calibri" panose="020F0502020204030204" pitchFamily="34" charset="0"/>
                      </a:endParaRPr>
                    </a:p>
                  </a:txBody>
                  <a:tcPr marL="8647" marR="8647" marT="8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t"/>
                      <a:r>
                        <a:rPr lang="en-US" sz="1000" b="1" i="0" u="none" strike="noStrike">
                          <a:solidFill>
                            <a:srgbClr val="000000"/>
                          </a:solidFill>
                          <a:effectLst/>
                          <a:latin typeface="Tahoma" panose="020B0604030504040204" pitchFamily="34" charset="0"/>
                        </a:rPr>
                        <a:t>18</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32</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dirty="0">
                          <a:solidFill>
                            <a:srgbClr val="000000"/>
                          </a:solidFill>
                          <a:effectLst/>
                          <a:latin typeface="Tahoma" panose="020B0604030504040204" pitchFamily="34" charset="0"/>
                        </a:rPr>
                        <a:t>32</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dirty="0">
                          <a:solidFill>
                            <a:srgbClr val="000000"/>
                          </a:solidFill>
                          <a:effectLst/>
                          <a:latin typeface="Tahoma" panose="020B0604030504040204" pitchFamily="34" charset="0"/>
                        </a:rPr>
                        <a:t>100.00%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3082974"/>
                  </a:ext>
                </a:extLst>
              </a:tr>
              <a:tr h="366248">
                <a:tc>
                  <a:txBody>
                    <a:bodyPr/>
                    <a:lstStyle/>
                    <a:p>
                      <a:pPr algn="ctr" rtl="0" fontAlgn="t"/>
                      <a:r>
                        <a:rPr lang="en-US" sz="1000" b="1" i="0" u="none" strike="noStrike">
                          <a:solidFill>
                            <a:srgbClr val="000000"/>
                          </a:solidFill>
                          <a:effectLst/>
                          <a:latin typeface="Tahoma" panose="020B0604030504040204" pitchFamily="34" charset="0"/>
                        </a:rPr>
                        <a:t>TOTAL</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224</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219</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97.77%</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98.70%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FF"/>
                          </a:solidFill>
                          <a:effectLst/>
                          <a:latin typeface="Tahoma" panose="020B0604030504040204" pitchFamily="34" charset="0"/>
                        </a:rPr>
                        <a:t>152 of 154</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94.81%</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FF"/>
                          </a:solidFill>
                          <a:effectLst/>
                          <a:latin typeface="Tahoma" panose="020B0604030504040204" pitchFamily="34" charset="0"/>
                        </a:rPr>
                        <a:t>73 of 77</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Calibri" panose="020F0502020204030204" pitchFamily="34" charset="0"/>
                      </a:endParaRPr>
                    </a:p>
                  </a:txBody>
                  <a:tcPr marL="8647" marR="8647" marT="8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t"/>
                      <a:r>
                        <a:rPr lang="en-US" sz="1000" b="1" i="0" u="none" strike="noStrike">
                          <a:solidFill>
                            <a:srgbClr val="000000"/>
                          </a:solidFill>
                          <a:effectLst/>
                          <a:latin typeface="Tahoma" panose="020B0604030504040204" pitchFamily="34" charset="0"/>
                        </a:rPr>
                        <a:t>TOTAL</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513</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471</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dirty="0">
                          <a:solidFill>
                            <a:srgbClr val="000000"/>
                          </a:solidFill>
                          <a:effectLst/>
                          <a:latin typeface="Tahoma" panose="020B0604030504040204" pitchFamily="34" charset="0"/>
                        </a:rPr>
                        <a:t>91.81%</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1767248"/>
                  </a:ext>
                </a:extLst>
              </a:tr>
            </a:tbl>
          </a:graphicData>
        </a:graphic>
      </p:graphicFrame>
    </p:spTree>
    <p:extLst>
      <p:ext uri="{BB962C8B-B14F-4D97-AF65-F5344CB8AC3E}">
        <p14:creationId xmlns:p14="http://schemas.microsoft.com/office/powerpoint/2010/main" val="1191665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D991D-894B-4853-8680-0F3A4056596D}"/>
              </a:ext>
            </a:extLst>
          </p:cNvPr>
          <p:cNvSpPr>
            <a:spLocks noGrp="1"/>
          </p:cNvSpPr>
          <p:nvPr>
            <p:ph type="title"/>
          </p:nvPr>
        </p:nvSpPr>
        <p:spPr/>
        <p:txBody>
          <a:bodyPr/>
          <a:lstStyle/>
          <a:p>
            <a:r>
              <a:rPr lang="en-US" dirty="0"/>
              <a:t>Current Month SUCCESS RATES</a:t>
            </a:r>
            <a:br>
              <a:rPr lang="en-US" dirty="0"/>
            </a:br>
            <a:r>
              <a:rPr lang="en-US" dirty="0"/>
              <a:t>December 2019</a:t>
            </a:r>
          </a:p>
        </p:txBody>
      </p:sp>
      <p:graphicFrame>
        <p:nvGraphicFramePr>
          <p:cNvPr id="3" name="Table 2">
            <a:extLst>
              <a:ext uri="{FF2B5EF4-FFF2-40B4-BE49-F238E27FC236}">
                <a16:creationId xmlns:a16="http://schemas.microsoft.com/office/drawing/2014/main" id="{E547764D-4817-4375-A498-634FF6912FEE}"/>
              </a:ext>
            </a:extLst>
          </p:cNvPr>
          <p:cNvGraphicFramePr>
            <a:graphicFrameLocks noGrp="1"/>
          </p:cNvGraphicFramePr>
          <p:nvPr>
            <p:extLst>
              <p:ext uri="{D42A27DB-BD31-4B8C-83A1-F6EECF244321}">
                <p14:modId xmlns:p14="http://schemas.microsoft.com/office/powerpoint/2010/main" val="4129149185"/>
              </p:ext>
            </p:extLst>
          </p:nvPr>
        </p:nvGraphicFramePr>
        <p:xfrm>
          <a:off x="1241107" y="1676400"/>
          <a:ext cx="6509385" cy="4191002"/>
        </p:xfrm>
        <a:graphic>
          <a:graphicData uri="http://schemas.openxmlformats.org/drawingml/2006/table">
            <a:tbl>
              <a:tblPr/>
              <a:tblGrid>
                <a:gridCol w="1423035">
                  <a:extLst>
                    <a:ext uri="{9D8B030D-6E8A-4147-A177-3AD203B41FA5}">
                      <a16:colId xmlns:a16="http://schemas.microsoft.com/office/drawing/2014/main" val="3121768154"/>
                    </a:ext>
                  </a:extLst>
                </a:gridCol>
                <a:gridCol w="1714500">
                  <a:extLst>
                    <a:ext uri="{9D8B030D-6E8A-4147-A177-3AD203B41FA5}">
                      <a16:colId xmlns:a16="http://schemas.microsoft.com/office/drawing/2014/main" val="4094149906"/>
                    </a:ext>
                  </a:extLst>
                </a:gridCol>
                <a:gridCol w="1485900">
                  <a:extLst>
                    <a:ext uri="{9D8B030D-6E8A-4147-A177-3AD203B41FA5}">
                      <a16:colId xmlns:a16="http://schemas.microsoft.com/office/drawing/2014/main" val="1401862899"/>
                    </a:ext>
                  </a:extLst>
                </a:gridCol>
                <a:gridCol w="1885950">
                  <a:extLst>
                    <a:ext uri="{9D8B030D-6E8A-4147-A177-3AD203B41FA5}">
                      <a16:colId xmlns:a16="http://schemas.microsoft.com/office/drawing/2014/main" val="3374163991"/>
                    </a:ext>
                  </a:extLst>
                </a:gridCol>
              </a:tblGrid>
              <a:tr h="1205107">
                <a:tc>
                  <a:txBody>
                    <a:bodyPr/>
                    <a:lstStyle/>
                    <a:p>
                      <a:pPr marL="0" marR="0" algn="ctr">
                        <a:lnSpc>
                          <a:spcPct val="107000"/>
                        </a:lnSpc>
                        <a:spcBef>
                          <a:spcPts val="0"/>
                        </a:spcBef>
                        <a:spcAft>
                          <a:spcPts val="0"/>
                        </a:spcAft>
                      </a:pPr>
                      <a:r>
                        <a:rPr lang="en-US"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Circuit</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l">
                        <a:lnSpc>
                          <a:spcPct val="107000"/>
                        </a:lnSpc>
                        <a:spcBef>
                          <a:spcPts val="0"/>
                        </a:spcBef>
                        <a:spcAft>
                          <a:spcPts val="0"/>
                        </a:spcAft>
                      </a:pPr>
                      <a:r>
                        <a:rPr lang="en-US"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Administrative Discharges and Unsuccessful Closures </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Program Successfully Completed</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Success Rate for October 2019</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extLst>
                  <a:ext uri="{0D108BD9-81ED-4DB2-BD59-A6C34878D82A}">
                    <a16:rowId xmlns:a16="http://schemas.microsoft.com/office/drawing/2014/main" val="2794175704"/>
                  </a:ext>
                </a:extLst>
              </a:tr>
              <a:tr h="455978">
                <a:tc>
                  <a:txBody>
                    <a:bodyPr/>
                    <a:lstStyle/>
                    <a:p>
                      <a:pPr marL="0" marR="0" algn="ctr">
                        <a:lnSpc>
                          <a:spcPct val="107000"/>
                        </a:lnSpc>
                        <a:spcBef>
                          <a:spcPts val="0"/>
                        </a:spcBef>
                        <a:spcAft>
                          <a:spcPts val="0"/>
                        </a:spcAft>
                      </a:pPr>
                      <a:r>
                        <a:rPr lang="en-US" sz="11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a:t>
                      </a:r>
                      <a:br>
                        <a:rPr lang="en-US" sz="11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br>
                      <a:r>
                        <a:rPr lang="en-US" sz="11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(Pasco)</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4 / 6  = 66.67%</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1287027"/>
                  </a:ext>
                </a:extLst>
              </a:tr>
              <a:tr h="455978">
                <a:tc>
                  <a:txBody>
                    <a:bodyPr/>
                    <a:lstStyle/>
                    <a:p>
                      <a:pPr marL="0" marR="0" algn="ctr">
                        <a:lnSpc>
                          <a:spcPct val="107000"/>
                        </a:lnSpc>
                        <a:spcBef>
                          <a:spcPts val="0"/>
                        </a:spcBef>
                        <a:spcAft>
                          <a:spcPts val="0"/>
                        </a:spcAft>
                      </a:pPr>
                      <a: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a:t>
                      </a:r>
                      <a:b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br>
                      <a: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(Orange)</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2</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4 / 6  = 66.67%</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7779414"/>
                  </a:ext>
                </a:extLst>
              </a:tr>
              <a:tr h="455978">
                <a:tc>
                  <a:txBody>
                    <a:bodyPr/>
                    <a:lstStyle/>
                    <a:p>
                      <a:pPr marL="0" marR="0" algn="ctr">
                        <a:lnSpc>
                          <a:spcPct val="107000"/>
                        </a:lnSpc>
                        <a:spcBef>
                          <a:spcPts val="0"/>
                        </a:spcBef>
                        <a:spcAft>
                          <a:spcPts val="0"/>
                        </a:spcAft>
                      </a:pPr>
                      <a: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a:t>
                      </a:r>
                      <a:b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br>
                      <a: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(Polk)</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1</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2 / 3  = 66.67%</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8003411"/>
                  </a:ext>
                </a:extLst>
              </a:tr>
              <a:tr h="455978">
                <a:tc>
                  <a:txBody>
                    <a:bodyPr/>
                    <a:lstStyle/>
                    <a:p>
                      <a:pPr marL="0" marR="0" algn="ctr">
                        <a:lnSpc>
                          <a:spcPct val="107000"/>
                        </a:lnSpc>
                        <a:spcBef>
                          <a:spcPts val="0"/>
                        </a:spcBef>
                        <a:spcAft>
                          <a:spcPts val="0"/>
                        </a:spcAft>
                      </a:pPr>
                      <a: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12</a:t>
                      </a:r>
                      <a:b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br>
                      <a: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(Manatee)</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1</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1 / 2  = 50.00%</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4057193"/>
                  </a:ext>
                </a:extLst>
              </a:tr>
              <a:tr h="455978">
                <a:tc>
                  <a:txBody>
                    <a:bodyPr/>
                    <a:lstStyle/>
                    <a:p>
                      <a:pPr marL="0" marR="0" algn="ctr">
                        <a:lnSpc>
                          <a:spcPct val="107000"/>
                        </a:lnSpc>
                        <a:spcBef>
                          <a:spcPts val="0"/>
                        </a:spcBef>
                        <a:spcAft>
                          <a:spcPts val="0"/>
                        </a:spcAft>
                      </a:pPr>
                      <a: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13</a:t>
                      </a:r>
                      <a:b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br>
                      <a: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(Hillsborough)</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3 / 4  = 75.00%</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1131101"/>
                  </a:ext>
                </a:extLst>
              </a:tr>
              <a:tr h="455978">
                <a:tc>
                  <a:txBody>
                    <a:bodyPr/>
                    <a:lstStyle/>
                    <a:p>
                      <a:pPr marL="0" marR="0" algn="ctr">
                        <a:lnSpc>
                          <a:spcPct val="107000"/>
                        </a:lnSpc>
                        <a:spcBef>
                          <a:spcPts val="0"/>
                        </a:spcBef>
                        <a:spcAft>
                          <a:spcPts val="0"/>
                        </a:spcAft>
                      </a:pPr>
                      <a: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18</a:t>
                      </a:r>
                      <a:b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br>
                      <a: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(Brevard)</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1 / 1  = 100.00%</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0329730"/>
                  </a:ext>
                </a:extLst>
              </a:tr>
              <a:tr h="250027">
                <a:tc>
                  <a:txBody>
                    <a:bodyPr/>
                    <a:lstStyle/>
                    <a:p>
                      <a:pPr marL="0" marR="0" algn="ctr">
                        <a:lnSpc>
                          <a:spcPct val="107000"/>
                        </a:lnSpc>
                        <a:spcBef>
                          <a:spcPts val="0"/>
                        </a:spcBef>
                        <a:spcAft>
                          <a:spcPts val="0"/>
                        </a:spcAft>
                      </a:pPr>
                      <a: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TOTAL</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17</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17 / 24  = 70.83%</a:t>
                      </a:r>
                      <a:endParaRPr lang="en-US"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4646948"/>
                  </a:ext>
                </a:extLst>
              </a:tr>
            </a:tbl>
          </a:graphicData>
        </a:graphic>
      </p:graphicFrame>
    </p:spTree>
    <p:extLst>
      <p:ext uri="{BB962C8B-B14F-4D97-AF65-F5344CB8AC3E}">
        <p14:creationId xmlns:p14="http://schemas.microsoft.com/office/powerpoint/2010/main" val="1235859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E94BD0-F447-4605-B394-85EB593CC343}"/>
              </a:ext>
            </a:extLst>
          </p:cNvPr>
          <p:cNvSpPr>
            <a:spLocks noGrp="1"/>
          </p:cNvSpPr>
          <p:nvPr>
            <p:ph type="dt" sz="half" idx="10"/>
          </p:nvPr>
        </p:nvSpPr>
        <p:spPr/>
        <p:txBody>
          <a:bodyPr/>
          <a:lstStyle/>
          <a:p>
            <a:pPr>
              <a:defRPr/>
            </a:pPr>
            <a:fld id="{DD614D91-88DE-469C-BCE9-5FD7845F3BBA}" type="datetime1">
              <a:rPr lang="en-US" smtClean="0"/>
              <a:t>3/2/2020</a:t>
            </a:fld>
            <a:endParaRPr lang="en-US" dirty="0"/>
          </a:p>
        </p:txBody>
      </p:sp>
      <p:sp>
        <p:nvSpPr>
          <p:cNvPr id="3" name="Slide Number Placeholder 2">
            <a:extLst>
              <a:ext uri="{FF2B5EF4-FFF2-40B4-BE49-F238E27FC236}">
                <a16:creationId xmlns:a16="http://schemas.microsoft.com/office/drawing/2014/main" id="{17462F5D-F1DE-436F-AEE2-2020EE3E9B45}"/>
              </a:ext>
            </a:extLst>
          </p:cNvPr>
          <p:cNvSpPr>
            <a:spLocks noGrp="1"/>
          </p:cNvSpPr>
          <p:nvPr>
            <p:ph type="sldNum" sz="quarter" idx="11"/>
          </p:nvPr>
        </p:nvSpPr>
        <p:spPr/>
        <p:txBody>
          <a:bodyPr/>
          <a:lstStyle/>
          <a:p>
            <a:pPr>
              <a:defRPr/>
            </a:pPr>
            <a:r>
              <a:rPr lang="en-US"/>
              <a:t>|</a:t>
            </a:r>
            <a:r>
              <a:rPr lang="en-US" b="0">
                <a:solidFill>
                  <a:srgbClr val="0076C0"/>
                </a:solidFill>
              </a:rPr>
              <a:t> </a:t>
            </a:r>
            <a:r>
              <a:rPr lang="en-US" b="0">
                <a:solidFill>
                  <a:srgbClr val="FFFFFF"/>
                </a:solidFill>
              </a:rPr>
              <a:t> </a:t>
            </a:r>
            <a:fld id="{BE85EB6C-3549-4AB9-A01E-0C2ACAC922CF}" type="slidenum">
              <a:rPr lang="en-US" b="0" smtClean="0">
                <a:solidFill>
                  <a:srgbClr val="FFFFFF"/>
                </a:solidFill>
              </a:rPr>
              <a:pPr>
                <a:defRPr/>
              </a:pPr>
              <a:t>6</a:t>
            </a:fld>
            <a:endParaRPr lang="en-US" b="0" dirty="0">
              <a:solidFill>
                <a:srgbClr val="FFFFFF"/>
              </a:solidFill>
            </a:endParaRPr>
          </a:p>
        </p:txBody>
      </p:sp>
      <p:graphicFrame>
        <p:nvGraphicFramePr>
          <p:cNvPr id="4" name="Table 3">
            <a:extLst>
              <a:ext uri="{FF2B5EF4-FFF2-40B4-BE49-F238E27FC236}">
                <a16:creationId xmlns:a16="http://schemas.microsoft.com/office/drawing/2014/main" id="{86A8C840-F471-4ED7-A983-C16BEF8F2D43}"/>
              </a:ext>
            </a:extLst>
          </p:cNvPr>
          <p:cNvGraphicFramePr>
            <a:graphicFrameLocks noGrp="1"/>
          </p:cNvGraphicFramePr>
          <p:nvPr>
            <p:extLst>
              <p:ext uri="{D42A27DB-BD31-4B8C-83A1-F6EECF244321}">
                <p14:modId xmlns:p14="http://schemas.microsoft.com/office/powerpoint/2010/main" val="4109991623"/>
              </p:ext>
            </p:extLst>
          </p:nvPr>
        </p:nvGraphicFramePr>
        <p:xfrm>
          <a:off x="914400" y="1219200"/>
          <a:ext cx="7315199" cy="4191002"/>
        </p:xfrm>
        <a:graphic>
          <a:graphicData uri="http://schemas.openxmlformats.org/drawingml/2006/table">
            <a:tbl>
              <a:tblPr/>
              <a:tblGrid>
                <a:gridCol w="1599197">
                  <a:extLst>
                    <a:ext uri="{9D8B030D-6E8A-4147-A177-3AD203B41FA5}">
                      <a16:colId xmlns:a16="http://schemas.microsoft.com/office/drawing/2014/main" val="3465279821"/>
                    </a:ext>
                  </a:extLst>
                </a:gridCol>
                <a:gridCol w="1926742">
                  <a:extLst>
                    <a:ext uri="{9D8B030D-6E8A-4147-A177-3AD203B41FA5}">
                      <a16:colId xmlns:a16="http://schemas.microsoft.com/office/drawing/2014/main" val="1351421977"/>
                    </a:ext>
                  </a:extLst>
                </a:gridCol>
                <a:gridCol w="1669843">
                  <a:extLst>
                    <a:ext uri="{9D8B030D-6E8A-4147-A177-3AD203B41FA5}">
                      <a16:colId xmlns:a16="http://schemas.microsoft.com/office/drawing/2014/main" val="2153896594"/>
                    </a:ext>
                  </a:extLst>
                </a:gridCol>
                <a:gridCol w="2119417">
                  <a:extLst>
                    <a:ext uri="{9D8B030D-6E8A-4147-A177-3AD203B41FA5}">
                      <a16:colId xmlns:a16="http://schemas.microsoft.com/office/drawing/2014/main" val="251653637"/>
                    </a:ext>
                  </a:extLst>
                </a:gridCol>
              </a:tblGrid>
              <a:tr h="1205107">
                <a:tc>
                  <a:txBody>
                    <a:bodyPr/>
                    <a:lstStyle/>
                    <a:p>
                      <a:pPr marL="0" marR="0" algn="ctr">
                        <a:lnSpc>
                          <a:spcPct val="107000"/>
                        </a:lnSpc>
                        <a:spcBef>
                          <a:spcPts val="0"/>
                        </a:spcBef>
                        <a:spcAft>
                          <a:spcPts val="0"/>
                        </a:spcAft>
                      </a:pPr>
                      <a:r>
                        <a:rPr lang="en-US"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Circuit</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Administrative Discharges and Unsuccessful Closures</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Program Successfully Completed</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YTD Success Rates</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extLst>
                  <a:ext uri="{0D108BD9-81ED-4DB2-BD59-A6C34878D82A}">
                    <a16:rowId xmlns:a16="http://schemas.microsoft.com/office/drawing/2014/main" val="243247340"/>
                  </a:ext>
                </a:extLst>
              </a:tr>
              <a:tr h="455978">
                <a:tc>
                  <a:txBody>
                    <a:bodyPr/>
                    <a:lstStyle/>
                    <a:p>
                      <a:pPr marL="0" marR="0" algn="ctr">
                        <a:lnSpc>
                          <a:spcPct val="107000"/>
                        </a:lnSpc>
                        <a:spcBef>
                          <a:spcPts val="0"/>
                        </a:spcBef>
                        <a:spcAft>
                          <a:spcPts val="0"/>
                        </a:spcAft>
                      </a:pPr>
                      <a:r>
                        <a:rPr lang="en-US" sz="11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a:t>
                      </a:r>
                      <a:br>
                        <a:rPr lang="en-US" sz="11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br>
                      <a:r>
                        <a:rPr lang="en-US" sz="11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(Pasco)</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22</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22 / 34  = 64.71%</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7568080"/>
                  </a:ext>
                </a:extLst>
              </a:tr>
              <a:tr h="455978">
                <a:tc>
                  <a:txBody>
                    <a:bodyPr/>
                    <a:lstStyle/>
                    <a:p>
                      <a:pPr marL="0" marR="0" algn="ctr">
                        <a:lnSpc>
                          <a:spcPct val="107000"/>
                        </a:lnSpc>
                        <a:spcBef>
                          <a:spcPts val="0"/>
                        </a:spcBef>
                        <a:spcAft>
                          <a:spcPts val="0"/>
                        </a:spcAft>
                      </a:pPr>
                      <a: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a:t>
                      </a:r>
                      <a:b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br>
                      <a: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(Orange)</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9</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29</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29 / 39  = 74.36%</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4041584"/>
                  </a:ext>
                </a:extLst>
              </a:tr>
              <a:tr h="455978">
                <a:tc>
                  <a:txBody>
                    <a:bodyPr/>
                    <a:lstStyle/>
                    <a:p>
                      <a:pPr marL="0" marR="0" algn="ctr">
                        <a:lnSpc>
                          <a:spcPct val="107000"/>
                        </a:lnSpc>
                        <a:spcBef>
                          <a:spcPts val="0"/>
                        </a:spcBef>
                        <a:spcAft>
                          <a:spcPts val="0"/>
                        </a:spcAft>
                      </a:pPr>
                      <a: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a:t>
                      </a:r>
                      <a:b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br>
                      <a: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(Polk)</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15</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34</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34 / 50  = 68.00%</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3337289"/>
                  </a:ext>
                </a:extLst>
              </a:tr>
              <a:tr h="455978">
                <a:tc>
                  <a:txBody>
                    <a:bodyPr/>
                    <a:lstStyle/>
                    <a:p>
                      <a:pPr marL="0" marR="0" algn="ctr">
                        <a:lnSpc>
                          <a:spcPct val="107000"/>
                        </a:lnSpc>
                        <a:spcBef>
                          <a:spcPts val="0"/>
                        </a:spcBef>
                        <a:spcAft>
                          <a:spcPts val="0"/>
                        </a:spcAft>
                      </a:pPr>
                      <a: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12</a:t>
                      </a:r>
                      <a:b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br>
                      <a: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(Manatee)</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7</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13 / 20  = 65.00%</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9923579"/>
                  </a:ext>
                </a:extLst>
              </a:tr>
              <a:tr h="455978">
                <a:tc>
                  <a:txBody>
                    <a:bodyPr/>
                    <a:lstStyle/>
                    <a:p>
                      <a:pPr marL="0" marR="0" algn="ctr">
                        <a:lnSpc>
                          <a:spcPct val="107000"/>
                        </a:lnSpc>
                        <a:spcBef>
                          <a:spcPts val="0"/>
                        </a:spcBef>
                        <a:spcAft>
                          <a:spcPts val="0"/>
                        </a:spcAft>
                      </a:pPr>
                      <a: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13</a:t>
                      </a:r>
                      <a:b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br>
                      <a: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(Hillsborough)</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16</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16 / 27  = 59.26%</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3403697"/>
                  </a:ext>
                </a:extLst>
              </a:tr>
              <a:tr h="455978">
                <a:tc>
                  <a:txBody>
                    <a:bodyPr/>
                    <a:lstStyle/>
                    <a:p>
                      <a:pPr marL="0" marR="0" algn="ctr">
                        <a:lnSpc>
                          <a:spcPct val="107000"/>
                        </a:lnSpc>
                        <a:spcBef>
                          <a:spcPts val="0"/>
                        </a:spcBef>
                        <a:spcAft>
                          <a:spcPts val="0"/>
                        </a:spcAft>
                      </a:pPr>
                      <a: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18</a:t>
                      </a:r>
                      <a:b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br>
                      <a: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(Brevard)</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4</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13 / 18  = 72.22%</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9475227"/>
                  </a:ext>
                </a:extLst>
              </a:tr>
              <a:tr h="250027">
                <a:tc>
                  <a:txBody>
                    <a:bodyPr/>
                    <a:lstStyle/>
                    <a:p>
                      <a:pPr marL="0" marR="0" algn="ctr">
                        <a:lnSpc>
                          <a:spcPct val="107000"/>
                        </a:lnSpc>
                        <a:spcBef>
                          <a:spcPts val="0"/>
                        </a:spcBef>
                        <a:spcAft>
                          <a:spcPts val="0"/>
                        </a:spcAft>
                      </a:pPr>
                      <a: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TOTAL</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58</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127</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127 / 188  = </a:t>
                      </a:r>
                      <a:r>
                        <a:rPr lang="en-US" sz="11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67.55%</a:t>
                      </a:r>
                      <a:endParaRPr lang="en-US" sz="10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2909467"/>
                  </a:ext>
                </a:extLst>
              </a:tr>
            </a:tbl>
          </a:graphicData>
        </a:graphic>
      </p:graphicFrame>
      <p:sp>
        <p:nvSpPr>
          <p:cNvPr id="5" name="TextBox 4">
            <a:extLst>
              <a:ext uri="{FF2B5EF4-FFF2-40B4-BE49-F238E27FC236}">
                <a16:creationId xmlns:a16="http://schemas.microsoft.com/office/drawing/2014/main" id="{0076B613-FE78-4BDE-BDFD-D32B191D0FAD}"/>
              </a:ext>
            </a:extLst>
          </p:cNvPr>
          <p:cNvSpPr txBox="1"/>
          <p:nvPr/>
        </p:nvSpPr>
        <p:spPr>
          <a:xfrm>
            <a:off x="2362200" y="141163"/>
            <a:ext cx="6553200" cy="707886"/>
          </a:xfrm>
          <a:prstGeom prst="rect">
            <a:avLst/>
          </a:prstGeom>
          <a:noFill/>
        </p:spPr>
        <p:txBody>
          <a:bodyPr wrap="square" rtlCol="0">
            <a:spAutoFit/>
          </a:bodyPr>
          <a:lstStyle/>
          <a:p>
            <a:pPr algn="r"/>
            <a:r>
              <a:rPr lang="en-US" sz="2000" b="1" i="1" dirty="0">
                <a:solidFill>
                  <a:srgbClr val="7AC143"/>
                </a:solidFill>
                <a:latin typeface="Myriad Pro" pitchFamily="34" charset="0"/>
                <a:ea typeface="+mj-ea"/>
                <a:cs typeface="+mj-cs"/>
              </a:rPr>
              <a:t>YTD SUCCESS RATES</a:t>
            </a:r>
            <a:br>
              <a:rPr lang="en-US" sz="2000" b="1" i="1" dirty="0">
                <a:solidFill>
                  <a:srgbClr val="7AC143"/>
                </a:solidFill>
                <a:latin typeface="Myriad Pro" pitchFamily="34" charset="0"/>
                <a:ea typeface="+mj-ea"/>
                <a:cs typeface="+mj-cs"/>
              </a:rPr>
            </a:br>
            <a:r>
              <a:rPr lang="en-US" sz="2000" b="1" i="1" dirty="0">
                <a:solidFill>
                  <a:srgbClr val="7AC143"/>
                </a:solidFill>
                <a:latin typeface="Myriad Pro" pitchFamily="34" charset="0"/>
                <a:ea typeface="+mj-ea"/>
                <a:cs typeface="+mj-cs"/>
              </a:rPr>
              <a:t>July 1, 2019 – December 31, 2019</a:t>
            </a:r>
            <a:endParaRPr lang="en-US" sz="2000" dirty="0"/>
          </a:p>
        </p:txBody>
      </p:sp>
      <p:sp>
        <p:nvSpPr>
          <p:cNvPr id="6" name="TextBox 5">
            <a:extLst>
              <a:ext uri="{FF2B5EF4-FFF2-40B4-BE49-F238E27FC236}">
                <a16:creationId xmlns:a16="http://schemas.microsoft.com/office/drawing/2014/main" id="{2B85D397-4415-4438-B967-321C044D24E1}"/>
              </a:ext>
            </a:extLst>
          </p:cNvPr>
          <p:cNvSpPr txBox="1"/>
          <p:nvPr/>
        </p:nvSpPr>
        <p:spPr>
          <a:xfrm>
            <a:off x="914400" y="5638800"/>
            <a:ext cx="7239000" cy="246221"/>
          </a:xfrm>
          <a:prstGeom prst="rect">
            <a:avLst/>
          </a:prstGeom>
          <a:noFill/>
        </p:spPr>
        <p:txBody>
          <a:bodyPr wrap="square" rtlCol="0">
            <a:spAutoFit/>
          </a:bodyPr>
          <a:lstStyle/>
          <a:p>
            <a:r>
              <a:rPr lang="en-US" sz="1000" dirty="0"/>
              <a:t>C9 had 1 Jurisdiction Lost closure and C10 had one unsuccessful. This accounts for the difference of numbers in the total</a:t>
            </a:r>
          </a:p>
        </p:txBody>
      </p:sp>
    </p:spTree>
    <p:extLst>
      <p:ext uri="{BB962C8B-B14F-4D97-AF65-F5344CB8AC3E}">
        <p14:creationId xmlns:p14="http://schemas.microsoft.com/office/powerpoint/2010/main" val="3436760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a:t>YTD Discharge Analysis</a:t>
            </a:r>
            <a:br>
              <a:rPr lang="en-US" altLang="en-US" dirty="0"/>
            </a:br>
            <a:r>
              <a:rPr lang="en-US" altLang="en-US" dirty="0"/>
              <a:t>July 1, 2019 – December 31, 2019</a:t>
            </a:r>
          </a:p>
        </p:txBody>
      </p:sp>
      <p:sp>
        <p:nvSpPr>
          <p:cNvPr id="12" name="Date Placeholder 11"/>
          <p:cNvSpPr>
            <a:spLocks noGrp="1"/>
          </p:cNvSpPr>
          <p:nvPr>
            <p:ph type="dt" sz="quarter" idx="4294967295"/>
          </p:nvPr>
        </p:nvSpPr>
        <p:spPr>
          <a:xfrm>
            <a:off x="7010400" y="6351588"/>
            <a:ext cx="2133600" cy="365125"/>
          </a:xfrm>
        </p:spPr>
        <p:txBody>
          <a:bodyPr/>
          <a:lstStyle/>
          <a:p>
            <a:fld id="{465D79D0-9CD4-43B4-8101-BA0FEFDFC8EF}" type="datetime1">
              <a:rPr lang="en-US" smtClean="0"/>
              <a:pPr/>
              <a:t>3/2/2020</a:t>
            </a:fld>
            <a:endParaRPr lang="en-US" dirty="0"/>
          </a:p>
        </p:txBody>
      </p:sp>
      <p:sp>
        <p:nvSpPr>
          <p:cNvPr id="20484" name="Slide Number Placeholder 12"/>
          <p:cNvSpPr>
            <a:spLocks noGrp="1"/>
          </p:cNvSpPr>
          <p:nvPr>
            <p:ph type="sldNum" sz="quarter" idx="4294967295"/>
          </p:nvPr>
        </p:nvSpPr>
        <p:spPr>
          <a:xfrm>
            <a:off x="8229600" y="6351588"/>
            <a:ext cx="914400" cy="365125"/>
          </a:xfrm>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C1288311-F632-439D-87A0-DD59079537B2}" type="slidenum">
              <a:rPr lang="en-US" altLang="en-US" smtClean="0"/>
              <a:pPr/>
              <a:t>7</a:t>
            </a:fld>
            <a:endParaRPr lang="en-US" altLang="en-US" dirty="0"/>
          </a:p>
        </p:txBody>
      </p:sp>
      <p:graphicFrame>
        <p:nvGraphicFramePr>
          <p:cNvPr id="2" name="Table 1">
            <a:extLst>
              <a:ext uri="{FF2B5EF4-FFF2-40B4-BE49-F238E27FC236}">
                <a16:creationId xmlns:a16="http://schemas.microsoft.com/office/drawing/2014/main" id="{0F5CB06A-AABB-40EC-9C75-048890701316}"/>
              </a:ext>
            </a:extLst>
          </p:cNvPr>
          <p:cNvGraphicFramePr>
            <a:graphicFrameLocks noGrp="1"/>
          </p:cNvGraphicFramePr>
          <p:nvPr>
            <p:extLst>
              <p:ext uri="{D42A27DB-BD31-4B8C-83A1-F6EECF244321}">
                <p14:modId xmlns:p14="http://schemas.microsoft.com/office/powerpoint/2010/main" val="3446821020"/>
              </p:ext>
            </p:extLst>
          </p:nvPr>
        </p:nvGraphicFramePr>
        <p:xfrm>
          <a:off x="749300" y="1447801"/>
          <a:ext cx="7708901" cy="3509964"/>
        </p:xfrm>
        <a:graphic>
          <a:graphicData uri="http://schemas.openxmlformats.org/drawingml/2006/table">
            <a:tbl>
              <a:tblPr/>
              <a:tblGrid>
                <a:gridCol w="888860">
                  <a:extLst>
                    <a:ext uri="{9D8B030D-6E8A-4147-A177-3AD203B41FA5}">
                      <a16:colId xmlns:a16="http://schemas.microsoft.com/office/drawing/2014/main" val="1637196915"/>
                    </a:ext>
                  </a:extLst>
                </a:gridCol>
                <a:gridCol w="833306">
                  <a:extLst>
                    <a:ext uri="{9D8B030D-6E8A-4147-A177-3AD203B41FA5}">
                      <a16:colId xmlns:a16="http://schemas.microsoft.com/office/drawing/2014/main" val="3655141565"/>
                    </a:ext>
                  </a:extLst>
                </a:gridCol>
                <a:gridCol w="735271">
                  <a:extLst>
                    <a:ext uri="{9D8B030D-6E8A-4147-A177-3AD203B41FA5}">
                      <a16:colId xmlns:a16="http://schemas.microsoft.com/office/drawing/2014/main" val="1789301461"/>
                    </a:ext>
                  </a:extLst>
                </a:gridCol>
                <a:gridCol w="892128">
                  <a:extLst>
                    <a:ext uri="{9D8B030D-6E8A-4147-A177-3AD203B41FA5}">
                      <a16:colId xmlns:a16="http://schemas.microsoft.com/office/drawing/2014/main" val="3292614526"/>
                    </a:ext>
                  </a:extLst>
                </a:gridCol>
                <a:gridCol w="735271">
                  <a:extLst>
                    <a:ext uri="{9D8B030D-6E8A-4147-A177-3AD203B41FA5}">
                      <a16:colId xmlns:a16="http://schemas.microsoft.com/office/drawing/2014/main" val="4134120579"/>
                    </a:ext>
                  </a:extLst>
                </a:gridCol>
                <a:gridCol w="732002">
                  <a:extLst>
                    <a:ext uri="{9D8B030D-6E8A-4147-A177-3AD203B41FA5}">
                      <a16:colId xmlns:a16="http://schemas.microsoft.com/office/drawing/2014/main" val="3035916474"/>
                    </a:ext>
                  </a:extLst>
                </a:gridCol>
                <a:gridCol w="718931">
                  <a:extLst>
                    <a:ext uri="{9D8B030D-6E8A-4147-A177-3AD203B41FA5}">
                      <a16:colId xmlns:a16="http://schemas.microsoft.com/office/drawing/2014/main" val="4261418217"/>
                    </a:ext>
                  </a:extLst>
                </a:gridCol>
                <a:gridCol w="774485">
                  <a:extLst>
                    <a:ext uri="{9D8B030D-6E8A-4147-A177-3AD203B41FA5}">
                      <a16:colId xmlns:a16="http://schemas.microsoft.com/office/drawing/2014/main" val="3967381035"/>
                    </a:ext>
                  </a:extLst>
                </a:gridCol>
                <a:gridCol w="784288">
                  <a:extLst>
                    <a:ext uri="{9D8B030D-6E8A-4147-A177-3AD203B41FA5}">
                      <a16:colId xmlns:a16="http://schemas.microsoft.com/office/drawing/2014/main" val="335252892"/>
                    </a:ext>
                  </a:extLst>
                </a:gridCol>
                <a:gridCol w="614359">
                  <a:extLst>
                    <a:ext uri="{9D8B030D-6E8A-4147-A177-3AD203B41FA5}">
                      <a16:colId xmlns:a16="http://schemas.microsoft.com/office/drawing/2014/main" val="385648654"/>
                    </a:ext>
                  </a:extLst>
                </a:gridCol>
              </a:tblGrid>
              <a:tr h="264903">
                <a:tc>
                  <a:txBody>
                    <a:bodyPr/>
                    <a:lstStyle/>
                    <a:p>
                      <a:pPr algn="l" rtl="0" fontAlgn="t"/>
                      <a:r>
                        <a:rPr lang="en-US" sz="1000" b="1" i="0" u="none" strike="noStrike">
                          <a:solidFill>
                            <a:srgbClr val="000000"/>
                          </a:solidFill>
                          <a:effectLst/>
                          <a:latin typeface="Times New Roman" panose="02020603050405020304" pitchFamily="18"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gridSpan="4">
                  <a:txBody>
                    <a:bodyPr/>
                    <a:lstStyle/>
                    <a:p>
                      <a:pPr algn="ctr" rtl="0" fontAlgn="t"/>
                      <a:r>
                        <a:rPr lang="en-US" sz="1000" b="1" i="0" u="none" strike="noStrike">
                          <a:solidFill>
                            <a:srgbClr val="000000"/>
                          </a:solidFill>
                          <a:effectLst/>
                          <a:latin typeface="Times New Roman" panose="02020603050405020304" pitchFamily="18" charset="0"/>
                        </a:rPr>
                        <a:t>Administrative Discharges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rtl="0" fontAlgn="t"/>
                      <a:r>
                        <a:rPr lang="en-US" sz="1000" b="1" i="0" u="none" strike="noStrike">
                          <a:solidFill>
                            <a:srgbClr val="000000"/>
                          </a:solidFill>
                          <a:effectLst/>
                          <a:latin typeface="Times New Roman" panose="02020603050405020304" pitchFamily="18" charset="0"/>
                        </a:rPr>
                        <a:t>Early Termination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hMerge="1">
                  <a:txBody>
                    <a:bodyPr/>
                    <a:lstStyle/>
                    <a:p>
                      <a:endParaRPr lang="en-US"/>
                    </a:p>
                  </a:txBody>
                  <a:tcPr/>
                </a:tc>
                <a:tc gridSpan="2">
                  <a:txBody>
                    <a:bodyPr/>
                    <a:lstStyle/>
                    <a:p>
                      <a:pPr algn="ctr" rtl="0" fontAlgn="t"/>
                      <a:r>
                        <a:rPr lang="en-US" sz="1000" b="1" i="0" u="none" strike="noStrike">
                          <a:solidFill>
                            <a:srgbClr val="000000"/>
                          </a:solidFill>
                          <a:effectLst/>
                          <a:latin typeface="Times New Roman" panose="02020603050405020304" pitchFamily="18" charset="0"/>
                        </a:rPr>
                        <a:t>Full-Term Discharge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hMerge="1">
                  <a:txBody>
                    <a:bodyPr/>
                    <a:lstStyle/>
                    <a:p>
                      <a:endParaRPr lang="en-US"/>
                    </a:p>
                  </a:txBody>
                  <a:tcPr/>
                </a:tc>
                <a:tc>
                  <a:txBody>
                    <a:bodyPr/>
                    <a:lstStyle/>
                    <a:p>
                      <a:pPr algn="ctr" rtl="0" fontAlgn="t"/>
                      <a:r>
                        <a:rPr lang="en-US" sz="1000" b="1" i="0" u="none" strike="noStrike">
                          <a:solidFill>
                            <a:srgbClr val="000000"/>
                          </a:solidFill>
                          <a:effectLst/>
                          <a:latin typeface="Times New Roman" panose="02020603050405020304" pitchFamily="18"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extLst>
                  <a:ext uri="{0D108BD9-81ED-4DB2-BD59-A6C34878D82A}">
                    <a16:rowId xmlns:a16="http://schemas.microsoft.com/office/drawing/2014/main" val="370373009"/>
                  </a:ext>
                </a:extLst>
              </a:tr>
              <a:tr h="1125837">
                <a:tc>
                  <a:txBody>
                    <a:bodyPr/>
                    <a:lstStyle/>
                    <a:p>
                      <a:pPr algn="ctr" rtl="0" fontAlgn="t"/>
                      <a:r>
                        <a:rPr lang="en-US" sz="1000" b="1" i="0" u="none" strike="noStrike">
                          <a:solidFill>
                            <a:srgbClr val="000000"/>
                          </a:solidFill>
                          <a:effectLst/>
                          <a:latin typeface="Times New Roman" panose="02020603050405020304" pitchFamily="18" charset="0"/>
                        </a:rPr>
                        <a:t>Circuit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imes New Roman" panose="02020603050405020304" pitchFamily="18" charset="0"/>
                        </a:rPr>
                        <a:t>Inactive Status (MH-SA-Medical)</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imes New Roman" panose="02020603050405020304" pitchFamily="18" charset="0"/>
                        </a:rPr>
                        <a:t>Death</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imes New Roman" panose="02020603050405020304" pitchFamily="18" charset="0"/>
                        </a:rPr>
                        <a:t>Program Terminated-Inappropriate Placement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imes New Roman" panose="02020603050405020304" pitchFamily="18" charset="0"/>
                        </a:rPr>
                        <a:t>Unable to Locate -Referred to State Attorney</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imes New Roman" panose="02020603050405020304" pitchFamily="18" charset="0"/>
                        </a:rPr>
                        <a:t>Jurisdiction Lost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imes New Roman" panose="02020603050405020304" pitchFamily="18" charset="0"/>
                        </a:rPr>
                        <a:t>Terminated-Court Order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imes New Roman" panose="02020603050405020304" pitchFamily="18" charset="0"/>
                        </a:rPr>
                        <a:t>Non-Compliance Referred, Back to Court / DJJ</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imes New Roman" panose="02020603050405020304" pitchFamily="18" charset="0"/>
                        </a:rPr>
                        <a:t>Program Successfully Completed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imes New Roman" panose="02020603050405020304" pitchFamily="18" charset="0"/>
                        </a:rPr>
                        <a:t>TOTALS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extLst>
                  <a:ext uri="{0D108BD9-81ED-4DB2-BD59-A6C34878D82A}">
                    <a16:rowId xmlns:a16="http://schemas.microsoft.com/office/drawing/2014/main" val="575014199"/>
                  </a:ext>
                </a:extLst>
              </a:tr>
              <a:tr h="264903">
                <a:tc>
                  <a:txBody>
                    <a:bodyPr/>
                    <a:lstStyle/>
                    <a:p>
                      <a:pPr algn="ctr" rtl="0" fontAlgn="ctr"/>
                      <a:r>
                        <a:rPr lang="en-US" sz="800" b="1" i="0" u="none" strike="noStrike">
                          <a:solidFill>
                            <a:srgbClr val="000000"/>
                          </a:solidFill>
                          <a:effectLst/>
                          <a:latin typeface="Tahoma" panose="020B060403050404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1237713"/>
                  </a:ext>
                </a:extLst>
              </a:tr>
              <a:tr h="264903">
                <a:tc>
                  <a:txBody>
                    <a:bodyPr/>
                    <a:lstStyle/>
                    <a:p>
                      <a:pPr algn="ctr" rtl="0" fontAlgn="ctr"/>
                      <a:r>
                        <a:rPr lang="en-US" sz="800" b="1" i="0" u="none" strike="noStrike">
                          <a:solidFill>
                            <a:srgbClr val="000000"/>
                          </a:solidFill>
                          <a:effectLst/>
                          <a:latin typeface="Tahoma" panose="020B060403050404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1258547"/>
                  </a:ext>
                </a:extLst>
              </a:tr>
              <a:tr h="264903">
                <a:tc>
                  <a:txBody>
                    <a:bodyPr/>
                    <a:lstStyle/>
                    <a:p>
                      <a:pPr algn="ctr" rtl="0" fontAlgn="ctr"/>
                      <a:r>
                        <a:rPr lang="en-US" sz="800" b="1" i="0" u="none" strike="noStrike">
                          <a:solidFill>
                            <a:srgbClr val="000000"/>
                          </a:solidFill>
                          <a:effectLst/>
                          <a:latin typeface="Tahoma" panose="020B060403050404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6861022"/>
                  </a:ext>
                </a:extLst>
              </a:tr>
              <a:tr h="264903">
                <a:tc>
                  <a:txBody>
                    <a:bodyPr/>
                    <a:lstStyle/>
                    <a:p>
                      <a:pPr algn="ctr" rtl="0" fontAlgn="ctr"/>
                      <a:r>
                        <a:rPr lang="en-US" sz="800" b="1" i="0" u="none" strike="noStrike">
                          <a:solidFill>
                            <a:srgbClr val="000000"/>
                          </a:solidFill>
                          <a:effectLst/>
                          <a:latin typeface="Tahoma" panose="020B060403050404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7960105"/>
                  </a:ext>
                </a:extLst>
              </a:tr>
              <a:tr h="264903">
                <a:tc>
                  <a:txBody>
                    <a:bodyPr/>
                    <a:lstStyle/>
                    <a:p>
                      <a:pPr algn="ctr" rtl="0" fontAlgn="ctr"/>
                      <a:r>
                        <a:rPr lang="en-US" sz="800" b="1" i="0" u="none" strike="noStrike">
                          <a:solidFill>
                            <a:srgbClr val="000000"/>
                          </a:solidFill>
                          <a:effectLst/>
                          <a:latin typeface="Tahoma" panose="020B0604030504040204"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9073350"/>
                  </a:ext>
                </a:extLst>
              </a:tr>
              <a:tr h="264903">
                <a:tc>
                  <a:txBody>
                    <a:bodyPr/>
                    <a:lstStyle/>
                    <a:p>
                      <a:pPr algn="ctr" rtl="0" fontAlgn="ctr"/>
                      <a:r>
                        <a:rPr lang="en-US" sz="800" b="1" i="0" u="none" strike="noStrike">
                          <a:solidFill>
                            <a:srgbClr val="000000"/>
                          </a:solidFill>
                          <a:effectLst/>
                          <a:latin typeface="Tahoma" panose="020B0604030504040204" pitchFamily="34" charset="0"/>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7234151"/>
                  </a:ext>
                </a:extLst>
              </a:tr>
              <a:tr h="264903">
                <a:tc>
                  <a:txBody>
                    <a:bodyPr/>
                    <a:lstStyle/>
                    <a:p>
                      <a:pPr algn="ctr" rtl="0" fontAlgn="ctr"/>
                      <a:r>
                        <a:rPr lang="en-US" sz="800" b="1" i="0" u="none" strike="noStrike">
                          <a:solidFill>
                            <a:srgbClr val="000000"/>
                          </a:solidFill>
                          <a:effectLst/>
                          <a:latin typeface="Tahoma" panose="020B060403050404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1235681"/>
                  </a:ext>
                </a:extLst>
              </a:tr>
              <a:tr h="264903">
                <a:tc>
                  <a:txBody>
                    <a:bodyPr/>
                    <a:lstStyle/>
                    <a:p>
                      <a:pPr algn="ctr" rtl="0" fontAlgn="ctr"/>
                      <a:r>
                        <a:rPr lang="en-US" sz="800" b="1" i="0" u="none" strike="noStrike">
                          <a:solidFill>
                            <a:srgbClr val="000000"/>
                          </a:solidFill>
                          <a:effectLst/>
                          <a:latin typeface="Tahoma" panose="020B0604030504040204" pitchFamily="34" charset="0"/>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ahoma" panose="020B0604030504040204" pitchFamily="34" charset="0"/>
                        </a:rPr>
                        <a:t>297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4381356"/>
                  </a:ext>
                </a:extLst>
              </a:tr>
            </a:tbl>
          </a:graphicData>
        </a:graphic>
      </p:graphicFrame>
    </p:spTree>
    <p:extLst>
      <p:ext uri="{BB962C8B-B14F-4D97-AF65-F5344CB8AC3E}">
        <p14:creationId xmlns:p14="http://schemas.microsoft.com/office/powerpoint/2010/main" val="2370054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8E715-CD4B-407E-8349-256ADDC84485}"/>
              </a:ext>
            </a:extLst>
          </p:cNvPr>
          <p:cNvSpPr>
            <a:spLocks noGrp="1"/>
          </p:cNvSpPr>
          <p:nvPr>
            <p:ph type="title"/>
          </p:nvPr>
        </p:nvSpPr>
        <p:spPr/>
        <p:txBody>
          <a:bodyPr/>
          <a:lstStyle/>
          <a:p>
            <a:r>
              <a:rPr lang="en-US" dirty="0"/>
              <a:t>Monthly Census Summary</a:t>
            </a:r>
            <a:br>
              <a:rPr lang="en-US" dirty="0"/>
            </a:br>
            <a:r>
              <a:rPr lang="en-US" dirty="0"/>
              <a:t>December 2019</a:t>
            </a:r>
          </a:p>
        </p:txBody>
      </p:sp>
      <p:sp>
        <p:nvSpPr>
          <p:cNvPr id="5" name="TextBox 4">
            <a:extLst>
              <a:ext uri="{FF2B5EF4-FFF2-40B4-BE49-F238E27FC236}">
                <a16:creationId xmlns:a16="http://schemas.microsoft.com/office/drawing/2014/main" id="{B7A601CB-A756-4692-98F7-52C6150E35B0}"/>
              </a:ext>
            </a:extLst>
          </p:cNvPr>
          <p:cNvSpPr txBox="1"/>
          <p:nvPr/>
        </p:nvSpPr>
        <p:spPr>
          <a:xfrm>
            <a:off x="457200" y="5943600"/>
            <a:ext cx="7772400" cy="246221"/>
          </a:xfrm>
          <a:prstGeom prst="rect">
            <a:avLst/>
          </a:prstGeom>
          <a:noFill/>
        </p:spPr>
        <p:txBody>
          <a:bodyPr wrap="square" rtlCol="0">
            <a:spAutoFit/>
          </a:bodyPr>
          <a:lstStyle/>
          <a:p>
            <a:r>
              <a:rPr lang="en-US" sz="1000" dirty="0"/>
              <a:t>.</a:t>
            </a:r>
          </a:p>
        </p:txBody>
      </p:sp>
      <p:graphicFrame>
        <p:nvGraphicFramePr>
          <p:cNvPr id="6" name="Table 5">
            <a:extLst>
              <a:ext uri="{FF2B5EF4-FFF2-40B4-BE49-F238E27FC236}">
                <a16:creationId xmlns:a16="http://schemas.microsoft.com/office/drawing/2014/main" id="{70080599-878B-4A88-8ACF-DFE135C26D6D}"/>
              </a:ext>
            </a:extLst>
          </p:cNvPr>
          <p:cNvGraphicFramePr>
            <a:graphicFrameLocks noGrp="1"/>
          </p:cNvGraphicFramePr>
          <p:nvPr/>
        </p:nvGraphicFramePr>
        <p:xfrm>
          <a:off x="304800" y="1695037"/>
          <a:ext cx="8381999" cy="4001326"/>
        </p:xfrm>
        <a:graphic>
          <a:graphicData uri="http://schemas.openxmlformats.org/drawingml/2006/table">
            <a:tbl>
              <a:tblPr/>
              <a:tblGrid>
                <a:gridCol w="1412755">
                  <a:extLst>
                    <a:ext uri="{9D8B030D-6E8A-4147-A177-3AD203B41FA5}">
                      <a16:colId xmlns:a16="http://schemas.microsoft.com/office/drawing/2014/main" val="493700737"/>
                    </a:ext>
                  </a:extLst>
                </a:gridCol>
                <a:gridCol w="517247">
                  <a:extLst>
                    <a:ext uri="{9D8B030D-6E8A-4147-A177-3AD203B41FA5}">
                      <a16:colId xmlns:a16="http://schemas.microsoft.com/office/drawing/2014/main" val="3866807655"/>
                    </a:ext>
                  </a:extLst>
                </a:gridCol>
                <a:gridCol w="580238">
                  <a:extLst>
                    <a:ext uri="{9D8B030D-6E8A-4147-A177-3AD203B41FA5}">
                      <a16:colId xmlns:a16="http://schemas.microsoft.com/office/drawing/2014/main" val="1526284525"/>
                    </a:ext>
                  </a:extLst>
                </a:gridCol>
                <a:gridCol w="747372">
                  <a:extLst>
                    <a:ext uri="{9D8B030D-6E8A-4147-A177-3AD203B41FA5}">
                      <a16:colId xmlns:a16="http://schemas.microsoft.com/office/drawing/2014/main" val="813293568"/>
                    </a:ext>
                  </a:extLst>
                </a:gridCol>
                <a:gridCol w="113525">
                  <a:extLst>
                    <a:ext uri="{9D8B030D-6E8A-4147-A177-3AD203B41FA5}">
                      <a16:colId xmlns:a16="http://schemas.microsoft.com/office/drawing/2014/main" val="2986277066"/>
                    </a:ext>
                  </a:extLst>
                </a:gridCol>
                <a:gridCol w="728451">
                  <a:extLst>
                    <a:ext uri="{9D8B030D-6E8A-4147-A177-3AD203B41FA5}">
                      <a16:colId xmlns:a16="http://schemas.microsoft.com/office/drawing/2014/main" val="2486709789"/>
                    </a:ext>
                  </a:extLst>
                </a:gridCol>
                <a:gridCol w="693763">
                  <a:extLst>
                    <a:ext uri="{9D8B030D-6E8A-4147-A177-3AD203B41FA5}">
                      <a16:colId xmlns:a16="http://schemas.microsoft.com/office/drawing/2014/main" val="3339988661"/>
                    </a:ext>
                  </a:extLst>
                </a:gridCol>
                <a:gridCol w="718991">
                  <a:extLst>
                    <a:ext uri="{9D8B030D-6E8A-4147-A177-3AD203B41FA5}">
                      <a16:colId xmlns:a16="http://schemas.microsoft.com/office/drawing/2014/main" val="1669057611"/>
                    </a:ext>
                  </a:extLst>
                </a:gridCol>
                <a:gridCol w="643308">
                  <a:extLst>
                    <a:ext uri="{9D8B030D-6E8A-4147-A177-3AD203B41FA5}">
                      <a16:colId xmlns:a16="http://schemas.microsoft.com/office/drawing/2014/main" val="3635293751"/>
                    </a:ext>
                  </a:extLst>
                </a:gridCol>
                <a:gridCol w="908200">
                  <a:extLst>
                    <a:ext uri="{9D8B030D-6E8A-4147-A177-3AD203B41FA5}">
                      <a16:colId xmlns:a16="http://schemas.microsoft.com/office/drawing/2014/main" val="486926179"/>
                    </a:ext>
                  </a:extLst>
                </a:gridCol>
                <a:gridCol w="391030">
                  <a:extLst>
                    <a:ext uri="{9D8B030D-6E8A-4147-A177-3AD203B41FA5}">
                      <a16:colId xmlns:a16="http://schemas.microsoft.com/office/drawing/2014/main" val="2446613858"/>
                    </a:ext>
                  </a:extLst>
                </a:gridCol>
                <a:gridCol w="368956">
                  <a:extLst>
                    <a:ext uri="{9D8B030D-6E8A-4147-A177-3AD203B41FA5}">
                      <a16:colId xmlns:a16="http://schemas.microsoft.com/office/drawing/2014/main" val="747285538"/>
                    </a:ext>
                  </a:extLst>
                </a:gridCol>
                <a:gridCol w="558163">
                  <a:extLst>
                    <a:ext uri="{9D8B030D-6E8A-4147-A177-3AD203B41FA5}">
                      <a16:colId xmlns:a16="http://schemas.microsoft.com/office/drawing/2014/main" val="2665799791"/>
                    </a:ext>
                  </a:extLst>
                </a:gridCol>
              </a:tblGrid>
              <a:tr h="227564">
                <a:tc gridSpan="13">
                  <a:txBody>
                    <a:bodyPr/>
                    <a:lstStyle/>
                    <a:p>
                      <a:pPr algn="ctr" rtl="0" fontAlgn="t"/>
                      <a:r>
                        <a:rPr lang="en-US" sz="1000" b="1" i="0" u="none" strike="noStrike">
                          <a:solidFill>
                            <a:srgbClr val="000000"/>
                          </a:solidFill>
                          <a:effectLst/>
                          <a:latin typeface="Tahoma" panose="020B0604030504040204" pitchFamily="34" charset="0"/>
                        </a:rPr>
                        <a:t>FL-Central - Project Bridge</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92315617"/>
                  </a:ext>
                </a:extLst>
              </a:tr>
              <a:tr h="322382">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Total  Served</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Beg. Census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Admissions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Dis-charges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Ending Census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extLst>
                  <a:ext uri="{0D108BD9-81ED-4DB2-BD59-A6C34878D82A}">
                    <a16:rowId xmlns:a16="http://schemas.microsoft.com/office/drawing/2014/main" val="2864211243"/>
                  </a:ext>
                </a:extLst>
              </a:tr>
              <a:tr h="189636">
                <a:tc>
                  <a:txBody>
                    <a:bodyPr/>
                    <a:lstStyle/>
                    <a:p>
                      <a:pPr algn="l" rtl="0" fontAlgn="t"/>
                      <a:r>
                        <a:rPr lang="en-US" sz="1000" b="1" i="0" u="none" strike="noStrike">
                          <a:solidFill>
                            <a:srgbClr val="000000"/>
                          </a:solidFill>
                          <a:effectLst/>
                          <a:latin typeface="Tahoma" panose="020B0604030504040204" pitchFamily="34" charset="0"/>
                        </a:rPr>
                        <a:t>Circuit 6 Totals: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47</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34</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14</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15</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33</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0387075"/>
                  </a:ext>
                </a:extLst>
              </a:tr>
              <a:tr h="322382">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Total  Served</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Beg. Census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Admissions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Dis-charges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Ending Census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extLst>
                  <a:ext uri="{0D108BD9-81ED-4DB2-BD59-A6C34878D82A}">
                    <a16:rowId xmlns:a16="http://schemas.microsoft.com/office/drawing/2014/main" val="3468153017"/>
                  </a:ext>
                </a:extLst>
              </a:tr>
              <a:tr h="189636">
                <a:tc>
                  <a:txBody>
                    <a:bodyPr/>
                    <a:lstStyle/>
                    <a:p>
                      <a:pPr algn="l" rtl="0" fontAlgn="t"/>
                      <a:r>
                        <a:rPr lang="en-US" sz="1000" b="1" i="0" u="none" strike="noStrike">
                          <a:solidFill>
                            <a:srgbClr val="000000"/>
                          </a:solidFill>
                          <a:effectLst/>
                          <a:latin typeface="Tahoma" panose="020B0604030504040204" pitchFamily="34" charset="0"/>
                        </a:rPr>
                        <a:t>Circuit 9 Totals: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59</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40</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19</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23</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effectLst/>
                          <a:latin typeface="Tahoma" panose="020B0604030504040204" pitchFamily="34" charset="0"/>
                        </a:rPr>
                        <a:t>37</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5737304"/>
                  </a:ext>
                </a:extLst>
              </a:tr>
              <a:tr h="322382">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Total  Served</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Beg. Census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Admissions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Dis-charges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Ending Census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extLst>
                  <a:ext uri="{0D108BD9-81ED-4DB2-BD59-A6C34878D82A}">
                    <a16:rowId xmlns:a16="http://schemas.microsoft.com/office/drawing/2014/main" val="272972465"/>
                  </a:ext>
                </a:extLst>
              </a:tr>
              <a:tr h="189636">
                <a:tc>
                  <a:txBody>
                    <a:bodyPr/>
                    <a:lstStyle/>
                    <a:p>
                      <a:pPr algn="l" rtl="0" fontAlgn="t"/>
                      <a:r>
                        <a:rPr lang="en-US" sz="1000" b="1" i="0" u="none" strike="noStrike">
                          <a:solidFill>
                            <a:srgbClr val="000000"/>
                          </a:solidFill>
                          <a:effectLst/>
                          <a:latin typeface="Tahoma" panose="020B0604030504040204" pitchFamily="34" charset="0"/>
                        </a:rPr>
                        <a:t>Circuit 10 Totals: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38</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33</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6</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6</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33</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5892766"/>
                  </a:ext>
                </a:extLst>
              </a:tr>
              <a:tr h="322382">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Total  Served</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Beg. Census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Admissions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Dis-charges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Ending Census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extLst>
                  <a:ext uri="{0D108BD9-81ED-4DB2-BD59-A6C34878D82A}">
                    <a16:rowId xmlns:a16="http://schemas.microsoft.com/office/drawing/2014/main" val="3976409720"/>
                  </a:ext>
                </a:extLst>
              </a:tr>
              <a:tr h="189636">
                <a:tc>
                  <a:txBody>
                    <a:bodyPr/>
                    <a:lstStyle/>
                    <a:p>
                      <a:pPr algn="l" rtl="0" fontAlgn="t"/>
                      <a:r>
                        <a:rPr lang="en-US" sz="1000" b="1" i="0" u="none" strike="noStrike">
                          <a:solidFill>
                            <a:srgbClr val="000000"/>
                          </a:solidFill>
                          <a:effectLst/>
                          <a:latin typeface="Tahoma" panose="020B0604030504040204" pitchFamily="34" charset="0"/>
                        </a:rPr>
                        <a:t>Circuit 12 Totals: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20</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17</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3</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2</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18</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0858197"/>
                  </a:ext>
                </a:extLst>
              </a:tr>
              <a:tr h="322382">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Total  Served</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Beg. Census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Admissions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Dis-charges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Ending Census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extLst>
                  <a:ext uri="{0D108BD9-81ED-4DB2-BD59-A6C34878D82A}">
                    <a16:rowId xmlns:a16="http://schemas.microsoft.com/office/drawing/2014/main" val="78234181"/>
                  </a:ext>
                </a:extLst>
              </a:tr>
              <a:tr h="189636">
                <a:tc>
                  <a:txBody>
                    <a:bodyPr/>
                    <a:lstStyle/>
                    <a:p>
                      <a:pPr algn="l" rtl="0" fontAlgn="t"/>
                      <a:r>
                        <a:rPr lang="en-US" sz="1000" b="1" i="0" u="none" strike="noStrike">
                          <a:solidFill>
                            <a:srgbClr val="000000"/>
                          </a:solidFill>
                          <a:effectLst/>
                          <a:latin typeface="Tahoma" panose="020B0604030504040204" pitchFamily="34" charset="0"/>
                        </a:rPr>
                        <a:t>Circuit 13 Totals: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32</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26</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6</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6</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26</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816880"/>
                  </a:ext>
                </a:extLst>
              </a:tr>
              <a:tr h="322382">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Total  Served</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Beg. Census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Admissions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Dis-charges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Ending Census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extLst>
                  <a:ext uri="{0D108BD9-81ED-4DB2-BD59-A6C34878D82A}">
                    <a16:rowId xmlns:a16="http://schemas.microsoft.com/office/drawing/2014/main" val="930120968"/>
                  </a:ext>
                </a:extLst>
              </a:tr>
              <a:tr h="189636">
                <a:tc>
                  <a:txBody>
                    <a:bodyPr/>
                    <a:lstStyle/>
                    <a:p>
                      <a:pPr algn="l" rtl="0" fontAlgn="t"/>
                      <a:r>
                        <a:rPr lang="en-US" sz="1000" b="1" i="0" u="none" strike="noStrike">
                          <a:solidFill>
                            <a:srgbClr val="000000"/>
                          </a:solidFill>
                          <a:effectLst/>
                          <a:latin typeface="Tahoma" panose="020B0604030504040204" pitchFamily="34" charset="0"/>
                        </a:rPr>
                        <a:t>Circuit 18 Totals: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19</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14</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5</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7</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12</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8177319"/>
                  </a:ext>
                </a:extLst>
              </a:tr>
              <a:tr h="284454">
                <a:tc>
                  <a:txBody>
                    <a:bodyPr/>
                    <a:lstStyle/>
                    <a:p>
                      <a:pPr algn="l" rtl="0" fontAlgn="t"/>
                      <a:r>
                        <a:rPr lang="en-US" sz="900" b="1" i="0" u="none" strike="noStrike">
                          <a:effectLst/>
                          <a:latin typeface="Tahoma" panose="020B0604030504040204" pitchFamily="34" charset="0"/>
                        </a:rPr>
                        <a:t>FL-Central - Project Bridge Totals: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0" u="none" strike="noStrike">
                          <a:effectLst/>
                          <a:latin typeface="Tahoma" panose="020B0604030504040204" pitchFamily="34" charset="0"/>
                        </a:rPr>
                        <a:t>215</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0" u="none" strike="noStrike">
                          <a:effectLst/>
                          <a:latin typeface="Tahoma" panose="020B0604030504040204" pitchFamily="34" charset="0"/>
                        </a:rPr>
                        <a:t>164</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0" u="none" strike="noStrike">
                          <a:effectLst/>
                          <a:latin typeface="Tahoma" panose="020B0604030504040204" pitchFamily="34" charset="0"/>
                        </a:rPr>
                        <a:t>53</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0" u="none" strike="noStrike">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0" u="none" strike="noStrike">
                          <a:effectLst/>
                          <a:latin typeface="Tahoma" panose="020B0604030504040204" pitchFamily="34" charset="0"/>
                        </a:rPr>
                        <a:t>59</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0" u="none" strike="noStrike">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0" u="none" strike="noStrike">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0" u="none" strike="noStrike">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0" u="none" strike="noStrike">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0" u="none" strike="noStrike">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0" u="none" strike="noStrike">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0" u="none" strike="noStrike">
                          <a:effectLst/>
                          <a:latin typeface="Tahoma" panose="020B0604030504040204" pitchFamily="34" charset="0"/>
                        </a:rPr>
                        <a:t>159</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1504671"/>
                  </a:ext>
                </a:extLst>
              </a:tr>
              <a:tr h="227564">
                <a:tc gridSpan="13">
                  <a:txBody>
                    <a:bodyPr/>
                    <a:lstStyle/>
                    <a:p>
                      <a:pPr algn="l" rtl="0" fontAlgn="t"/>
                      <a:r>
                        <a:rPr lang="en-US" sz="900" b="1" i="0" u="none" strike="noStrike">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53025642"/>
                  </a:ext>
                </a:extLst>
              </a:tr>
              <a:tr h="189636">
                <a:tc>
                  <a:txBody>
                    <a:bodyPr/>
                    <a:lstStyle/>
                    <a:p>
                      <a:pPr algn="l" rtl="0" fontAlgn="t"/>
                      <a:r>
                        <a:rPr lang="en-US" sz="900" b="1" i="0" u="none" strike="noStrike">
                          <a:effectLst/>
                          <a:latin typeface="Tahoma" panose="020B0604030504040204" pitchFamily="34" charset="0"/>
                        </a:rPr>
                        <a:t>Grand Total: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0" u="none" strike="noStrike">
                          <a:effectLst/>
                          <a:latin typeface="Tahoma" panose="020B0604030504040204" pitchFamily="34" charset="0"/>
                        </a:rPr>
                        <a:t>215</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0" u="none" strike="noStrike">
                          <a:effectLst/>
                          <a:latin typeface="Tahoma" panose="020B0604030504040204" pitchFamily="34" charset="0"/>
                        </a:rPr>
                        <a:t>164</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0" u="none" strike="noStrike">
                          <a:effectLst/>
                          <a:latin typeface="Tahoma" panose="020B0604030504040204" pitchFamily="34" charset="0"/>
                        </a:rPr>
                        <a:t>53</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0" u="none" strike="noStrike">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0" u="none" strike="noStrike">
                          <a:effectLst/>
                          <a:latin typeface="Tahoma" panose="020B0604030504040204" pitchFamily="34" charset="0"/>
                        </a:rPr>
                        <a:t>59</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0" u="none" strike="noStrike">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0" u="none" strike="noStrike">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0" u="none" strike="noStrike">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0" u="none" strike="noStrike">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0" u="none" strike="noStrike">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0" u="none" strike="noStrike">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0" u="none" strike="noStrike" dirty="0">
                          <a:effectLst/>
                          <a:latin typeface="Tahoma" panose="020B0604030504040204" pitchFamily="34" charset="0"/>
                        </a:rPr>
                        <a:t>159</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754770"/>
                  </a:ext>
                </a:extLst>
              </a:tr>
            </a:tbl>
          </a:graphicData>
        </a:graphic>
      </p:graphicFrame>
    </p:spTree>
    <p:extLst>
      <p:ext uri="{BB962C8B-B14F-4D97-AF65-F5344CB8AC3E}">
        <p14:creationId xmlns:p14="http://schemas.microsoft.com/office/powerpoint/2010/main" val="12014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a:t>YTD Census Summary</a:t>
            </a:r>
            <a:br>
              <a:rPr lang="en-US" altLang="en-US" dirty="0"/>
            </a:br>
            <a:r>
              <a:rPr lang="en-US" altLang="en-US" dirty="0"/>
              <a:t>July 1, 2019 – December 31, 2019</a:t>
            </a:r>
          </a:p>
        </p:txBody>
      </p:sp>
      <p:sp>
        <p:nvSpPr>
          <p:cNvPr id="12" name="Date Placeholder 11"/>
          <p:cNvSpPr>
            <a:spLocks noGrp="1"/>
          </p:cNvSpPr>
          <p:nvPr>
            <p:ph type="dt" sz="quarter" idx="4294967295"/>
          </p:nvPr>
        </p:nvSpPr>
        <p:spPr>
          <a:xfrm>
            <a:off x="7010400" y="6351588"/>
            <a:ext cx="2133600" cy="365125"/>
          </a:xfrm>
        </p:spPr>
        <p:txBody>
          <a:bodyPr/>
          <a:lstStyle/>
          <a:p>
            <a:fld id="{0AEF2DFE-E468-4B8C-BF8E-23C670193DEC}" type="datetime1">
              <a:rPr lang="en-US" smtClean="0"/>
              <a:pPr/>
              <a:t>3/2/2020</a:t>
            </a:fld>
            <a:endParaRPr lang="en-US" dirty="0"/>
          </a:p>
        </p:txBody>
      </p:sp>
      <p:sp>
        <p:nvSpPr>
          <p:cNvPr id="18436" name="Slide Number Placeholder 12"/>
          <p:cNvSpPr>
            <a:spLocks noGrp="1"/>
          </p:cNvSpPr>
          <p:nvPr>
            <p:ph type="sldNum" sz="quarter" idx="4294967295"/>
          </p:nvPr>
        </p:nvSpPr>
        <p:spPr>
          <a:xfrm>
            <a:off x="8229600" y="6351588"/>
            <a:ext cx="914400" cy="365125"/>
          </a:xfrm>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FC04EA76-BBB0-48A5-B552-38B6B1766713}" type="slidenum">
              <a:rPr lang="en-US" altLang="en-US" smtClean="0"/>
              <a:pPr/>
              <a:t>9</a:t>
            </a:fld>
            <a:endParaRPr lang="en-US" altLang="en-US" dirty="0"/>
          </a:p>
        </p:txBody>
      </p:sp>
      <p:graphicFrame>
        <p:nvGraphicFramePr>
          <p:cNvPr id="3" name="Table 2">
            <a:extLst>
              <a:ext uri="{FF2B5EF4-FFF2-40B4-BE49-F238E27FC236}">
                <a16:creationId xmlns:a16="http://schemas.microsoft.com/office/drawing/2014/main" id="{E0E36027-F4A1-43C4-ABB4-AC98147C7E16}"/>
              </a:ext>
            </a:extLst>
          </p:cNvPr>
          <p:cNvGraphicFramePr>
            <a:graphicFrameLocks noGrp="1"/>
          </p:cNvGraphicFramePr>
          <p:nvPr/>
        </p:nvGraphicFramePr>
        <p:xfrm>
          <a:off x="304800" y="1219200"/>
          <a:ext cx="8381999" cy="4513344"/>
        </p:xfrm>
        <a:graphic>
          <a:graphicData uri="http://schemas.openxmlformats.org/drawingml/2006/table">
            <a:tbl>
              <a:tblPr/>
              <a:tblGrid>
                <a:gridCol w="1412755">
                  <a:extLst>
                    <a:ext uri="{9D8B030D-6E8A-4147-A177-3AD203B41FA5}">
                      <a16:colId xmlns:a16="http://schemas.microsoft.com/office/drawing/2014/main" val="381512024"/>
                    </a:ext>
                  </a:extLst>
                </a:gridCol>
                <a:gridCol w="517247">
                  <a:extLst>
                    <a:ext uri="{9D8B030D-6E8A-4147-A177-3AD203B41FA5}">
                      <a16:colId xmlns:a16="http://schemas.microsoft.com/office/drawing/2014/main" val="1014222762"/>
                    </a:ext>
                  </a:extLst>
                </a:gridCol>
                <a:gridCol w="580238">
                  <a:extLst>
                    <a:ext uri="{9D8B030D-6E8A-4147-A177-3AD203B41FA5}">
                      <a16:colId xmlns:a16="http://schemas.microsoft.com/office/drawing/2014/main" val="3733109285"/>
                    </a:ext>
                  </a:extLst>
                </a:gridCol>
                <a:gridCol w="747372">
                  <a:extLst>
                    <a:ext uri="{9D8B030D-6E8A-4147-A177-3AD203B41FA5}">
                      <a16:colId xmlns:a16="http://schemas.microsoft.com/office/drawing/2014/main" val="4053333407"/>
                    </a:ext>
                  </a:extLst>
                </a:gridCol>
                <a:gridCol w="113525">
                  <a:extLst>
                    <a:ext uri="{9D8B030D-6E8A-4147-A177-3AD203B41FA5}">
                      <a16:colId xmlns:a16="http://schemas.microsoft.com/office/drawing/2014/main" val="322367002"/>
                    </a:ext>
                  </a:extLst>
                </a:gridCol>
                <a:gridCol w="728451">
                  <a:extLst>
                    <a:ext uri="{9D8B030D-6E8A-4147-A177-3AD203B41FA5}">
                      <a16:colId xmlns:a16="http://schemas.microsoft.com/office/drawing/2014/main" val="2720634738"/>
                    </a:ext>
                  </a:extLst>
                </a:gridCol>
                <a:gridCol w="693763">
                  <a:extLst>
                    <a:ext uri="{9D8B030D-6E8A-4147-A177-3AD203B41FA5}">
                      <a16:colId xmlns:a16="http://schemas.microsoft.com/office/drawing/2014/main" val="507170162"/>
                    </a:ext>
                  </a:extLst>
                </a:gridCol>
                <a:gridCol w="718991">
                  <a:extLst>
                    <a:ext uri="{9D8B030D-6E8A-4147-A177-3AD203B41FA5}">
                      <a16:colId xmlns:a16="http://schemas.microsoft.com/office/drawing/2014/main" val="296158963"/>
                    </a:ext>
                  </a:extLst>
                </a:gridCol>
                <a:gridCol w="643308">
                  <a:extLst>
                    <a:ext uri="{9D8B030D-6E8A-4147-A177-3AD203B41FA5}">
                      <a16:colId xmlns:a16="http://schemas.microsoft.com/office/drawing/2014/main" val="2470371280"/>
                    </a:ext>
                  </a:extLst>
                </a:gridCol>
                <a:gridCol w="908200">
                  <a:extLst>
                    <a:ext uri="{9D8B030D-6E8A-4147-A177-3AD203B41FA5}">
                      <a16:colId xmlns:a16="http://schemas.microsoft.com/office/drawing/2014/main" val="2985240289"/>
                    </a:ext>
                  </a:extLst>
                </a:gridCol>
                <a:gridCol w="391030">
                  <a:extLst>
                    <a:ext uri="{9D8B030D-6E8A-4147-A177-3AD203B41FA5}">
                      <a16:colId xmlns:a16="http://schemas.microsoft.com/office/drawing/2014/main" val="3548715284"/>
                    </a:ext>
                  </a:extLst>
                </a:gridCol>
                <a:gridCol w="368956">
                  <a:extLst>
                    <a:ext uri="{9D8B030D-6E8A-4147-A177-3AD203B41FA5}">
                      <a16:colId xmlns:a16="http://schemas.microsoft.com/office/drawing/2014/main" val="915688909"/>
                    </a:ext>
                  </a:extLst>
                </a:gridCol>
                <a:gridCol w="558163">
                  <a:extLst>
                    <a:ext uri="{9D8B030D-6E8A-4147-A177-3AD203B41FA5}">
                      <a16:colId xmlns:a16="http://schemas.microsoft.com/office/drawing/2014/main" val="1202840370"/>
                    </a:ext>
                  </a:extLst>
                </a:gridCol>
              </a:tblGrid>
              <a:tr h="227564">
                <a:tc gridSpan="13">
                  <a:txBody>
                    <a:bodyPr/>
                    <a:lstStyle/>
                    <a:p>
                      <a:pPr algn="ctr" rtl="0" fontAlgn="t"/>
                      <a:r>
                        <a:rPr lang="en-US" sz="1000" b="1" i="0" u="none" strike="noStrike" dirty="0">
                          <a:solidFill>
                            <a:srgbClr val="000000"/>
                          </a:solidFill>
                          <a:effectLst/>
                          <a:latin typeface="Tahoma" panose="020B0604030504040204" pitchFamily="34" charset="0"/>
                        </a:rPr>
                        <a:t>FL-Central - Project Bridge</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02715852"/>
                  </a:ext>
                </a:extLst>
              </a:tr>
              <a:tr h="322382">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Total  Served</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dirty="0">
                          <a:solidFill>
                            <a:srgbClr val="000000"/>
                          </a:solidFill>
                          <a:effectLst/>
                          <a:latin typeface="Tahoma" panose="020B0604030504040204" pitchFamily="34" charset="0"/>
                        </a:rPr>
                        <a:t>Beg. Census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dirty="0">
                          <a:solidFill>
                            <a:srgbClr val="000000"/>
                          </a:solidFill>
                          <a:effectLst/>
                          <a:latin typeface="Tahoma" panose="020B0604030504040204" pitchFamily="34" charset="0"/>
                        </a:rPr>
                        <a:t>Admissions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Dis-charges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Ending Census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extLst>
                  <a:ext uri="{0D108BD9-81ED-4DB2-BD59-A6C34878D82A}">
                    <a16:rowId xmlns:a16="http://schemas.microsoft.com/office/drawing/2014/main" val="3358687266"/>
                  </a:ext>
                </a:extLst>
              </a:tr>
              <a:tr h="189636">
                <a:tc>
                  <a:txBody>
                    <a:bodyPr/>
                    <a:lstStyle/>
                    <a:p>
                      <a:pPr algn="l" rtl="0" fontAlgn="t"/>
                      <a:r>
                        <a:rPr lang="en-US" sz="1000" b="1" i="0" u="none" strike="noStrike">
                          <a:solidFill>
                            <a:srgbClr val="000000"/>
                          </a:solidFill>
                          <a:effectLst/>
                          <a:latin typeface="Tahoma" panose="020B0604030504040204" pitchFamily="34" charset="0"/>
                        </a:rPr>
                        <a:t>Circuit 6 Totals: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87</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35</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dirty="0">
                          <a:solidFill>
                            <a:srgbClr val="000000"/>
                          </a:solidFill>
                          <a:effectLst/>
                          <a:latin typeface="Tahoma" panose="020B0604030504040204" pitchFamily="34" charset="0"/>
                        </a:rPr>
                        <a:t>63</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dirty="0">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dirty="0">
                          <a:solidFill>
                            <a:srgbClr val="000000"/>
                          </a:solidFill>
                          <a:effectLst/>
                          <a:latin typeface="Tahoma" panose="020B0604030504040204" pitchFamily="34" charset="0"/>
                        </a:rPr>
                        <a:t>60</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effectLst/>
                          <a:latin typeface="Tahoma" panose="020B0604030504040204" pitchFamily="34" charset="0"/>
                        </a:rPr>
                        <a:t>33</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0381280"/>
                  </a:ext>
                </a:extLst>
              </a:tr>
              <a:tr h="322382">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Total  Served</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Beg. Census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Admissions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dirty="0">
                          <a:solidFill>
                            <a:srgbClr val="000000"/>
                          </a:solidFill>
                          <a:effectLst/>
                          <a:latin typeface="Tahoma" panose="020B0604030504040204" pitchFamily="34" charset="0"/>
                        </a:rPr>
                        <a:t>Dis-charges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effectLst/>
                          <a:latin typeface="Tahoma" panose="020B0604030504040204" pitchFamily="34" charset="0"/>
                        </a:rPr>
                        <a:t>Ending Census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extLst>
                  <a:ext uri="{0D108BD9-81ED-4DB2-BD59-A6C34878D82A}">
                    <a16:rowId xmlns:a16="http://schemas.microsoft.com/office/drawing/2014/main" val="1358162734"/>
                  </a:ext>
                </a:extLst>
              </a:tr>
              <a:tr h="189636">
                <a:tc>
                  <a:txBody>
                    <a:bodyPr/>
                    <a:lstStyle/>
                    <a:p>
                      <a:pPr algn="l" rtl="0" fontAlgn="t"/>
                      <a:r>
                        <a:rPr lang="en-US" sz="1000" b="1" i="0" u="none" strike="noStrike">
                          <a:solidFill>
                            <a:srgbClr val="000000"/>
                          </a:solidFill>
                          <a:effectLst/>
                          <a:latin typeface="Tahoma" panose="020B0604030504040204" pitchFamily="34" charset="0"/>
                        </a:rPr>
                        <a:t>Circuit 9 Totals: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109</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36</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81</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dirty="0">
                          <a:solidFill>
                            <a:srgbClr val="000000"/>
                          </a:solidFill>
                          <a:effectLst/>
                          <a:latin typeface="Tahoma" panose="020B0604030504040204" pitchFamily="34" charset="0"/>
                        </a:rPr>
                        <a:t>81</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dirty="0">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effectLst/>
                          <a:latin typeface="Tahoma" panose="020B0604030504040204" pitchFamily="34" charset="0"/>
                        </a:rPr>
                        <a:t>37</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3818448"/>
                  </a:ext>
                </a:extLst>
              </a:tr>
              <a:tr h="322382">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Total  Served</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Beg. Census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Admissions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Dis-charges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dirty="0">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dirty="0">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effectLst/>
                          <a:latin typeface="Tahoma" panose="020B0604030504040204" pitchFamily="34" charset="0"/>
                        </a:rPr>
                        <a:t>Ending Census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extLst>
                  <a:ext uri="{0D108BD9-81ED-4DB2-BD59-A6C34878D82A}">
                    <a16:rowId xmlns:a16="http://schemas.microsoft.com/office/drawing/2014/main" val="3533574653"/>
                  </a:ext>
                </a:extLst>
              </a:tr>
              <a:tr h="189636">
                <a:tc>
                  <a:txBody>
                    <a:bodyPr/>
                    <a:lstStyle/>
                    <a:p>
                      <a:pPr algn="l" rtl="0" fontAlgn="t"/>
                      <a:r>
                        <a:rPr lang="en-US" sz="1000" b="1" i="0" u="none" strike="noStrike">
                          <a:solidFill>
                            <a:srgbClr val="000000"/>
                          </a:solidFill>
                          <a:effectLst/>
                          <a:latin typeface="Tahoma" panose="020B0604030504040204" pitchFamily="34" charset="0"/>
                        </a:rPr>
                        <a:t>Circuit 10 Totals: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102</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40</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71</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76</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effectLst/>
                          <a:latin typeface="Tahoma" panose="020B0604030504040204" pitchFamily="34" charset="0"/>
                        </a:rPr>
                        <a:t>33</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8021485"/>
                  </a:ext>
                </a:extLst>
              </a:tr>
              <a:tr h="322382">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Total  Served</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Beg. Census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Admissions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Dis-charges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dirty="0">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dirty="0">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effectLst/>
                          <a:latin typeface="Tahoma" panose="020B0604030504040204" pitchFamily="34" charset="0"/>
                        </a:rPr>
                        <a:t>Ending Census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extLst>
                  <a:ext uri="{0D108BD9-81ED-4DB2-BD59-A6C34878D82A}">
                    <a16:rowId xmlns:a16="http://schemas.microsoft.com/office/drawing/2014/main" val="447003990"/>
                  </a:ext>
                </a:extLst>
              </a:tr>
              <a:tr h="189636">
                <a:tc>
                  <a:txBody>
                    <a:bodyPr/>
                    <a:lstStyle/>
                    <a:p>
                      <a:pPr algn="l" rtl="0" fontAlgn="t"/>
                      <a:r>
                        <a:rPr lang="en-US" sz="1000" b="1" i="0" u="none" strike="noStrike">
                          <a:solidFill>
                            <a:srgbClr val="000000"/>
                          </a:solidFill>
                          <a:effectLst/>
                          <a:latin typeface="Tahoma" panose="020B0604030504040204" pitchFamily="34" charset="0"/>
                        </a:rPr>
                        <a:t>Circuit 11 Totals: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1</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0</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1</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1</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dirty="0">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effectLst/>
                          <a:latin typeface="Tahoma" panose="020B0604030504040204" pitchFamily="34" charset="0"/>
                        </a:rPr>
                        <a:t>0</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5269239"/>
                  </a:ext>
                </a:extLst>
              </a:tr>
              <a:tr h="322382">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Total  Served</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Beg. Census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Admissions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Dis-charges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effectLst/>
                          <a:latin typeface="Tahoma" panose="020B0604030504040204" pitchFamily="34" charset="0"/>
                        </a:rPr>
                        <a:t>Ending Census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extLst>
                  <a:ext uri="{0D108BD9-81ED-4DB2-BD59-A6C34878D82A}">
                    <a16:rowId xmlns:a16="http://schemas.microsoft.com/office/drawing/2014/main" val="2743549707"/>
                  </a:ext>
                </a:extLst>
              </a:tr>
              <a:tr h="189636">
                <a:tc>
                  <a:txBody>
                    <a:bodyPr/>
                    <a:lstStyle/>
                    <a:p>
                      <a:pPr algn="l" rtl="0" fontAlgn="t"/>
                      <a:r>
                        <a:rPr lang="en-US" sz="1000" b="1" i="0" u="none" strike="noStrike">
                          <a:solidFill>
                            <a:srgbClr val="000000"/>
                          </a:solidFill>
                          <a:effectLst/>
                          <a:latin typeface="Tahoma" panose="020B0604030504040204" pitchFamily="34" charset="0"/>
                        </a:rPr>
                        <a:t>Circuit 12 Totals: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44</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16</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28</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28</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dirty="0">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effectLst/>
                          <a:latin typeface="Tahoma" panose="020B0604030504040204" pitchFamily="34" charset="0"/>
                        </a:rPr>
                        <a:t>18</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5007739"/>
                  </a:ext>
                </a:extLst>
              </a:tr>
              <a:tr h="322382">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Total  Served</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Beg. Census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Admissions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Dis-charges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dirty="0">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dirty="0">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effectLst/>
                          <a:latin typeface="Tahoma" panose="020B0604030504040204" pitchFamily="34" charset="0"/>
                        </a:rPr>
                        <a:t>Ending Census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extLst>
                  <a:ext uri="{0D108BD9-81ED-4DB2-BD59-A6C34878D82A}">
                    <a16:rowId xmlns:a16="http://schemas.microsoft.com/office/drawing/2014/main" val="134224392"/>
                  </a:ext>
                </a:extLst>
              </a:tr>
              <a:tr h="189636">
                <a:tc>
                  <a:txBody>
                    <a:bodyPr/>
                    <a:lstStyle/>
                    <a:p>
                      <a:pPr algn="l" rtl="0" fontAlgn="t"/>
                      <a:r>
                        <a:rPr lang="en-US" sz="1000" b="1" i="0" u="none" strike="noStrike">
                          <a:solidFill>
                            <a:srgbClr val="000000"/>
                          </a:solidFill>
                          <a:effectLst/>
                          <a:latin typeface="Tahoma" panose="020B0604030504040204" pitchFamily="34" charset="0"/>
                        </a:rPr>
                        <a:t>Circuit 13 Totals: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60</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24</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42</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41</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dirty="0">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dirty="0">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dirty="0">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effectLst/>
                          <a:latin typeface="Tahoma" panose="020B0604030504040204" pitchFamily="34" charset="0"/>
                        </a:rPr>
                        <a:t>26</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9410169"/>
                  </a:ext>
                </a:extLst>
              </a:tr>
              <a:tr h="322382">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Total  Served</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Beg. Census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Admissions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Dis-charges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dirty="0">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dirty="0">
                          <a:solidFill>
                            <a:srgbClr val="000000"/>
                          </a:solidFill>
                          <a:effectLst/>
                          <a:latin typeface="Tahoma" panose="020B0604030504040204" pitchFamily="34" charset="0"/>
                        </a:rPr>
                        <a:t>Ending Census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extLst>
                  <a:ext uri="{0D108BD9-81ED-4DB2-BD59-A6C34878D82A}">
                    <a16:rowId xmlns:a16="http://schemas.microsoft.com/office/drawing/2014/main" val="2231265403"/>
                  </a:ext>
                </a:extLst>
              </a:tr>
              <a:tr h="189636">
                <a:tc>
                  <a:txBody>
                    <a:bodyPr/>
                    <a:lstStyle/>
                    <a:p>
                      <a:pPr algn="l" rtl="0" fontAlgn="t"/>
                      <a:r>
                        <a:rPr lang="en-US" sz="1000" b="1" i="0" u="none" strike="noStrike">
                          <a:effectLst/>
                          <a:latin typeface="Tahoma" panose="020B0604030504040204" pitchFamily="34" charset="0"/>
                        </a:rPr>
                        <a:t>Circuit 18 Totals:</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effectLst/>
                          <a:latin typeface="Tahoma" panose="020B0604030504040204" pitchFamily="34" charset="0"/>
                        </a:rPr>
                        <a:t>32</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effectLst/>
                          <a:latin typeface="Tahoma" panose="020B0604030504040204" pitchFamily="34" charset="0"/>
                        </a:rPr>
                        <a:t>14</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effectLst/>
                          <a:latin typeface="Tahoma" panose="020B0604030504040204" pitchFamily="34" charset="0"/>
                        </a:rPr>
                        <a:t>22</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effectLst/>
                          <a:latin typeface="Tahoma" panose="020B0604030504040204" pitchFamily="34" charset="0"/>
                        </a:rPr>
                        <a:t>23</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dirty="0">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1" i="0" u="none" strike="noStrike">
                          <a:effectLst/>
                          <a:latin typeface="Tahoma" panose="020B0604030504040204" pitchFamily="34" charset="0"/>
                        </a:rPr>
                        <a:t>12</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146033"/>
                  </a:ext>
                </a:extLst>
              </a:tr>
              <a:tr h="284454">
                <a:tc>
                  <a:txBody>
                    <a:bodyPr/>
                    <a:lstStyle/>
                    <a:p>
                      <a:pPr algn="l" rtl="0" fontAlgn="t"/>
                      <a:r>
                        <a:rPr lang="en-US" sz="900" b="1" i="0" u="none" strike="noStrike">
                          <a:effectLst/>
                          <a:latin typeface="Tahoma" panose="020B0604030504040204" pitchFamily="34" charset="0"/>
                        </a:rPr>
                        <a:t>FL-Central - Project Bridge Totals: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0" u="none" strike="noStrike">
                          <a:effectLst/>
                          <a:latin typeface="Tahoma" panose="020B0604030504040204" pitchFamily="34" charset="0"/>
                        </a:rPr>
                        <a:t>435</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0" u="none" strike="noStrike">
                          <a:effectLst/>
                          <a:latin typeface="Tahoma" panose="020B0604030504040204" pitchFamily="34" charset="0"/>
                        </a:rPr>
                        <a:t>165</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0" u="none" strike="noStrike">
                          <a:effectLst/>
                          <a:latin typeface="Tahoma" panose="020B0604030504040204" pitchFamily="34" charset="0"/>
                        </a:rPr>
                        <a:t>308</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0" u="none" strike="noStrike">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0" u="none" strike="noStrike">
                          <a:effectLst/>
                          <a:latin typeface="Tahoma" panose="020B0604030504040204" pitchFamily="34" charset="0"/>
                        </a:rPr>
                        <a:t>310</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0" u="none" strike="noStrike">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0" u="none" strike="noStrike">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0" u="none" strike="noStrike">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0" u="none" strike="noStrike">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0" u="none" strike="noStrike" dirty="0">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0" u="none" strike="noStrike" dirty="0">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0" u="none" strike="noStrike" dirty="0">
                          <a:effectLst/>
                          <a:latin typeface="Tahoma" panose="020B0604030504040204" pitchFamily="34" charset="0"/>
                        </a:rPr>
                        <a:t>159</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825977"/>
                  </a:ext>
                </a:extLst>
              </a:tr>
              <a:tr h="227564">
                <a:tc gridSpan="13">
                  <a:txBody>
                    <a:bodyPr/>
                    <a:lstStyle/>
                    <a:p>
                      <a:pPr algn="l" rtl="0" fontAlgn="t"/>
                      <a:r>
                        <a:rPr lang="en-US" sz="900" b="1" i="0" u="none" strike="noStrike" dirty="0">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82819827"/>
                  </a:ext>
                </a:extLst>
              </a:tr>
              <a:tr h="189636">
                <a:tc>
                  <a:txBody>
                    <a:bodyPr/>
                    <a:lstStyle/>
                    <a:p>
                      <a:pPr algn="l" rtl="0" fontAlgn="t"/>
                      <a:r>
                        <a:rPr lang="en-US" sz="900" b="1" i="0" u="none" strike="noStrike">
                          <a:effectLst/>
                          <a:latin typeface="Tahoma" panose="020B0604030504040204" pitchFamily="34" charset="0"/>
                        </a:rPr>
                        <a:t>Grand Total: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0" u="none" strike="noStrike">
                          <a:effectLst/>
                          <a:latin typeface="Tahoma" panose="020B0604030504040204" pitchFamily="34" charset="0"/>
                        </a:rPr>
                        <a:t>435</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0" u="none" strike="noStrike">
                          <a:effectLst/>
                          <a:latin typeface="Tahoma" panose="020B0604030504040204" pitchFamily="34" charset="0"/>
                        </a:rPr>
                        <a:t>165</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0" u="none" strike="noStrike">
                          <a:effectLst/>
                          <a:latin typeface="Tahoma" panose="020B0604030504040204" pitchFamily="34" charset="0"/>
                        </a:rPr>
                        <a:t>308</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0" u="none" strike="noStrike">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0" u="none" strike="noStrike">
                          <a:effectLst/>
                          <a:latin typeface="Tahoma" panose="020B0604030504040204" pitchFamily="34" charset="0"/>
                        </a:rPr>
                        <a:t>310</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0" u="none" strike="noStrike">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0" u="none" strike="noStrike">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0" u="none" strike="noStrike">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0" u="none" strike="noStrike">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0" u="none" strike="noStrike">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0" u="none" strike="noStrike">
                          <a:effectLst/>
                          <a:latin typeface="Tahoma" panose="020B0604030504040204" pitchFamily="34" charset="0"/>
                        </a:rPr>
                        <a:t> </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0" u="none" strike="noStrike" dirty="0">
                          <a:effectLst/>
                          <a:latin typeface="Tahoma" panose="020B0604030504040204" pitchFamily="34" charset="0"/>
                        </a:rPr>
                        <a:t>159</a:t>
                      </a:r>
                    </a:p>
                  </a:txBody>
                  <a:tcPr marL="9482" marR="9482" marT="94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9733267"/>
                  </a:ext>
                </a:extLst>
              </a:tr>
            </a:tbl>
          </a:graphicData>
        </a:graphic>
      </p:graphicFrame>
    </p:spTree>
    <p:extLst>
      <p:ext uri="{BB962C8B-B14F-4D97-AF65-F5344CB8AC3E}">
        <p14:creationId xmlns:p14="http://schemas.microsoft.com/office/powerpoint/2010/main" val="25018339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5E1EF6C31093D499D3301542397FF92" ma:contentTypeVersion="0" ma:contentTypeDescription="Create a new document." ma:contentTypeScope="" ma:versionID="9c786ed37278aa04e65ee8b2511fa619">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37B1FC27-DE40-40F7-98BE-D11624894AE7}">
  <ds:schemaRefs>
    <ds:schemaRef ds:uri="http://schemas.microsoft.com/sharepoint/v3/contenttype/forms"/>
  </ds:schemaRefs>
</ds:datastoreItem>
</file>

<file path=customXml/itemProps2.xml><?xml version="1.0" encoding="utf-8"?>
<ds:datastoreItem xmlns:ds="http://schemas.openxmlformats.org/officeDocument/2006/customXml" ds:itemID="{374ADF48-6460-48C9-80F4-76C9F3D1E0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3824CFCE-5DD7-478A-BF9B-D85590308E32}">
  <ds:schemaRefs>
    <ds:schemaRef ds:uri="http://purl.org/dc/dcmitype/"/>
    <ds:schemaRef ds:uri="http://schemas.microsoft.com/office/2006/documentManagement/types"/>
    <ds:schemaRef ds:uri="http://schemas.microsoft.com/office/2006/metadata/properties"/>
    <ds:schemaRef ds:uri="http://purl.org/dc/terms/"/>
    <ds:schemaRef ds:uri="http://schemas.openxmlformats.org/package/2006/metadata/core-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2648</TotalTime>
  <Words>1704</Words>
  <Application>Microsoft Office PowerPoint</Application>
  <PresentationFormat>On-screen Show (4:3)</PresentationFormat>
  <Paragraphs>1150</Paragraphs>
  <Slides>17</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6" baseType="lpstr">
      <vt:lpstr>Arial</vt:lpstr>
      <vt:lpstr>Calibri</vt:lpstr>
      <vt:lpstr>Georgia</vt:lpstr>
      <vt:lpstr>Myriad Pro</vt:lpstr>
      <vt:lpstr>Tahoma</vt:lpstr>
      <vt:lpstr>Times New Roman</vt:lpstr>
      <vt:lpstr>Wingdings</vt:lpstr>
      <vt:lpstr>Office Theme</vt:lpstr>
      <vt:lpstr>Worksheet</vt:lpstr>
      <vt:lpstr>Project Bridge - Central January 15, 2020</vt:lpstr>
      <vt:lpstr>Central Florida Data Packet January 15, 2020</vt:lpstr>
      <vt:lpstr>Performance Measures July 1, 2019 – December 31, 2019</vt:lpstr>
      <vt:lpstr>Timeliness of Admission and Assessments July 1, 2019 through December 31, 2019</vt:lpstr>
      <vt:lpstr>Current Month SUCCESS RATES December 2019</vt:lpstr>
      <vt:lpstr>PowerPoint Presentation</vt:lpstr>
      <vt:lpstr>YTD Discharge Analysis July 1, 2019 – December 31, 2019</vt:lpstr>
      <vt:lpstr>Monthly Census Summary December 2019</vt:lpstr>
      <vt:lpstr>YTD Census Summary July 1, 2019 – December 31, 2019</vt:lpstr>
      <vt:lpstr>Vocational Certifications July 1, 2019 – December 31, 2019</vt:lpstr>
      <vt:lpstr>Employment July 1, 2019 – December 31, 2019</vt:lpstr>
      <vt:lpstr>Current Education Enrollment July 31 to December 31, 2019</vt:lpstr>
      <vt:lpstr>GED Test Passed July 1, 2019 – December 31, 2019</vt:lpstr>
      <vt:lpstr>YTD Gains July 1, 2019-December 31, 2019</vt:lpstr>
      <vt:lpstr>Mentoring – Active July1, 2019 to December 31 , 2019</vt:lpstr>
      <vt:lpstr>Caseload  As of December 31, 2019</vt:lpstr>
      <vt:lpstr>Staff Vacancies,  December 31, 2019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 Region March 5, 2019</dc:title>
  <dc:creator>Maria Weber</dc:creator>
  <cp:lastModifiedBy>Maria Weber</cp:lastModifiedBy>
  <cp:revision>192</cp:revision>
  <dcterms:created xsi:type="dcterms:W3CDTF">2019-03-07T14:00:47Z</dcterms:created>
  <dcterms:modified xsi:type="dcterms:W3CDTF">2020-03-02T21:08:29Z</dcterms:modified>
</cp:coreProperties>
</file>