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95" r:id="rId5"/>
    <p:sldId id="296" r:id="rId6"/>
    <p:sldId id="297" r:id="rId7"/>
    <p:sldId id="319" r:id="rId8"/>
    <p:sldId id="317" r:id="rId9"/>
    <p:sldId id="323" r:id="rId10"/>
    <p:sldId id="301" r:id="rId11"/>
    <p:sldId id="324" r:id="rId12"/>
    <p:sldId id="300" r:id="rId13"/>
    <p:sldId id="320" r:id="rId14"/>
    <p:sldId id="304" r:id="rId15"/>
    <p:sldId id="305" r:id="rId16"/>
    <p:sldId id="306" r:id="rId17"/>
    <p:sldId id="307" r:id="rId18"/>
    <p:sldId id="313" r:id="rId19"/>
    <p:sldId id="321" r:id="rId20"/>
    <p:sldId id="325" r:id="rId21"/>
    <p:sldId id="308" r:id="rId22"/>
    <p:sldId id="312"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912">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BB"/>
    <a:srgbClr val="FFFFFF"/>
    <a:srgbClr val="7AC143"/>
    <a:srgbClr val="0076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38" autoAdjust="0"/>
    <p:restoredTop sz="94660"/>
  </p:normalViewPr>
  <p:slideViewPr>
    <p:cSldViewPr>
      <p:cViewPr varScale="1">
        <p:scale>
          <a:sx n="68" d="100"/>
          <a:sy n="68" d="100"/>
        </p:scale>
        <p:origin x="780" y="60"/>
      </p:cViewPr>
      <p:guideLst>
        <p:guide orient="horz" pos="2160"/>
        <p:guide orient="horz" pos="912"/>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9B31C7AA-12EC-4B26-B628-D772DEF484B6}" type="datetimeFigureOut">
              <a:rPr lang="en-US"/>
              <a:pPr>
                <a:defRPr/>
              </a:pPr>
              <a:t>11/13/2019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FC836D36-23E2-4ACA-9C7C-97FC79790F91}" type="slidenum">
              <a:rPr lang="en-US"/>
              <a:pPr>
                <a:defRPr/>
              </a:pPr>
              <a:t>‹#›</a:t>
            </a:fld>
            <a:endParaRPr lang="en-US"/>
          </a:p>
        </p:txBody>
      </p:sp>
    </p:spTree>
    <p:extLst>
      <p:ext uri="{BB962C8B-B14F-4D97-AF65-F5344CB8AC3E}">
        <p14:creationId xmlns:p14="http://schemas.microsoft.com/office/powerpoint/2010/main" val="18172002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4E8597E-3AC2-4732-AB48-11EB1BD6C83D}" type="slidenum">
              <a:rPr lang="en-US" altLang="en-US"/>
              <a:pPr fontAlgn="base">
                <a:spcBef>
                  <a:spcPct val="0"/>
                </a:spcBef>
                <a:spcAft>
                  <a:spcPct val="0"/>
                </a:spcAft>
              </a:pPr>
              <a:t>2</a:t>
            </a:fld>
            <a:endParaRPr lang="en-US" altLang="en-US" dirty="0"/>
          </a:p>
        </p:txBody>
      </p:sp>
    </p:spTree>
    <p:extLst>
      <p:ext uri="{BB962C8B-B14F-4D97-AF65-F5344CB8AC3E}">
        <p14:creationId xmlns:p14="http://schemas.microsoft.com/office/powerpoint/2010/main" val="171691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9</a:t>
            </a:fld>
            <a:endParaRPr lang="en-US"/>
          </a:p>
        </p:txBody>
      </p:sp>
    </p:spTree>
    <p:extLst>
      <p:ext uri="{BB962C8B-B14F-4D97-AF65-F5344CB8AC3E}">
        <p14:creationId xmlns:p14="http://schemas.microsoft.com/office/powerpoint/2010/main" val="3212650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17</a:t>
            </a:fld>
            <a:endParaRPr lang="en-US"/>
          </a:p>
        </p:txBody>
      </p:sp>
    </p:spTree>
    <p:extLst>
      <p:ext uri="{BB962C8B-B14F-4D97-AF65-F5344CB8AC3E}">
        <p14:creationId xmlns:p14="http://schemas.microsoft.com/office/powerpoint/2010/main" val="22423199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800600"/>
            <a:ext cx="9144000" cy="20574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895600" y="3762828"/>
            <a:ext cx="6248400" cy="762000"/>
          </a:xfrm>
        </p:spPr>
        <p:txBody>
          <a:bodyPr>
            <a:normAutofit/>
          </a:bodyPr>
          <a:lstStyle>
            <a:lvl1pPr algn="r">
              <a:defRPr sz="3600" b="1" i="0">
                <a:solidFill>
                  <a:srgbClr val="005BBB"/>
                </a:solidFill>
                <a:latin typeface="Myriad Pro"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3323772" y="4818185"/>
            <a:ext cx="5820228" cy="762000"/>
          </a:xfrm>
        </p:spPr>
        <p:txBody>
          <a:bodyPr>
            <a:noAutofit/>
          </a:bodyPr>
          <a:lstStyle>
            <a:lvl1pPr marL="0" indent="0" algn="r">
              <a:buNone/>
              <a:defRPr sz="2000" b="0">
                <a:solidFill>
                  <a:srgbClr val="7AC143"/>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a:xfrm>
            <a:off x="6019800" y="6151964"/>
            <a:ext cx="2133600" cy="365125"/>
          </a:xfrm>
        </p:spPr>
        <p:txBody>
          <a:bodyPr/>
          <a:lstStyle>
            <a:lvl1pPr algn="r">
              <a:defRPr smtClean="0">
                <a:solidFill>
                  <a:srgbClr val="FFFFFF"/>
                </a:solidFill>
              </a:defRPr>
            </a:lvl1pPr>
          </a:lstStyle>
          <a:p>
            <a:pPr>
              <a:defRPr/>
            </a:pPr>
            <a:fld id="{835E01EE-6582-48D9-AB00-B7AFDA4CD05E}" type="datetime1">
              <a:rPr lang="en-US" smtClean="0"/>
              <a:t>11/13/2019</a:t>
            </a:fld>
            <a:endParaRPr lang="en-US" dirty="0"/>
          </a:p>
        </p:txBody>
      </p:sp>
      <p:sp>
        <p:nvSpPr>
          <p:cNvPr id="6" name="Slide Number Placeholder 5"/>
          <p:cNvSpPr>
            <a:spLocks noGrp="1"/>
          </p:cNvSpPr>
          <p:nvPr>
            <p:ph type="sldNum" sz="quarter" idx="11"/>
          </p:nvPr>
        </p:nvSpPr>
        <p:spPr>
          <a:xfrm>
            <a:off x="8229600" y="6151964"/>
            <a:ext cx="914400" cy="365125"/>
          </a:xfrm>
        </p:spPr>
        <p:txBody>
          <a:bodyPr/>
          <a:lstStyle>
            <a:lvl1pPr algn="l">
              <a:defRPr dirty="0" smtClean="0">
                <a:solidFill>
                  <a:srgbClr val="7AC143"/>
                </a:solidFill>
              </a:defRPr>
            </a:lvl1pPr>
          </a:lstStyle>
          <a:p>
            <a:pPr>
              <a:defRPr/>
            </a:pPr>
            <a:r>
              <a:rPr lang="en-US" dirty="0"/>
              <a:t>|</a:t>
            </a:r>
            <a:r>
              <a:rPr lang="en-US" b="0" dirty="0"/>
              <a:t>  </a:t>
            </a:r>
            <a:fld id="{39B9220D-DD89-44FF-AF7E-C09785A2DE27}" type="slidenum">
              <a:rPr lang="en-US" b="0" smtClean="0">
                <a:solidFill>
                  <a:srgbClr val="FFFFFF"/>
                </a:solidFill>
              </a:rPr>
              <a:pPr>
                <a:defRPr/>
              </a:pPr>
              <a:t>‹#›</a:t>
            </a:fld>
            <a:endParaRPr lang="en-US" b="0" dirty="0">
              <a:solidFill>
                <a:srgbClr val="FFFFFF"/>
              </a:solidFill>
            </a:endParaRPr>
          </a:p>
        </p:txBody>
      </p:sp>
      <p:pic>
        <p:nvPicPr>
          <p:cNvPr id="16" name="Picture 15" descr="K_graphic-GRN-SPOT.wmf"/>
          <p:cNvPicPr>
            <a:picLocks noChangeAspect="1"/>
          </p:cNvPicPr>
          <p:nvPr userDrawn="1"/>
        </p:nvPicPr>
        <p:blipFill>
          <a:blip r:embed="rId2" cstate="print"/>
          <a:srcRect l="12762" t="9471"/>
          <a:stretch>
            <a:fillRect/>
          </a:stretch>
        </p:blipFill>
        <p:spPr>
          <a:xfrm>
            <a:off x="0" y="0"/>
            <a:ext cx="3323772" cy="5414488"/>
          </a:xfrm>
          <a:prstGeom prst="rect">
            <a:avLst/>
          </a:prstGeom>
        </p:spPr>
      </p:pic>
      <p:sp>
        <p:nvSpPr>
          <p:cNvPr id="18" name="Rectangle 17"/>
          <p:cNvSpPr/>
          <p:nvPr userDrawn="1"/>
        </p:nvSpPr>
        <p:spPr>
          <a:xfrm>
            <a:off x="0" y="48006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userDrawn="1"/>
        </p:nvSpPr>
        <p:spPr>
          <a:xfrm>
            <a:off x="124904" y="6096000"/>
            <a:ext cx="5820228" cy="477054"/>
          </a:xfrm>
          <a:prstGeom prst="rect">
            <a:avLst/>
          </a:prstGeom>
          <a:noFill/>
        </p:spPr>
        <p:txBody>
          <a:bodyPr wrap="square" rtlCol="0">
            <a:spAutoFit/>
          </a:bodyPr>
          <a:lstStyle/>
          <a:p>
            <a:r>
              <a:rPr lang="en-US" sz="2500" b="1" dirty="0">
                <a:solidFill>
                  <a:srgbClr val="7AC143"/>
                </a:solidFill>
              </a:rPr>
              <a:t>Eckerd.org/</a:t>
            </a:r>
            <a:r>
              <a:rPr lang="en-US" sz="2500" b="1" dirty="0" err="1">
                <a:solidFill>
                  <a:srgbClr val="7AC143"/>
                </a:solidFill>
              </a:rPr>
              <a:t>ProjectBridge</a:t>
            </a:r>
            <a:endParaRPr lang="en-US" sz="2500" b="1" dirty="0">
              <a:solidFill>
                <a:srgbClr val="7AC143"/>
              </a:solidFill>
            </a:endParaRPr>
          </a:p>
        </p:txBody>
      </p:sp>
      <p:pic>
        <p:nvPicPr>
          <p:cNvPr id="9" name="Picture 8">
            <a:extLst>
              <a:ext uri="{FF2B5EF4-FFF2-40B4-BE49-F238E27FC236}">
                <a16:creationId xmlns:a16="http://schemas.microsoft.com/office/drawing/2014/main" id="{6272ADB0-0ADC-4A60-9ECC-428A5D711C9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5601" y="1066800"/>
            <a:ext cx="5486400" cy="1632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0" y="0"/>
            <a:ext cx="9296400" cy="1600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3"/>
          <p:cNvSpPr>
            <a:spLocks noGrp="1"/>
          </p:cNvSpPr>
          <p:nvPr>
            <p:ph type="dt" sz="half" idx="10"/>
          </p:nvPr>
        </p:nvSpPr>
        <p:spPr/>
        <p:txBody>
          <a:bodyPr/>
          <a:lstStyle>
            <a:lvl1pPr algn="r">
              <a:defRPr smtClean="0">
                <a:solidFill>
                  <a:srgbClr val="FFFFFF"/>
                </a:solidFill>
              </a:defRPr>
            </a:lvl1pPr>
          </a:lstStyle>
          <a:p>
            <a:pPr>
              <a:defRPr/>
            </a:pPr>
            <a:fld id="{6921D5BB-34C4-4B04-BF49-13362121A7AB}" type="datetime1">
              <a:rPr lang="en-US" smtClean="0"/>
              <a:t>11/13/2019</a:t>
            </a:fld>
            <a:endParaRPr lang="en-US" dirty="0"/>
          </a:p>
        </p:txBody>
      </p:sp>
      <p:sp>
        <p:nvSpPr>
          <p:cNvPr id="4"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dirty="0"/>
              <a:t>|</a:t>
            </a:r>
            <a:r>
              <a:rPr lang="en-US" b="0" dirty="0"/>
              <a:t>  </a:t>
            </a:r>
            <a:fld id="{BC4A44C3-705A-4EC4-B3F9-44099BE396D9}"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3008313" cy="609600"/>
          </a:xfrm>
        </p:spPr>
        <p:txBody>
          <a:bodyPr>
            <a:noAutofit/>
          </a:bodyPr>
          <a:lstStyle>
            <a:lvl1pPr algn="l">
              <a:defRPr sz="1800" b="1"/>
            </a:lvl1pPr>
          </a:lstStyle>
          <a:p>
            <a:r>
              <a:rPr lang="en-US" dirty="0"/>
              <a:t>Click to edit Master title style</a:t>
            </a:r>
          </a:p>
        </p:txBody>
      </p:sp>
      <p:sp>
        <p:nvSpPr>
          <p:cNvPr id="3" name="Content Placeholder 2"/>
          <p:cNvSpPr>
            <a:spLocks noGrp="1"/>
          </p:cNvSpPr>
          <p:nvPr>
            <p:ph idx="1"/>
          </p:nvPr>
        </p:nvSpPr>
        <p:spPr>
          <a:xfrm>
            <a:off x="3498850" y="1066800"/>
            <a:ext cx="5111750" cy="4906963"/>
          </a:xfrm>
        </p:spPr>
        <p:txBody>
          <a:bodyPr/>
          <a:lstStyle>
            <a:lvl1pPr marL="0" indent="0">
              <a:defRPr sz="2800" b="1"/>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81000" y="17526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328ED1A2-2DF2-4E24-9D05-2855F5FEA8F1}" type="datetime1">
              <a:rPr lang="en-US" smtClean="0"/>
              <a:t>11/13/2019</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F61666A-62DA-4441-9385-442187037AF2}"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7315200" cy="381000"/>
          </a:xfrm>
        </p:spPr>
        <p:txBody>
          <a:bodyPr/>
          <a:lstStyle>
            <a:lvl1pPr algn="r">
              <a:defRPr sz="2000" b="1"/>
            </a:lvl1pPr>
          </a:lstStyle>
          <a:p>
            <a:r>
              <a:rPr lang="en-US" dirty="0"/>
              <a:t>Click to edit Master title style</a:t>
            </a:r>
          </a:p>
        </p:txBody>
      </p:sp>
      <p:sp>
        <p:nvSpPr>
          <p:cNvPr id="3" name="Picture Placeholder 2"/>
          <p:cNvSpPr>
            <a:spLocks noGrp="1"/>
          </p:cNvSpPr>
          <p:nvPr>
            <p:ph type="pic" idx="1"/>
          </p:nvPr>
        </p:nvSpPr>
        <p:spPr>
          <a:xfrm>
            <a:off x="914400" y="1143000"/>
            <a:ext cx="7315200" cy="3962401"/>
          </a:xfrm>
          <a:ln>
            <a:solidFill>
              <a:srgbClr val="0076C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14400" y="5638800"/>
            <a:ext cx="7315200" cy="533400"/>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B998267D-5F2B-48AF-AF60-4DA1D7240AD4}" type="datetime1">
              <a:rPr lang="en-US" smtClean="0"/>
              <a:t>11/13/2019</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7FAB6A6F-6A25-49F3-A3CB-B9EC78B6F4D4}"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914400" y="1143000"/>
            <a:ext cx="7315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A71C17EC-28BA-49FF-AA76-071A109E1177}" type="datetime1">
              <a:rPr lang="en-US" smtClean="0"/>
              <a:t>11/13/2019</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133600" y="1143000"/>
            <a:ext cx="6934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A71C17EC-28BA-49FF-AA76-071A109E1177}" type="datetime1">
              <a:rPr lang="en-US" smtClean="0"/>
              <a:t>11/13/2019</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Lst>
          </a:blip>
          <a:srcRect/>
          <a:stretch>
            <a:fillRect/>
          </a:stretch>
        </p:blipFill>
        <p:spPr bwMode="auto">
          <a:xfrm>
            <a:off x="9525" y="14288"/>
            <a:ext cx="9123363" cy="6827837"/>
          </a:xfrm>
          <a:prstGeom prst="rect">
            <a:avLst/>
          </a:prstGeom>
          <a:noFill/>
          <a:ln w="9525">
            <a:noFill/>
            <a:miter lim="800000"/>
            <a:headEnd/>
            <a:tailEnd/>
          </a:ln>
        </p:spPr>
      </p:pic>
      <p:sp>
        <p:nvSpPr>
          <p:cNvPr id="2" name="Title 1"/>
          <p:cNvSpPr>
            <a:spLocks noGrp="1"/>
          </p:cNvSpPr>
          <p:nvPr>
            <p:ph type="title"/>
          </p:nvPr>
        </p:nvSpPr>
        <p:spPr>
          <a:xfrm>
            <a:off x="4572000" y="457200"/>
            <a:ext cx="4191000" cy="5029200"/>
          </a:xfrm>
        </p:spPr>
        <p:txBody>
          <a:bodyPr anchor="t">
            <a:normAutofit/>
          </a:bodyPr>
          <a:lstStyle>
            <a:lvl1pPr marL="344488" indent="-344488" algn="l">
              <a:spcAft>
                <a:spcPts val="1200"/>
              </a:spcAft>
              <a:buClr>
                <a:srgbClr val="7AC143"/>
              </a:buClr>
              <a:buFont typeface="Wingdings" pitchFamily="2" charset="2"/>
              <a:buChar char="§"/>
              <a:defRPr sz="28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33801" y="5715000"/>
            <a:ext cx="5029199" cy="749300"/>
          </a:xfrm>
        </p:spPr>
        <p:txBody>
          <a:bodyPr anchor="b"/>
          <a:lstStyle>
            <a:lvl1pPr marL="0" indent="0" algn="r">
              <a:buNone/>
              <a:defRPr sz="2000" i="1">
                <a:solidFill>
                  <a:srgbClr val="7AC14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lgn="r">
              <a:defRPr smtClean="0">
                <a:solidFill>
                  <a:schemeClr val="bg1"/>
                </a:solidFill>
              </a:defRPr>
            </a:lvl1pPr>
          </a:lstStyle>
          <a:p>
            <a:pPr>
              <a:defRPr/>
            </a:pPr>
            <a:fld id="{E1A9F3EC-6BDE-42BC-B6FD-2407DE337CE2}" type="datetime1">
              <a:rPr lang="en-US" smtClean="0"/>
              <a:t>11/13/2019</a:t>
            </a:fld>
            <a:endParaRPr lang="en-US" dirty="0"/>
          </a:p>
        </p:txBody>
      </p:sp>
      <p:sp>
        <p:nvSpPr>
          <p:cNvPr id="6"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a:t>|</a:t>
            </a:r>
            <a:r>
              <a:rPr lang="en-US" b="0"/>
              <a:t>  </a:t>
            </a:r>
            <a:fld id="{1F371A72-583C-4919-A439-4D7FC1527A32}" type="slidenum">
              <a:rPr lang="en-US" b="0">
                <a:solidFill>
                  <a:schemeClr val="bg1"/>
                </a:solidFill>
              </a:rPr>
              <a:pPr>
                <a:defRPr/>
              </a:pPr>
              <a:t>‹#›</a:t>
            </a:fld>
            <a:endParaRPr lang="en-US" b="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086600" cy="988104"/>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5791200" y="6351712"/>
            <a:ext cx="2895600" cy="365125"/>
          </a:xfrm>
        </p:spPr>
        <p:txBody>
          <a:bodyPr/>
          <a:lstStyle>
            <a:lvl1pPr>
              <a:defRPr/>
            </a:lvl1pPr>
          </a:lstStyle>
          <a:p>
            <a:pPr>
              <a:defRPr/>
            </a:pPr>
            <a:r>
              <a:rPr lang="en-US" dirty="0"/>
              <a:t>November 9, 2016</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3FE3DB27-DAFF-4FC4-AED1-2842ABB5CD93}" type="datetime1">
              <a:rPr lang="en-US" smtClean="0"/>
              <a:t>11/13/2019</a:t>
            </a:fld>
            <a:endParaRPr lang="en-US" dirty="0"/>
          </a:p>
        </p:txBody>
      </p:sp>
      <p:sp>
        <p:nvSpPr>
          <p:cNvPr id="8"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F984FF9E-EF3F-4B12-BDD1-92BDAC12972E}"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49B3952-9A67-4AAB-A1F4-9E08FC687F5B}" type="datetime1">
              <a:rPr lang="en-US" smtClean="0"/>
              <a:t>11/13/2019</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516108FD-604D-4ECC-81B6-E9375212DF8A}" type="slidenum">
              <a:rPr lang="en-US" b="0" smtClean="0">
                <a:solidFill>
                  <a:srgbClr val="FFFFFF"/>
                </a:solidFill>
              </a:rPr>
              <a:pPr>
                <a:defRPr/>
              </a:pPr>
              <a:t>‹#›</a:t>
            </a:fld>
            <a:endParaRPr lang="en-US" b="0" dirty="0">
              <a:solidFill>
                <a:srgbClr val="FFFFFF"/>
              </a:solidFill>
            </a:endParaRPr>
          </a:p>
        </p:txBody>
      </p:sp>
      <p:pic>
        <p:nvPicPr>
          <p:cNvPr id="5" name="Picture 4"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p:cNvSpPr/>
          <p:nvPr userDrawn="1"/>
        </p:nvSpPr>
        <p:spPr>
          <a:xfrm>
            <a:off x="0" y="5638800"/>
            <a:ext cx="9144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05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614D91-88DE-469C-BCE9-5FD7845F3BBA}" type="datetime1">
              <a:rPr lang="en-US" smtClean="0"/>
              <a:t>11/13/2019</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r>
              <a:rPr lang="en-US" b="0" dirty="0">
                <a:solidFill>
                  <a:srgbClr val="FFFFFF"/>
                </a:solidFill>
              </a:rPr>
              <a:t> </a:t>
            </a:r>
            <a:fld id="{BE85EB6C-3549-4AB9-A01E-0C2ACAC922CF}"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PROJECT BRIDGE">
            <a:extLst>
              <a:ext uri="{FF2B5EF4-FFF2-40B4-BE49-F238E27FC236}">
                <a16:creationId xmlns:a16="http://schemas.microsoft.com/office/drawing/2014/main" id="{D631B78A-7A47-4A40-8449-D07CBDBBC604}"/>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200" y="49869"/>
            <a:ext cx="2562860" cy="888365"/>
          </a:xfrm>
          <a:prstGeom prst="rect">
            <a:avLst/>
          </a:prstGeom>
          <a:noFill/>
        </p:spPr>
      </p:pic>
      <p:sp>
        <p:nvSpPr>
          <p:cNvPr id="10" name="Rectangle 9"/>
          <p:cNvSpPr/>
          <p:nvPr userDrawn="1"/>
        </p:nvSpPr>
        <p:spPr>
          <a:xfrm>
            <a:off x="0" y="6172200"/>
            <a:ext cx="9144000" cy="6858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ext Placeholder 2"/>
          <p:cNvSpPr>
            <a:spLocks noGrp="1"/>
          </p:cNvSpPr>
          <p:nvPr>
            <p:ph type="body" idx="1"/>
          </p:nvPr>
        </p:nvSpPr>
        <p:spPr bwMode="auto">
          <a:xfrm>
            <a:off x="304800" y="1219200"/>
            <a:ext cx="8382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Date Placeholder 3"/>
          <p:cNvSpPr>
            <a:spLocks noGrp="1"/>
          </p:cNvSpPr>
          <p:nvPr>
            <p:ph type="dt" sz="half" idx="2"/>
          </p:nvPr>
        </p:nvSpPr>
        <p:spPr>
          <a:xfrm>
            <a:off x="6019800" y="6351712"/>
            <a:ext cx="2133600" cy="365125"/>
          </a:xfrm>
          <a:prstGeom prst="rect">
            <a:avLst/>
          </a:prstGeom>
        </p:spPr>
        <p:txBody>
          <a:bodyPr lIns="0" tIns="45720" rIns="0" bIns="45720"/>
          <a:lstStyle>
            <a:lvl1pPr algn="r" fontAlgn="auto">
              <a:spcBef>
                <a:spcPts val="0"/>
              </a:spcBef>
              <a:spcAft>
                <a:spcPts val="0"/>
              </a:spcAft>
              <a:defRPr smtClean="0">
                <a:solidFill>
                  <a:schemeClr val="bg1"/>
                </a:solidFill>
                <a:latin typeface="+mn-lt"/>
                <a:cs typeface="+mn-cs"/>
              </a:defRPr>
            </a:lvl1pPr>
          </a:lstStyle>
          <a:p>
            <a:pPr>
              <a:defRPr/>
            </a:pPr>
            <a:fld id="{7715F2DF-387A-4C71-ABD4-CA3BE28BDB3B}" type="datetime1">
              <a:rPr lang="en-US" smtClean="0"/>
              <a:t>11/13/2019</a:t>
            </a:fld>
            <a:endParaRPr lang="en-US" dirty="0"/>
          </a:p>
        </p:txBody>
      </p:sp>
      <p:sp>
        <p:nvSpPr>
          <p:cNvPr id="9" name="Slide Number Placeholder 5"/>
          <p:cNvSpPr>
            <a:spLocks noGrp="1"/>
          </p:cNvSpPr>
          <p:nvPr>
            <p:ph type="sldNum" sz="quarter" idx="4"/>
          </p:nvPr>
        </p:nvSpPr>
        <p:spPr>
          <a:xfrm>
            <a:off x="8229600" y="6351712"/>
            <a:ext cx="914400" cy="365125"/>
          </a:xfrm>
          <a:prstGeom prst="rect">
            <a:avLst/>
          </a:prstGeom>
        </p:spPr>
        <p:txBody>
          <a:bodyPr lIns="0" rIns="0"/>
          <a:lstStyle>
            <a:lvl1pPr algn="l" fontAlgn="auto">
              <a:spcBef>
                <a:spcPts val="0"/>
              </a:spcBef>
              <a:spcAft>
                <a:spcPts val="0"/>
              </a:spcAft>
              <a:defRPr b="1" dirty="0" smtClean="0">
                <a:solidFill>
                  <a:srgbClr val="7AC143"/>
                </a:solidFill>
                <a:latin typeface="+mn-lt"/>
                <a:cs typeface="+mn-cs"/>
              </a:defRPr>
            </a:lvl1pPr>
          </a:lstStyle>
          <a:p>
            <a:pPr>
              <a:defRPr/>
            </a:pPr>
            <a:r>
              <a:rPr lang="en-US" dirty="0"/>
              <a:t>|  </a:t>
            </a:r>
            <a:fld id="{745835CD-808B-4CA8-B46A-F6727F052B7D}" type="slidenum">
              <a:rPr lang="en-US" smtClean="0">
                <a:solidFill>
                  <a:schemeClr val="bg1"/>
                </a:solidFill>
              </a:rPr>
              <a:pPr>
                <a:defRPr/>
              </a:pPr>
              <a:t>‹#›</a:t>
            </a:fld>
            <a:endParaRPr lang="en-US" dirty="0">
              <a:solidFill>
                <a:schemeClr val="bg1"/>
              </a:solidFill>
            </a:endParaRPr>
          </a:p>
        </p:txBody>
      </p:sp>
      <p:sp>
        <p:nvSpPr>
          <p:cNvPr id="1031" name="Title Placeholder 1"/>
          <p:cNvSpPr>
            <a:spLocks noGrp="1"/>
          </p:cNvSpPr>
          <p:nvPr>
            <p:ph type="title"/>
          </p:nvPr>
        </p:nvSpPr>
        <p:spPr bwMode="auto">
          <a:xfrm>
            <a:off x="2639060" y="0"/>
            <a:ext cx="6428740" cy="98810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32" name="Rectangle 31"/>
          <p:cNvSpPr/>
          <p:nvPr userDrawn="1"/>
        </p:nvSpPr>
        <p:spPr>
          <a:xfrm>
            <a:off x="0" y="9144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4" r:id="rId2"/>
    <p:sldLayoutId id="2147483675" r:id="rId3"/>
    <p:sldLayoutId id="2147483673" r:id="rId4"/>
    <p:sldLayoutId id="2147483665" r:id="rId5"/>
    <p:sldLayoutId id="2147483666" r:id="rId6"/>
    <p:sldLayoutId id="2147483667" r:id="rId7"/>
    <p:sldLayoutId id="2147483676" r:id="rId8"/>
    <p:sldLayoutId id="2147483668" r:id="rId9"/>
    <p:sldLayoutId id="2147483674" r:id="rId10"/>
    <p:sldLayoutId id="2147483669" r:id="rId11"/>
    <p:sldLayoutId id="2147483670" r:id="rId12"/>
  </p:sldLayoutIdLst>
  <p:hf hdr="0" ftr="0"/>
  <p:txStyles>
    <p:titleStyle>
      <a:lvl1pPr algn="r" rtl="0" fontAlgn="base">
        <a:spcBef>
          <a:spcPct val="0"/>
        </a:spcBef>
        <a:spcAft>
          <a:spcPct val="0"/>
        </a:spcAft>
        <a:defRPr sz="3000" b="1" i="1" kern="1200">
          <a:solidFill>
            <a:srgbClr val="7AC143"/>
          </a:solidFill>
          <a:latin typeface="Myriad Pro" pitchFamily="34" charset="0"/>
          <a:ea typeface="+mj-ea"/>
          <a:cs typeface="+mj-cs"/>
        </a:defRPr>
      </a:lvl1pPr>
      <a:lvl2pPr algn="l" rtl="0" fontAlgn="base">
        <a:spcBef>
          <a:spcPct val="0"/>
        </a:spcBef>
        <a:spcAft>
          <a:spcPct val="0"/>
        </a:spcAft>
        <a:defRPr sz="3200" b="1">
          <a:solidFill>
            <a:srgbClr val="0076C0"/>
          </a:solidFill>
          <a:latin typeface="Myriad Pro" pitchFamily="34" charset="0"/>
        </a:defRPr>
      </a:lvl2pPr>
      <a:lvl3pPr algn="l" rtl="0" fontAlgn="base">
        <a:spcBef>
          <a:spcPct val="0"/>
        </a:spcBef>
        <a:spcAft>
          <a:spcPct val="0"/>
        </a:spcAft>
        <a:defRPr sz="3200" b="1">
          <a:solidFill>
            <a:srgbClr val="0076C0"/>
          </a:solidFill>
          <a:latin typeface="Myriad Pro" pitchFamily="34" charset="0"/>
        </a:defRPr>
      </a:lvl3pPr>
      <a:lvl4pPr algn="l" rtl="0" fontAlgn="base">
        <a:spcBef>
          <a:spcPct val="0"/>
        </a:spcBef>
        <a:spcAft>
          <a:spcPct val="0"/>
        </a:spcAft>
        <a:defRPr sz="3200" b="1">
          <a:solidFill>
            <a:srgbClr val="0076C0"/>
          </a:solidFill>
          <a:latin typeface="Myriad Pro" pitchFamily="34" charset="0"/>
        </a:defRPr>
      </a:lvl4pPr>
      <a:lvl5pPr algn="l" rtl="0" fontAlgn="base">
        <a:spcBef>
          <a:spcPct val="0"/>
        </a:spcBef>
        <a:spcAft>
          <a:spcPct val="0"/>
        </a:spcAft>
        <a:defRPr sz="3200" b="1">
          <a:solidFill>
            <a:srgbClr val="0076C0"/>
          </a:solidFill>
          <a:latin typeface="Myriad Pro" pitchFamily="34" charset="0"/>
        </a:defRPr>
      </a:lvl5pPr>
      <a:lvl6pPr marL="457200" algn="l" rtl="0" fontAlgn="base">
        <a:spcBef>
          <a:spcPct val="0"/>
        </a:spcBef>
        <a:spcAft>
          <a:spcPct val="0"/>
        </a:spcAft>
        <a:defRPr sz="3200" b="1">
          <a:solidFill>
            <a:srgbClr val="0076C0"/>
          </a:solidFill>
          <a:latin typeface="Myriad Pro" pitchFamily="34" charset="0"/>
        </a:defRPr>
      </a:lvl6pPr>
      <a:lvl7pPr marL="914400" algn="l" rtl="0" fontAlgn="base">
        <a:spcBef>
          <a:spcPct val="0"/>
        </a:spcBef>
        <a:spcAft>
          <a:spcPct val="0"/>
        </a:spcAft>
        <a:defRPr sz="3200" b="1">
          <a:solidFill>
            <a:srgbClr val="0076C0"/>
          </a:solidFill>
          <a:latin typeface="Myriad Pro" pitchFamily="34" charset="0"/>
        </a:defRPr>
      </a:lvl7pPr>
      <a:lvl8pPr marL="1371600" algn="l" rtl="0" fontAlgn="base">
        <a:spcBef>
          <a:spcPct val="0"/>
        </a:spcBef>
        <a:spcAft>
          <a:spcPct val="0"/>
        </a:spcAft>
        <a:defRPr sz="3200" b="1">
          <a:solidFill>
            <a:srgbClr val="0076C0"/>
          </a:solidFill>
          <a:latin typeface="Myriad Pro" pitchFamily="34" charset="0"/>
        </a:defRPr>
      </a:lvl8pPr>
      <a:lvl9pPr marL="1828800" algn="l" rtl="0" fontAlgn="base">
        <a:spcBef>
          <a:spcPct val="0"/>
        </a:spcBef>
        <a:spcAft>
          <a:spcPct val="0"/>
        </a:spcAft>
        <a:defRPr sz="3200" b="1">
          <a:solidFill>
            <a:srgbClr val="0076C0"/>
          </a:solidFill>
          <a:latin typeface="Myriad Pro" pitchFamily="34" charset="0"/>
        </a:defRPr>
      </a:lvl9pPr>
    </p:titleStyle>
    <p:bodyStyle>
      <a:lvl1pPr marL="342900" indent="-342900" algn="l" rtl="0" fontAlgn="base">
        <a:spcBef>
          <a:spcPct val="20000"/>
        </a:spcBef>
        <a:spcAft>
          <a:spcPct val="0"/>
        </a:spcAft>
        <a:buFont typeface="Arial" charset="0"/>
        <a:defRPr sz="2400" kern="1200">
          <a:solidFill>
            <a:schemeClr val="tx1"/>
          </a:solidFill>
          <a:latin typeface="Georgia" pitchFamily="18" charset="0"/>
          <a:ea typeface="+mn-ea"/>
          <a:cs typeface="+mn-cs"/>
        </a:defRPr>
      </a:lvl1pPr>
      <a:lvl2pPr marL="742950" indent="-285750" algn="l" rtl="0" fontAlgn="base">
        <a:spcBef>
          <a:spcPct val="20000"/>
        </a:spcBef>
        <a:spcAft>
          <a:spcPct val="0"/>
        </a:spcAft>
        <a:buClr>
          <a:srgbClr val="7AC143"/>
        </a:buClr>
        <a:buFont typeface="Wingdings" pitchFamily="2" charset="2"/>
        <a:buChar char="§"/>
        <a:defRPr sz="2000" kern="1200">
          <a:solidFill>
            <a:schemeClr val="tx1"/>
          </a:solidFill>
          <a:latin typeface="Georgia" pitchFamily="18" charset="0"/>
          <a:ea typeface="+mn-ea"/>
          <a:cs typeface="+mn-cs"/>
        </a:defRPr>
      </a:lvl2pPr>
      <a:lvl3pPr marL="1143000" indent="-228600" algn="l" rtl="0" fontAlgn="base">
        <a:spcBef>
          <a:spcPct val="20000"/>
        </a:spcBef>
        <a:spcAft>
          <a:spcPct val="0"/>
        </a:spcAft>
        <a:buClr>
          <a:srgbClr val="7AC143"/>
        </a:buClr>
        <a:buFont typeface="Arial" charset="0"/>
        <a:buChar char="•"/>
        <a:defRPr kern="1200">
          <a:solidFill>
            <a:schemeClr val="tx1"/>
          </a:solidFill>
          <a:latin typeface="Georgia" pitchFamily="18" charset="0"/>
          <a:ea typeface="+mn-ea"/>
          <a:cs typeface="+mn-cs"/>
        </a:defRPr>
      </a:lvl3pPr>
      <a:lvl4pPr marL="1600200" indent="-228600" algn="l" rtl="0" fontAlgn="base">
        <a:spcBef>
          <a:spcPct val="20000"/>
        </a:spcBef>
        <a:spcAft>
          <a:spcPct val="0"/>
        </a:spcAft>
        <a:buClr>
          <a:srgbClr val="7AC143"/>
        </a:buClr>
        <a:buFont typeface="Arial" charset="0"/>
        <a:buChar char="–"/>
        <a:defRPr i="1" kern="1200">
          <a:solidFill>
            <a:schemeClr val="tx1"/>
          </a:solidFill>
          <a:latin typeface="Georgia" pitchFamily="18" charset="0"/>
          <a:ea typeface="+mn-ea"/>
          <a:cs typeface="+mn-cs"/>
        </a:defRPr>
      </a:lvl4pPr>
      <a:lvl5pPr marL="2057400" indent="-228600" algn="l" rtl="0" fontAlgn="base">
        <a:spcBef>
          <a:spcPct val="20000"/>
        </a:spcBef>
        <a:spcAft>
          <a:spcPct val="0"/>
        </a:spcAft>
        <a:buFont typeface="Arial" charset="0"/>
        <a:buChar char="»"/>
        <a:defRPr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5.xml"/><Relationship Id="rId7"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slide" Target="slide19.xml"/><Relationship Id="rId11" Type="http://schemas.openxmlformats.org/officeDocument/2006/relationships/slide" Target="slide18.xml"/><Relationship Id="rId5" Type="http://schemas.openxmlformats.org/officeDocument/2006/relationships/slide" Target="slide9.xml"/><Relationship Id="rId10" Type="http://schemas.openxmlformats.org/officeDocument/2006/relationships/slide" Target="slide11.xml"/><Relationship Id="rId4" Type="http://schemas.openxmlformats.org/officeDocument/2006/relationships/slide" Target="slide12.xml"/><Relationship Id="rId9" Type="http://schemas.openxmlformats.org/officeDocument/2006/relationships/slide" Target="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67000" y="3352800"/>
            <a:ext cx="6248400" cy="1143000"/>
          </a:xfrm>
        </p:spPr>
        <p:txBody>
          <a:bodyPr>
            <a:normAutofit fontScale="90000"/>
          </a:bodyPr>
          <a:lstStyle/>
          <a:p>
            <a:r>
              <a:rPr lang="en-US" altLang="en-US" dirty="0"/>
              <a:t>Project Bridge - Central</a:t>
            </a:r>
            <a:br>
              <a:rPr lang="en-US" altLang="en-US" dirty="0"/>
            </a:br>
            <a:r>
              <a:rPr lang="en-US" altLang="en-US" dirty="0"/>
              <a:t>November 4, 2019</a:t>
            </a:r>
            <a:endParaRPr lang="en-US" dirty="0"/>
          </a:p>
        </p:txBody>
      </p:sp>
      <p:sp>
        <p:nvSpPr>
          <p:cNvPr id="4" name="Subtitle 3"/>
          <p:cNvSpPr>
            <a:spLocks noGrp="1"/>
          </p:cNvSpPr>
          <p:nvPr>
            <p:ph type="subTitle" idx="1"/>
          </p:nvPr>
        </p:nvSpPr>
        <p:spPr>
          <a:xfrm>
            <a:off x="3095172" y="4818185"/>
            <a:ext cx="5820228" cy="762000"/>
          </a:xfrm>
        </p:spPr>
        <p:txBody>
          <a:bodyPr/>
          <a:lstStyle/>
          <a:p>
            <a:r>
              <a:rPr lang="en-US" dirty="0"/>
              <a:t>Host : Maria Weber:  Program Supervisor</a:t>
            </a:r>
          </a:p>
          <a:p>
            <a:r>
              <a:rPr lang="en-US" dirty="0" err="1">
                <a:solidFill>
                  <a:schemeClr val="bg1"/>
                </a:solidFill>
              </a:rPr>
              <a:t>Webex</a:t>
            </a:r>
            <a:r>
              <a:rPr lang="en-US" dirty="0">
                <a:solidFill>
                  <a:schemeClr val="bg1"/>
                </a:solidFill>
              </a:rPr>
              <a:t> Information Provided in Invitation</a:t>
            </a:r>
          </a:p>
          <a:p>
            <a:endParaRPr lang="en-US" dirty="0">
              <a:solidFill>
                <a:schemeClr val="bg1"/>
              </a:solidFill>
            </a:endParaRPr>
          </a:p>
        </p:txBody>
      </p:sp>
    </p:spTree>
    <p:extLst>
      <p:ext uri="{BB962C8B-B14F-4D97-AF65-F5344CB8AC3E}">
        <p14:creationId xmlns:p14="http://schemas.microsoft.com/office/powerpoint/2010/main" val="4943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7E2AF-8BD9-41D6-8B50-DD366214C892}"/>
              </a:ext>
            </a:extLst>
          </p:cNvPr>
          <p:cNvSpPr>
            <a:spLocks noGrp="1"/>
          </p:cNvSpPr>
          <p:nvPr>
            <p:ph type="title"/>
          </p:nvPr>
        </p:nvSpPr>
        <p:spPr/>
        <p:txBody>
          <a:bodyPr/>
          <a:lstStyle/>
          <a:p>
            <a:r>
              <a:rPr lang="en-US" dirty="0"/>
              <a:t>Offense During Services/ Recidivism</a:t>
            </a:r>
            <a:br>
              <a:rPr lang="en-US" dirty="0"/>
            </a:br>
            <a:r>
              <a:rPr lang="en-US" dirty="0"/>
              <a:t>July 1, 2019 through July 30, 2019 </a:t>
            </a:r>
          </a:p>
        </p:txBody>
      </p:sp>
      <p:sp>
        <p:nvSpPr>
          <p:cNvPr id="3" name="TextBox 2">
            <a:extLst>
              <a:ext uri="{FF2B5EF4-FFF2-40B4-BE49-F238E27FC236}">
                <a16:creationId xmlns:a16="http://schemas.microsoft.com/office/drawing/2014/main" id="{598A02E1-FEDC-4E66-9297-2E1B69A18A5E}"/>
              </a:ext>
            </a:extLst>
          </p:cNvPr>
          <p:cNvSpPr txBox="1"/>
          <p:nvPr/>
        </p:nvSpPr>
        <p:spPr>
          <a:xfrm>
            <a:off x="1143000" y="1524000"/>
            <a:ext cx="6629400" cy="369332"/>
          </a:xfrm>
          <a:prstGeom prst="rect">
            <a:avLst/>
          </a:prstGeom>
          <a:noFill/>
        </p:spPr>
        <p:txBody>
          <a:bodyPr wrap="square" rtlCol="0">
            <a:spAutoFit/>
          </a:bodyPr>
          <a:lstStyle/>
          <a:p>
            <a:r>
              <a:rPr lang="en-US" dirty="0"/>
              <a:t>This report is still being generated at this time.</a:t>
            </a:r>
          </a:p>
        </p:txBody>
      </p:sp>
    </p:spTree>
    <p:extLst>
      <p:ext uri="{BB962C8B-B14F-4D97-AF65-F5344CB8AC3E}">
        <p14:creationId xmlns:p14="http://schemas.microsoft.com/office/powerpoint/2010/main" val="3635217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Vocational Certifications</a:t>
            </a:r>
            <a:br>
              <a:rPr lang="en-US" altLang="en-US" dirty="0"/>
            </a:br>
            <a:r>
              <a:rPr lang="en-US" altLang="en-US" dirty="0"/>
              <a:t>July 1, 2019 – October 31, 2019</a:t>
            </a:r>
          </a:p>
        </p:txBody>
      </p:sp>
      <p:sp>
        <p:nvSpPr>
          <p:cNvPr id="12" name="Date Placeholder 11"/>
          <p:cNvSpPr>
            <a:spLocks noGrp="1"/>
          </p:cNvSpPr>
          <p:nvPr>
            <p:ph type="dt" sz="quarter" idx="4294967295"/>
          </p:nvPr>
        </p:nvSpPr>
        <p:spPr>
          <a:xfrm>
            <a:off x="7010400" y="6351588"/>
            <a:ext cx="2133600" cy="365125"/>
          </a:xfrm>
        </p:spPr>
        <p:txBody>
          <a:bodyPr/>
          <a:lstStyle/>
          <a:p>
            <a:fld id="{A50113C9-2E95-42E6-B794-E03B97E4BC43}" type="datetime1">
              <a:rPr lang="en-US" smtClean="0"/>
              <a:pPr/>
              <a:t>11/13/2019</a:t>
            </a:fld>
            <a:endParaRPr lang="en-US" dirty="0"/>
          </a:p>
        </p:txBody>
      </p:sp>
      <p:sp>
        <p:nvSpPr>
          <p:cNvPr id="2355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05B4507-6D79-407E-9183-4682CA695BEF}" type="slidenum">
              <a:rPr lang="en-US" altLang="en-US" smtClean="0"/>
              <a:pPr/>
              <a:t>11</a:t>
            </a:fld>
            <a:endParaRPr lang="en-US" altLang="en-US" dirty="0"/>
          </a:p>
        </p:txBody>
      </p:sp>
      <p:graphicFrame>
        <p:nvGraphicFramePr>
          <p:cNvPr id="2" name="Table 1">
            <a:extLst>
              <a:ext uri="{FF2B5EF4-FFF2-40B4-BE49-F238E27FC236}">
                <a16:creationId xmlns:a16="http://schemas.microsoft.com/office/drawing/2014/main" id="{1864CA93-F4CA-426B-84D9-4C715C3667B9}"/>
              </a:ext>
            </a:extLst>
          </p:cNvPr>
          <p:cNvGraphicFramePr>
            <a:graphicFrameLocks noGrp="1"/>
          </p:cNvGraphicFramePr>
          <p:nvPr>
            <p:extLst>
              <p:ext uri="{D42A27DB-BD31-4B8C-83A1-F6EECF244321}">
                <p14:modId xmlns:p14="http://schemas.microsoft.com/office/powerpoint/2010/main" val="215743326"/>
              </p:ext>
            </p:extLst>
          </p:nvPr>
        </p:nvGraphicFramePr>
        <p:xfrm>
          <a:off x="336550" y="1447800"/>
          <a:ext cx="8578848" cy="3886206"/>
        </p:xfrm>
        <a:graphic>
          <a:graphicData uri="http://schemas.openxmlformats.org/drawingml/2006/table">
            <a:tbl>
              <a:tblPr/>
              <a:tblGrid>
                <a:gridCol w="1334924">
                  <a:extLst>
                    <a:ext uri="{9D8B030D-6E8A-4147-A177-3AD203B41FA5}">
                      <a16:colId xmlns:a16="http://schemas.microsoft.com/office/drawing/2014/main" val="2371446196"/>
                    </a:ext>
                  </a:extLst>
                </a:gridCol>
                <a:gridCol w="716540">
                  <a:extLst>
                    <a:ext uri="{9D8B030D-6E8A-4147-A177-3AD203B41FA5}">
                      <a16:colId xmlns:a16="http://schemas.microsoft.com/office/drawing/2014/main" val="3306894108"/>
                    </a:ext>
                  </a:extLst>
                </a:gridCol>
                <a:gridCol w="716539">
                  <a:extLst>
                    <a:ext uri="{9D8B030D-6E8A-4147-A177-3AD203B41FA5}">
                      <a16:colId xmlns:a16="http://schemas.microsoft.com/office/drawing/2014/main" val="2166114147"/>
                    </a:ext>
                  </a:extLst>
                </a:gridCol>
                <a:gridCol w="602024">
                  <a:extLst>
                    <a:ext uri="{9D8B030D-6E8A-4147-A177-3AD203B41FA5}">
                      <a16:colId xmlns:a16="http://schemas.microsoft.com/office/drawing/2014/main" val="3156996857"/>
                    </a:ext>
                  </a:extLst>
                </a:gridCol>
                <a:gridCol w="798337">
                  <a:extLst>
                    <a:ext uri="{9D8B030D-6E8A-4147-A177-3AD203B41FA5}">
                      <a16:colId xmlns:a16="http://schemas.microsoft.com/office/drawing/2014/main" val="345262237"/>
                    </a:ext>
                  </a:extLst>
                </a:gridCol>
                <a:gridCol w="736171">
                  <a:extLst>
                    <a:ext uri="{9D8B030D-6E8A-4147-A177-3AD203B41FA5}">
                      <a16:colId xmlns:a16="http://schemas.microsoft.com/office/drawing/2014/main" val="2598338899"/>
                    </a:ext>
                  </a:extLst>
                </a:gridCol>
                <a:gridCol w="916124">
                  <a:extLst>
                    <a:ext uri="{9D8B030D-6E8A-4147-A177-3AD203B41FA5}">
                      <a16:colId xmlns:a16="http://schemas.microsoft.com/office/drawing/2014/main" val="2175139791"/>
                    </a:ext>
                  </a:extLst>
                </a:gridCol>
                <a:gridCol w="893221">
                  <a:extLst>
                    <a:ext uri="{9D8B030D-6E8A-4147-A177-3AD203B41FA5}">
                      <a16:colId xmlns:a16="http://schemas.microsoft.com/office/drawing/2014/main" val="1544583761"/>
                    </a:ext>
                  </a:extLst>
                </a:gridCol>
                <a:gridCol w="719812">
                  <a:extLst>
                    <a:ext uri="{9D8B030D-6E8A-4147-A177-3AD203B41FA5}">
                      <a16:colId xmlns:a16="http://schemas.microsoft.com/office/drawing/2014/main" val="658010243"/>
                    </a:ext>
                  </a:extLst>
                </a:gridCol>
                <a:gridCol w="608569">
                  <a:extLst>
                    <a:ext uri="{9D8B030D-6E8A-4147-A177-3AD203B41FA5}">
                      <a16:colId xmlns:a16="http://schemas.microsoft.com/office/drawing/2014/main" val="3707002062"/>
                    </a:ext>
                  </a:extLst>
                </a:gridCol>
                <a:gridCol w="536587">
                  <a:extLst>
                    <a:ext uri="{9D8B030D-6E8A-4147-A177-3AD203B41FA5}">
                      <a16:colId xmlns:a16="http://schemas.microsoft.com/office/drawing/2014/main" val="4269868776"/>
                    </a:ext>
                  </a:extLst>
                </a:gridCol>
              </a:tblGrid>
              <a:tr h="1270488">
                <a:tc>
                  <a:txBody>
                    <a:bodyPr/>
                    <a:lstStyle/>
                    <a:p>
                      <a:pPr algn="ctr" rtl="0" fontAlgn="t"/>
                      <a:r>
                        <a:rPr lang="en-US" sz="1000" b="1" i="0" u="none" strike="noStrike">
                          <a:solidFill>
                            <a:srgbClr val="000000"/>
                          </a:solidFill>
                          <a:effectLst/>
                          <a:latin typeface="Times New Roman" panose="02020603050405020304" pitchFamily="18" charset="0"/>
                        </a:rPr>
                        <a:t>Circuit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Partner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Project  Bridge Total Served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Enrolled in Vocation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Currently Enrolled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Youth earning Certificates YTD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 of Certs Earned (In the report range)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Successful Completers Enrolled in Vocation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Completers Earning a Certificate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1000" b="1" i="0" u="none" strike="noStrike">
                          <a:solidFill>
                            <a:srgbClr val="000000"/>
                          </a:solidFill>
                          <a:effectLst/>
                          <a:latin typeface="Times New Roman" panose="02020603050405020304" pitchFamily="18" charset="0"/>
                        </a:rPr>
                        <a:t>Certification Success Rate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791677471"/>
                  </a:ext>
                </a:extLst>
              </a:tr>
              <a:tr h="373674">
                <a:tc>
                  <a:txBody>
                    <a:bodyPr/>
                    <a:lstStyle/>
                    <a:p>
                      <a:pPr algn="ctr" rtl="0" fontAlgn="t"/>
                      <a:r>
                        <a:rPr lang="en-US" sz="800" b="1" i="0" u="none" strike="noStrike">
                          <a:solidFill>
                            <a:srgbClr val="000000"/>
                          </a:solidFill>
                          <a:effectLst/>
                          <a:latin typeface="Tahoma" panose="020B060403050404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HBI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 of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710284"/>
                  </a:ext>
                </a:extLst>
              </a:tr>
              <a:tr h="373674">
                <a:tc>
                  <a:txBody>
                    <a:bodyPr/>
                    <a:lstStyle/>
                    <a:p>
                      <a:pPr algn="ctr" rtl="0" fontAlgn="t"/>
                      <a:r>
                        <a:rPr lang="en-US" sz="800" b="1" i="0" u="none" strike="noStrike">
                          <a:solidFill>
                            <a:srgbClr val="000000"/>
                          </a:solidFill>
                          <a:effectLst/>
                          <a:latin typeface="Tahoma" panose="020B060403050404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HBI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 of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980581"/>
                  </a:ext>
                </a:extLst>
              </a:tr>
              <a:tr h="373674">
                <a:tc>
                  <a:txBody>
                    <a:bodyPr/>
                    <a:lstStyle/>
                    <a:p>
                      <a:pPr algn="ctr" rtl="0" fontAlgn="t"/>
                      <a:r>
                        <a:rPr lang="en-US" sz="800" b="1" i="0" u="none" strike="noStrike">
                          <a:solidFill>
                            <a:srgbClr val="000000"/>
                          </a:solidFill>
                          <a:effectLst/>
                          <a:latin typeface="Tahoma" panose="020B060403050404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86.36%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19 of 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4719305"/>
                  </a:ext>
                </a:extLst>
              </a:tr>
              <a:tr h="373674">
                <a:tc>
                  <a:txBody>
                    <a:bodyPr/>
                    <a:lstStyle/>
                    <a:p>
                      <a:pPr algn="ctr" rtl="0" fontAlgn="t"/>
                      <a:r>
                        <a:rPr lang="en-US" sz="800" b="1" i="0" u="none" strike="noStrike">
                          <a:solidFill>
                            <a:srgbClr val="000000"/>
                          </a:solidFill>
                          <a:effectLst/>
                          <a:latin typeface="Tahoma" panose="020B060403050404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 of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506072"/>
                  </a:ext>
                </a:extLst>
              </a:tr>
              <a:tr h="373674">
                <a:tc>
                  <a:txBody>
                    <a:bodyPr/>
                    <a:lstStyle/>
                    <a:p>
                      <a:pPr algn="ctr" rtl="0" fontAlgn="t"/>
                      <a:r>
                        <a:rPr lang="en-US" sz="800" b="1" i="0" u="none" strike="noStrike">
                          <a:solidFill>
                            <a:srgbClr val="000000"/>
                          </a:solidFill>
                          <a:effectLst/>
                          <a:latin typeface="Tahoma" panose="020B060403050404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 of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2861537"/>
                  </a:ext>
                </a:extLst>
              </a:tr>
              <a:tr h="373674">
                <a:tc>
                  <a:txBody>
                    <a:bodyPr/>
                    <a:lstStyle/>
                    <a:p>
                      <a:pPr algn="ctr" rtl="0" fontAlgn="t"/>
                      <a:r>
                        <a:rPr lang="en-US" sz="800" b="1" i="0" u="none" strike="noStrike">
                          <a:solidFill>
                            <a:srgbClr val="000000"/>
                          </a:solidFill>
                          <a:effectLst/>
                          <a:latin typeface="Tahoma" panose="020B060403050404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 of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3865799"/>
                  </a:ext>
                </a:extLst>
              </a:tr>
              <a:tr h="373674">
                <a:tc>
                  <a:txBody>
                    <a:bodyPr/>
                    <a:lstStyle/>
                    <a:p>
                      <a:pPr algn="ctr" rtl="0" fontAlgn="ctr"/>
                      <a:r>
                        <a:rPr lang="en-US" sz="800" b="1" i="0" u="none" strike="noStrike">
                          <a:solidFill>
                            <a:srgbClr val="000000"/>
                          </a:solidFill>
                          <a:effectLst/>
                          <a:latin typeface="Tahoma" panose="020B060403050404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ahoma" panose="020B0604030504040204" pitchFamily="34" charset="0"/>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ahoma" panose="020B0604030504040204" pitchFamily="34" charset="0"/>
                        </a:rPr>
                        <a:t>56 of 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856273"/>
                  </a:ext>
                </a:extLst>
              </a:tr>
            </a:tbl>
          </a:graphicData>
        </a:graphic>
      </p:graphicFrame>
    </p:spTree>
    <p:extLst>
      <p:ext uri="{BB962C8B-B14F-4D97-AF65-F5344CB8AC3E}">
        <p14:creationId xmlns:p14="http://schemas.microsoft.com/office/powerpoint/2010/main" val="303067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Employment</a:t>
            </a:r>
            <a:br>
              <a:rPr lang="en-US" altLang="en-US" dirty="0"/>
            </a:br>
            <a:r>
              <a:rPr lang="en-US" altLang="en-US" dirty="0"/>
              <a:t>July 1, 2019 – October 31, 2019</a:t>
            </a:r>
          </a:p>
        </p:txBody>
      </p:sp>
      <p:sp>
        <p:nvSpPr>
          <p:cNvPr id="3" name="Date Placeholder 2"/>
          <p:cNvSpPr>
            <a:spLocks noGrp="1"/>
          </p:cNvSpPr>
          <p:nvPr>
            <p:ph type="dt" sz="quarter" idx="4294967295"/>
          </p:nvPr>
        </p:nvSpPr>
        <p:spPr>
          <a:xfrm>
            <a:off x="7010400" y="6351588"/>
            <a:ext cx="2133600" cy="365125"/>
          </a:xfrm>
        </p:spPr>
        <p:txBody>
          <a:bodyPr/>
          <a:lstStyle/>
          <a:p>
            <a:fld id="{A738DFD8-2267-4500-988A-C4C3A18D988F}" type="datetime1">
              <a:rPr lang="en-US" smtClean="0"/>
              <a:pPr/>
              <a:t>11/13/2019</a:t>
            </a:fld>
            <a:endParaRPr lang="en-US" dirty="0"/>
          </a:p>
        </p:txBody>
      </p:sp>
      <p:sp>
        <p:nvSpPr>
          <p:cNvPr id="24580" name="Slide Number Placeholder 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6382E47-3FAE-4D8A-8971-923DB1FD3C76}" type="slidenum">
              <a:rPr lang="en-US" altLang="en-US" smtClean="0"/>
              <a:pPr/>
              <a:t>12</a:t>
            </a:fld>
            <a:endParaRPr lang="en-US" altLang="en-US" dirty="0"/>
          </a:p>
        </p:txBody>
      </p:sp>
      <p:graphicFrame>
        <p:nvGraphicFramePr>
          <p:cNvPr id="4" name="Table 3">
            <a:extLst>
              <a:ext uri="{FF2B5EF4-FFF2-40B4-BE49-F238E27FC236}">
                <a16:creationId xmlns:a16="http://schemas.microsoft.com/office/drawing/2014/main" id="{0A633768-EF67-4AA9-B193-4CEB3CA8F65B}"/>
              </a:ext>
            </a:extLst>
          </p:cNvPr>
          <p:cNvGraphicFramePr>
            <a:graphicFrameLocks noGrp="1"/>
          </p:cNvGraphicFramePr>
          <p:nvPr>
            <p:extLst>
              <p:ext uri="{D42A27DB-BD31-4B8C-83A1-F6EECF244321}">
                <p14:modId xmlns:p14="http://schemas.microsoft.com/office/powerpoint/2010/main" val="2402583071"/>
              </p:ext>
            </p:extLst>
          </p:nvPr>
        </p:nvGraphicFramePr>
        <p:xfrm>
          <a:off x="685800" y="1524001"/>
          <a:ext cx="7772400" cy="3809999"/>
        </p:xfrm>
        <a:graphic>
          <a:graphicData uri="http://schemas.openxmlformats.org/drawingml/2006/table">
            <a:tbl>
              <a:tblPr/>
              <a:tblGrid>
                <a:gridCol w="1452652">
                  <a:extLst>
                    <a:ext uri="{9D8B030D-6E8A-4147-A177-3AD203B41FA5}">
                      <a16:colId xmlns:a16="http://schemas.microsoft.com/office/drawing/2014/main" val="2552211857"/>
                    </a:ext>
                  </a:extLst>
                </a:gridCol>
                <a:gridCol w="769052">
                  <a:extLst>
                    <a:ext uri="{9D8B030D-6E8A-4147-A177-3AD203B41FA5}">
                      <a16:colId xmlns:a16="http://schemas.microsoft.com/office/drawing/2014/main" val="1778284460"/>
                    </a:ext>
                  </a:extLst>
                </a:gridCol>
                <a:gridCol w="779732">
                  <a:extLst>
                    <a:ext uri="{9D8B030D-6E8A-4147-A177-3AD203B41FA5}">
                      <a16:colId xmlns:a16="http://schemas.microsoft.com/office/drawing/2014/main" val="2637248907"/>
                    </a:ext>
                  </a:extLst>
                </a:gridCol>
                <a:gridCol w="783293">
                  <a:extLst>
                    <a:ext uri="{9D8B030D-6E8A-4147-A177-3AD203B41FA5}">
                      <a16:colId xmlns:a16="http://schemas.microsoft.com/office/drawing/2014/main" val="2657936451"/>
                    </a:ext>
                  </a:extLst>
                </a:gridCol>
                <a:gridCol w="868743">
                  <a:extLst>
                    <a:ext uri="{9D8B030D-6E8A-4147-A177-3AD203B41FA5}">
                      <a16:colId xmlns:a16="http://schemas.microsoft.com/office/drawing/2014/main" val="3072556492"/>
                    </a:ext>
                  </a:extLst>
                </a:gridCol>
                <a:gridCol w="971995">
                  <a:extLst>
                    <a:ext uri="{9D8B030D-6E8A-4147-A177-3AD203B41FA5}">
                      <a16:colId xmlns:a16="http://schemas.microsoft.com/office/drawing/2014/main" val="1434898139"/>
                    </a:ext>
                  </a:extLst>
                </a:gridCol>
                <a:gridCol w="801095">
                  <a:extLst>
                    <a:ext uri="{9D8B030D-6E8A-4147-A177-3AD203B41FA5}">
                      <a16:colId xmlns:a16="http://schemas.microsoft.com/office/drawing/2014/main" val="3969403041"/>
                    </a:ext>
                  </a:extLst>
                </a:gridCol>
                <a:gridCol w="672919">
                  <a:extLst>
                    <a:ext uri="{9D8B030D-6E8A-4147-A177-3AD203B41FA5}">
                      <a16:colId xmlns:a16="http://schemas.microsoft.com/office/drawing/2014/main" val="491254639"/>
                    </a:ext>
                  </a:extLst>
                </a:gridCol>
                <a:gridCol w="672919">
                  <a:extLst>
                    <a:ext uri="{9D8B030D-6E8A-4147-A177-3AD203B41FA5}">
                      <a16:colId xmlns:a16="http://schemas.microsoft.com/office/drawing/2014/main" val="3573539613"/>
                    </a:ext>
                  </a:extLst>
                </a:gridCol>
              </a:tblGrid>
              <a:tr h="1347642">
                <a:tc>
                  <a:txBody>
                    <a:bodyPr/>
                    <a:lstStyle/>
                    <a:p>
                      <a:pPr algn="ctr" rtl="0" fontAlgn="t"/>
                      <a:r>
                        <a:rPr lang="en-US" sz="1100" b="0" i="0" u="none" strike="noStrike">
                          <a:solidFill>
                            <a:srgbClr val="000000"/>
                          </a:solidFill>
                          <a:effectLst/>
                          <a:latin typeface="Calibri" panose="020F0502020204030204" pitchFamily="34" charset="0"/>
                        </a:rPr>
                        <a:t>Circuit</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Partner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Project  Bridge Total Served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Enrolled in Employment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Currently Enrolled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Successful Completers Enrolled in Employment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1000" b="1" i="0" u="none" strike="noStrike">
                          <a:solidFill>
                            <a:srgbClr val="000000"/>
                          </a:solidFill>
                          <a:effectLst/>
                          <a:latin typeface="Times New Roman" panose="02020603050405020304" pitchFamily="18" charset="0"/>
                        </a:rPr>
                        <a:t>Completers Matched with Employment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1000" b="1" i="0" u="none" strike="noStrike">
                          <a:solidFill>
                            <a:srgbClr val="000000"/>
                          </a:solidFill>
                          <a:effectLst/>
                          <a:latin typeface="Times New Roman" panose="02020603050405020304" pitchFamily="18" charset="0"/>
                        </a:rPr>
                        <a:t>Employment Success Rate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207087015"/>
                  </a:ext>
                </a:extLst>
              </a:tr>
              <a:tr h="332751">
                <a:tc>
                  <a:txBody>
                    <a:bodyPr/>
                    <a:lstStyle/>
                    <a:p>
                      <a:pPr algn="ctr" rtl="0" fontAlgn="t"/>
                      <a:r>
                        <a:rPr lang="en-US" sz="1100" b="0" i="0" u="none" strike="noStrike">
                          <a:solidFill>
                            <a:srgbClr val="000000"/>
                          </a:solidFill>
                          <a:effectLst/>
                          <a:latin typeface="Calibri" panose="020F0502020204030204" pitchFamily="34" charset="0"/>
                        </a:rPr>
                        <a:t>6</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HBI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 of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3835548"/>
                  </a:ext>
                </a:extLst>
              </a:tr>
              <a:tr h="332751">
                <a:tc>
                  <a:txBody>
                    <a:bodyPr/>
                    <a:lstStyle/>
                    <a:p>
                      <a:pPr algn="ctr" rtl="0" fontAlgn="t"/>
                      <a:r>
                        <a:rPr lang="en-US" sz="1100" b="0" i="0" u="none" strike="noStrike">
                          <a:solidFill>
                            <a:srgbClr val="000000"/>
                          </a:solidFill>
                          <a:effectLst/>
                          <a:latin typeface="Calibri" panose="020F0502020204030204" pitchFamily="34" charset="0"/>
                        </a:rPr>
                        <a:t>9</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HBI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77.78%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 of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5424969"/>
                  </a:ext>
                </a:extLst>
              </a:tr>
              <a:tr h="332751">
                <a:tc>
                  <a:txBody>
                    <a:bodyPr/>
                    <a:lstStyle/>
                    <a:p>
                      <a:pPr algn="ctr" rtl="0" fontAlgn="t"/>
                      <a:r>
                        <a:rPr lang="en-US" sz="1100" b="0" i="0" u="none" strike="noStrike">
                          <a:solidFill>
                            <a:srgbClr val="000000"/>
                          </a:solidFill>
                          <a:effectLst/>
                          <a:latin typeface="Calibri" panose="020F0502020204030204" pitchFamily="34" charset="0"/>
                        </a:rPr>
                        <a:t>10</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68.75%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11 of 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00149"/>
                  </a:ext>
                </a:extLst>
              </a:tr>
              <a:tr h="332751">
                <a:tc>
                  <a:txBody>
                    <a:bodyPr/>
                    <a:lstStyle/>
                    <a:p>
                      <a:pPr algn="ctr" rtl="0" fontAlgn="t"/>
                      <a:r>
                        <a:rPr lang="en-US" sz="1100" b="0" i="0" u="none" strike="noStrike">
                          <a:solidFill>
                            <a:srgbClr val="000000"/>
                          </a:solidFill>
                          <a:effectLst/>
                          <a:latin typeface="Calibri" panose="020F0502020204030204" pitchFamily="34" charset="0"/>
                        </a:rPr>
                        <a:t>12</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 of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7859970"/>
                  </a:ext>
                </a:extLst>
              </a:tr>
              <a:tr h="332751">
                <a:tc>
                  <a:txBody>
                    <a:bodyPr/>
                    <a:lstStyle/>
                    <a:p>
                      <a:pPr algn="ctr" rtl="0" fontAlgn="t"/>
                      <a:r>
                        <a:rPr lang="en-US" sz="1100" b="0" i="0" u="none" strike="noStrike">
                          <a:solidFill>
                            <a:srgbClr val="000000"/>
                          </a:solidFill>
                          <a:effectLst/>
                          <a:latin typeface="Calibri" panose="020F0502020204030204" pitchFamily="34" charset="0"/>
                        </a:rPr>
                        <a:t>13</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 of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7204922"/>
                  </a:ext>
                </a:extLst>
              </a:tr>
              <a:tr h="332751">
                <a:tc>
                  <a:txBody>
                    <a:bodyPr/>
                    <a:lstStyle/>
                    <a:p>
                      <a:pPr algn="ctr" rtl="0" fontAlgn="t"/>
                      <a:r>
                        <a:rPr lang="en-US" sz="1100" b="0" i="0" u="none" strike="noStrike">
                          <a:solidFill>
                            <a:srgbClr val="000000"/>
                          </a:solidFill>
                          <a:effectLst/>
                          <a:latin typeface="Calibri" panose="020F0502020204030204" pitchFamily="34" charset="0"/>
                        </a:rPr>
                        <a:t>18</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EWD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 of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2058835"/>
                  </a:ext>
                </a:extLst>
              </a:tr>
              <a:tr h="465851">
                <a:tc>
                  <a:txBody>
                    <a:bodyPr/>
                    <a:lstStyle/>
                    <a:p>
                      <a:pPr algn="ctr" rtl="0" fontAlgn="ctr"/>
                      <a:r>
                        <a:rPr lang="en-US" sz="1100" b="0" i="0" u="none" strike="noStrike">
                          <a:solidFill>
                            <a:srgbClr val="000000"/>
                          </a:solidFill>
                          <a:effectLst/>
                          <a:latin typeface="Calibri" panose="020F0502020204030204" pitchFamily="34" charset="0"/>
                        </a:rPr>
                        <a:t>TOTAL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79.59%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ahoma" panose="020B0604030504040204" pitchFamily="34" charset="0"/>
                        </a:rPr>
                        <a:t>39 of 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643358"/>
                  </a:ext>
                </a:extLst>
              </a:tr>
            </a:tbl>
          </a:graphicData>
        </a:graphic>
      </p:graphicFrame>
    </p:spTree>
    <p:extLst>
      <p:ext uri="{BB962C8B-B14F-4D97-AF65-F5344CB8AC3E}">
        <p14:creationId xmlns:p14="http://schemas.microsoft.com/office/powerpoint/2010/main" val="967701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Education Enrollment</a:t>
            </a:r>
            <a:br>
              <a:rPr lang="en-US" dirty="0"/>
            </a:br>
            <a:r>
              <a:rPr lang="en-US" dirty="0"/>
              <a:t>July 31 to October 31, 2019</a:t>
            </a:r>
          </a:p>
        </p:txBody>
      </p:sp>
      <p:sp>
        <p:nvSpPr>
          <p:cNvPr id="12" name="Date Placeholder 11"/>
          <p:cNvSpPr>
            <a:spLocks noGrp="1"/>
          </p:cNvSpPr>
          <p:nvPr>
            <p:ph type="dt" sz="half" idx="4294967295"/>
          </p:nvPr>
        </p:nvSpPr>
        <p:spPr>
          <a:xfrm>
            <a:off x="7010400" y="6351588"/>
            <a:ext cx="2133600" cy="365125"/>
          </a:xfrm>
        </p:spPr>
        <p:txBody>
          <a:bodyPr/>
          <a:lstStyle/>
          <a:p>
            <a:fld id="{A93A958D-A93C-4528-A380-7CC493A0EA74}" type="datetime1">
              <a:rPr lang="en-US" smtClean="0"/>
              <a:pPr/>
              <a:t>11/13/2019</a:t>
            </a:fld>
            <a:endParaRPr lang="en-US" dirty="0"/>
          </a:p>
        </p:txBody>
      </p:sp>
      <p:sp>
        <p:nvSpPr>
          <p:cNvPr id="13" name="Slide Number Placeholder 12"/>
          <p:cNvSpPr>
            <a:spLocks noGrp="1"/>
          </p:cNvSpPr>
          <p:nvPr>
            <p:ph type="sldNum" sz="quarter" idx="4294967295"/>
          </p:nvPr>
        </p:nvSpPr>
        <p:spPr>
          <a:xfrm>
            <a:off x="8229600" y="6351588"/>
            <a:ext cx="914400" cy="365125"/>
          </a:xfrm>
        </p:spPr>
        <p:txBody>
          <a:bodyPr/>
          <a:lstStyle/>
          <a:p>
            <a:fld id="{484F6CBB-44FC-41FE-B1AA-0B8A62B8620F}" type="slidenum">
              <a:rPr lang="en-US" smtClean="0">
                <a:solidFill>
                  <a:schemeClr val="tx1"/>
                </a:solidFill>
              </a:rPr>
              <a:pPr/>
              <a:t>13</a:t>
            </a:fld>
            <a:endParaRPr lang="en-US" dirty="0">
              <a:solidFill>
                <a:schemeClr val="tx1"/>
              </a:solidFill>
            </a:endParaRPr>
          </a:p>
        </p:txBody>
      </p:sp>
      <p:pic>
        <p:nvPicPr>
          <p:cNvPr id="7" name="img6.png">
            <a:extLst>
              <a:ext uri="{FF2B5EF4-FFF2-40B4-BE49-F238E27FC236}">
                <a16:creationId xmlns:a16="http://schemas.microsoft.com/office/drawing/2014/main" id="{04016809-7366-4146-9365-2C9B9513493E}"/>
              </a:ext>
            </a:extLst>
          </p:cNvPr>
          <p:cNvPicPr/>
          <p:nvPr/>
        </p:nvPicPr>
        <p:blipFill>
          <a:blip r:embed="rId2" cstate="print"/>
          <a:stretch>
            <a:fillRect/>
          </a:stretch>
        </p:blipFill>
        <p:spPr>
          <a:xfrm>
            <a:off x="685800" y="1676400"/>
            <a:ext cx="7391400" cy="3352800"/>
          </a:xfrm>
          <a:prstGeom prst="rect">
            <a:avLst/>
          </a:prstGeom>
        </p:spPr>
      </p:pic>
    </p:spTree>
    <p:extLst>
      <p:ext uri="{BB962C8B-B14F-4D97-AF65-F5344CB8AC3E}">
        <p14:creationId xmlns:p14="http://schemas.microsoft.com/office/powerpoint/2010/main" val="205278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GED Test Passed</a:t>
            </a:r>
            <a:br>
              <a:rPr lang="en-US" altLang="en-US" dirty="0"/>
            </a:br>
            <a:r>
              <a:rPr lang="en-US" altLang="en-US" dirty="0"/>
              <a:t>July 1, 2019 – October 31, 2019</a:t>
            </a:r>
          </a:p>
        </p:txBody>
      </p:sp>
      <p:sp>
        <p:nvSpPr>
          <p:cNvPr id="12" name="Date Placeholder 11"/>
          <p:cNvSpPr>
            <a:spLocks noGrp="1"/>
          </p:cNvSpPr>
          <p:nvPr>
            <p:ph type="dt" sz="quarter" idx="4294967295"/>
          </p:nvPr>
        </p:nvSpPr>
        <p:spPr>
          <a:xfrm>
            <a:off x="7010400" y="6351588"/>
            <a:ext cx="2133600" cy="365125"/>
          </a:xfrm>
        </p:spPr>
        <p:txBody>
          <a:bodyPr/>
          <a:lstStyle/>
          <a:p>
            <a:fld id="{D4A97CEE-8B07-42AC-AA91-109A22B29C7B}" type="datetime1">
              <a:rPr lang="en-US" smtClean="0"/>
              <a:pPr/>
              <a:t>11/13/2019</a:t>
            </a:fld>
            <a:endParaRPr lang="en-US" dirty="0"/>
          </a:p>
        </p:txBody>
      </p:sp>
      <p:sp>
        <p:nvSpPr>
          <p:cNvPr id="26628"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EEB4E8C9-40FB-4A31-94B9-B07E47048AF3}" type="slidenum">
              <a:rPr lang="en-US" altLang="en-US" smtClean="0"/>
              <a:pPr/>
              <a:t>14</a:t>
            </a:fld>
            <a:endParaRPr lang="en-US" altLang="en-US" dirty="0"/>
          </a:p>
        </p:txBody>
      </p:sp>
      <p:pic>
        <p:nvPicPr>
          <p:cNvPr id="8" name="img5.png">
            <a:extLst>
              <a:ext uri="{FF2B5EF4-FFF2-40B4-BE49-F238E27FC236}">
                <a16:creationId xmlns:a16="http://schemas.microsoft.com/office/drawing/2014/main" id="{78A21FC2-F88B-4F31-9B4C-9E5881177D12}"/>
              </a:ext>
            </a:extLst>
          </p:cNvPr>
          <p:cNvPicPr/>
          <p:nvPr/>
        </p:nvPicPr>
        <p:blipFill>
          <a:blip r:embed="rId2" cstate="print"/>
          <a:stretch>
            <a:fillRect/>
          </a:stretch>
        </p:blipFill>
        <p:spPr>
          <a:xfrm>
            <a:off x="685800" y="1371600"/>
            <a:ext cx="7239000" cy="3657600"/>
          </a:xfrm>
          <a:prstGeom prst="rect">
            <a:avLst/>
          </a:prstGeom>
        </p:spPr>
      </p:pic>
    </p:spTree>
    <p:extLst>
      <p:ext uri="{BB962C8B-B14F-4D97-AF65-F5344CB8AC3E}">
        <p14:creationId xmlns:p14="http://schemas.microsoft.com/office/powerpoint/2010/main" val="3675792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YTD Gains</a:t>
            </a:r>
            <a:br>
              <a:rPr lang="en-US" altLang="en-US" dirty="0"/>
            </a:br>
            <a:r>
              <a:rPr lang="en-US" altLang="en-US" dirty="0"/>
              <a:t>July 1, 2019-October 31, 2019</a:t>
            </a:r>
            <a:endParaRPr lang="en-US" dirty="0"/>
          </a:p>
        </p:txBody>
      </p:sp>
      <p:pic>
        <p:nvPicPr>
          <p:cNvPr id="6" name="img8.png">
            <a:extLst>
              <a:ext uri="{FF2B5EF4-FFF2-40B4-BE49-F238E27FC236}">
                <a16:creationId xmlns:a16="http://schemas.microsoft.com/office/drawing/2014/main" id="{A5660451-B268-4B1A-974D-1020E5D6EAE3}"/>
              </a:ext>
            </a:extLst>
          </p:cNvPr>
          <p:cNvPicPr/>
          <p:nvPr/>
        </p:nvPicPr>
        <p:blipFill>
          <a:blip r:embed="rId2" cstate="print"/>
          <a:stretch>
            <a:fillRect/>
          </a:stretch>
        </p:blipFill>
        <p:spPr>
          <a:xfrm>
            <a:off x="186069" y="1143000"/>
            <a:ext cx="4144401" cy="2286000"/>
          </a:xfrm>
          <a:prstGeom prst="rect">
            <a:avLst/>
          </a:prstGeom>
        </p:spPr>
      </p:pic>
      <p:pic>
        <p:nvPicPr>
          <p:cNvPr id="7" name="img7.png">
            <a:extLst>
              <a:ext uri="{FF2B5EF4-FFF2-40B4-BE49-F238E27FC236}">
                <a16:creationId xmlns:a16="http://schemas.microsoft.com/office/drawing/2014/main" id="{2FD9985F-4B4F-469F-8063-4F50E881D6EF}"/>
              </a:ext>
            </a:extLst>
          </p:cNvPr>
          <p:cNvPicPr/>
          <p:nvPr/>
        </p:nvPicPr>
        <p:blipFill>
          <a:blip r:embed="rId3" cstate="print"/>
          <a:stretch>
            <a:fillRect/>
          </a:stretch>
        </p:blipFill>
        <p:spPr>
          <a:xfrm>
            <a:off x="4191001" y="2667000"/>
            <a:ext cx="4568596" cy="2286000"/>
          </a:xfrm>
          <a:prstGeom prst="rect">
            <a:avLst/>
          </a:prstGeom>
        </p:spPr>
      </p:pic>
    </p:spTree>
    <p:extLst>
      <p:ext uri="{BB962C8B-B14F-4D97-AF65-F5344CB8AC3E}">
        <p14:creationId xmlns:p14="http://schemas.microsoft.com/office/powerpoint/2010/main" val="166921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Mentoring – Successful Completers</a:t>
            </a:r>
            <a:br>
              <a:rPr lang="en-US" altLang="en-US" dirty="0"/>
            </a:br>
            <a:r>
              <a:rPr lang="en-US" altLang="en-US" dirty="0"/>
              <a:t>July1, 2019 to October 31 , 2019</a:t>
            </a:r>
            <a:endParaRPr lang="en-US" dirty="0"/>
          </a:p>
        </p:txBody>
      </p:sp>
      <p:sp>
        <p:nvSpPr>
          <p:cNvPr id="8" name="Slide Number Placeholder 11"/>
          <p:cNvSpPr txBox="1">
            <a:spLocks/>
          </p:cNvSpPr>
          <p:nvPr/>
        </p:nvSpPr>
        <p:spPr>
          <a:xfrm>
            <a:off x="8229600" y="6351588"/>
            <a:ext cx="914400" cy="365125"/>
          </a:xfrm>
          <a:prstGeom prst="rect">
            <a:avLst/>
          </a:prstGeom>
        </p:spPr>
        <p:txBody>
          <a:bodyPr lIns="0" rIns="0"/>
          <a:lstStyle>
            <a:defPPr>
              <a:defRPr lang="en-US"/>
            </a:defPPr>
            <a:lvl1pPr algn="l" rtl="0" fontAlgn="auto">
              <a:spcBef>
                <a:spcPts val="0"/>
              </a:spcBef>
              <a:spcAft>
                <a:spcPts val="0"/>
              </a:spcAft>
              <a:defRPr b="1" kern="1200">
                <a:solidFill>
                  <a:schemeClr val="tx1"/>
                </a:solidFill>
                <a:latin typeface="Calibri" pitchFamily="34" charset="0"/>
                <a:ea typeface="+mn-ea"/>
                <a:cs typeface="+mn-cs"/>
              </a:defRPr>
            </a:lvl1pPr>
            <a:lvl2pPr marL="742950" indent="-285750" algn="l" rtl="0" fontAlgn="base">
              <a:spcBef>
                <a:spcPct val="0"/>
              </a:spcBef>
              <a:spcAft>
                <a:spcPct val="0"/>
              </a:spcAft>
              <a:defRPr kern="1200">
                <a:solidFill>
                  <a:schemeClr val="tx1"/>
                </a:solidFill>
                <a:latin typeface="Calibri" pitchFamily="34" charset="0"/>
                <a:ea typeface="+mn-ea"/>
                <a:cs typeface="Arial" charset="0"/>
              </a:defRPr>
            </a:lvl2pPr>
            <a:lvl3pPr marL="1143000" indent="-228600" algn="l" rtl="0" fontAlgn="base">
              <a:spcBef>
                <a:spcPct val="0"/>
              </a:spcBef>
              <a:spcAft>
                <a:spcPct val="0"/>
              </a:spcAft>
              <a:defRPr kern="1200">
                <a:solidFill>
                  <a:schemeClr val="tx1"/>
                </a:solidFill>
                <a:latin typeface="Calibri" pitchFamily="34" charset="0"/>
                <a:ea typeface="+mn-ea"/>
                <a:cs typeface="Arial" charset="0"/>
              </a:defRPr>
            </a:lvl3pPr>
            <a:lvl4pPr marL="1600200" indent="-228600" algn="l" rtl="0" fontAlgn="base">
              <a:spcBef>
                <a:spcPct val="0"/>
              </a:spcBef>
              <a:spcAft>
                <a:spcPct val="0"/>
              </a:spcAft>
              <a:defRPr kern="1200">
                <a:solidFill>
                  <a:schemeClr val="tx1"/>
                </a:solidFill>
                <a:latin typeface="Calibri" pitchFamily="34" charset="0"/>
                <a:ea typeface="+mn-ea"/>
                <a:cs typeface="Arial" charset="0"/>
              </a:defRPr>
            </a:lvl4pPr>
            <a:lvl5pPr marL="2057400" indent="-228600" algn="l" rtl="0" fontAlgn="base">
              <a:spcBef>
                <a:spcPct val="0"/>
              </a:spcBef>
              <a:spcAft>
                <a:spcPct val="0"/>
              </a:spcAft>
              <a:defRPr kern="1200">
                <a:solidFill>
                  <a:schemeClr val="tx1"/>
                </a:solidFill>
                <a:latin typeface="Calibri" pitchFamily="34" charset="0"/>
                <a:ea typeface="+mn-ea"/>
                <a:cs typeface="Arial" charset="0"/>
              </a:defRPr>
            </a:lvl5pPr>
            <a:lvl6pPr marL="25146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6pPr>
            <a:lvl7pPr marL="29718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7pPr>
            <a:lvl8pPr marL="34290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8pPr>
            <a:lvl9pPr marL="38862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9pPr>
          </a:lstStyle>
          <a:p>
            <a:fld id="{7BDBC760-1189-4083-8767-6394A8B14E7B}" type="slidenum">
              <a:rPr lang="en-US" altLang="en-US" smtClean="0"/>
              <a:pPr/>
              <a:t>16</a:t>
            </a:fld>
            <a:endParaRPr lang="en-US" altLang="en-US" dirty="0"/>
          </a:p>
        </p:txBody>
      </p:sp>
      <p:graphicFrame>
        <p:nvGraphicFramePr>
          <p:cNvPr id="3" name="Table 2">
            <a:extLst>
              <a:ext uri="{FF2B5EF4-FFF2-40B4-BE49-F238E27FC236}">
                <a16:creationId xmlns:a16="http://schemas.microsoft.com/office/drawing/2014/main" id="{B0ACB60E-1BFB-4AAD-8DF9-29112D0D52D1}"/>
              </a:ext>
            </a:extLst>
          </p:cNvPr>
          <p:cNvGraphicFramePr>
            <a:graphicFrameLocks noGrp="1"/>
          </p:cNvGraphicFramePr>
          <p:nvPr/>
        </p:nvGraphicFramePr>
        <p:xfrm>
          <a:off x="304801" y="1488372"/>
          <a:ext cx="8381997" cy="4414656"/>
        </p:xfrm>
        <a:graphic>
          <a:graphicData uri="http://schemas.openxmlformats.org/drawingml/2006/table">
            <a:tbl>
              <a:tblPr/>
              <a:tblGrid>
                <a:gridCol w="931333">
                  <a:extLst>
                    <a:ext uri="{9D8B030D-6E8A-4147-A177-3AD203B41FA5}">
                      <a16:colId xmlns:a16="http://schemas.microsoft.com/office/drawing/2014/main" val="139273458"/>
                    </a:ext>
                  </a:extLst>
                </a:gridCol>
                <a:gridCol w="931333">
                  <a:extLst>
                    <a:ext uri="{9D8B030D-6E8A-4147-A177-3AD203B41FA5}">
                      <a16:colId xmlns:a16="http://schemas.microsoft.com/office/drawing/2014/main" val="3857198918"/>
                    </a:ext>
                  </a:extLst>
                </a:gridCol>
                <a:gridCol w="931333">
                  <a:extLst>
                    <a:ext uri="{9D8B030D-6E8A-4147-A177-3AD203B41FA5}">
                      <a16:colId xmlns:a16="http://schemas.microsoft.com/office/drawing/2014/main" val="1104035935"/>
                    </a:ext>
                  </a:extLst>
                </a:gridCol>
                <a:gridCol w="931333">
                  <a:extLst>
                    <a:ext uri="{9D8B030D-6E8A-4147-A177-3AD203B41FA5}">
                      <a16:colId xmlns:a16="http://schemas.microsoft.com/office/drawing/2014/main" val="3451431860"/>
                    </a:ext>
                  </a:extLst>
                </a:gridCol>
                <a:gridCol w="931333">
                  <a:extLst>
                    <a:ext uri="{9D8B030D-6E8A-4147-A177-3AD203B41FA5}">
                      <a16:colId xmlns:a16="http://schemas.microsoft.com/office/drawing/2014/main" val="384734298"/>
                    </a:ext>
                  </a:extLst>
                </a:gridCol>
                <a:gridCol w="931333">
                  <a:extLst>
                    <a:ext uri="{9D8B030D-6E8A-4147-A177-3AD203B41FA5}">
                      <a16:colId xmlns:a16="http://schemas.microsoft.com/office/drawing/2014/main" val="346544212"/>
                    </a:ext>
                  </a:extLst>
                </a:gridCol>
                <a:gridCol w="931333">
                  <a:extLst>
                    <a:ext uri="{9D8B030D-6E8A-4147-A177-3AD203B41FA5}">
                      <a16:colId xmlns:a16="http://schemas.microsoft.com/office/drawing/2014/main" val="2844384989"/>
                    </a:ext>
                  </a:extLst>
                </a:gridCol>
                <a:gridCol w="931333">
                  <a:extLst>
                    <a:ext uri="{9D8B030D-6E8A-4147-A177-3AD203B41FA5}">
                      <a16:colId xmlns:a16="http://schemas.microsoft.com/office/drawing/2014/main" val="3489296398"/>
                    </a:ext>
                  </a:extLst>
                </a:gridCol>
                <a:gridCol w="931333">
                  <a:extLst>
                    <a:ext uri="{9D8B030D-6E8A-4147-A177-3AD203B41FA5}">
                      <a16:colId xmlns:a16="http://schemas.microsoft.com/office/drawing/2014/main" val="2885152882"/>
                    </a:ext>
                  </a:extLst>
                </a:gridCol>
              </a:tblGrid>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lnSpc>
                          <a:spcPct val="107000"/>
                        </a:lnSpc>
                        <a:spcBef>
                          <a:spcPts val="0"/>
                        </a:spcBef>
                        <a:spcAft>
                          <a:spcPts val="0"/>
                        </a:spcAft>
                      </a:pPr>
                      <a:r>
                        <a:rPr lang="en-US" sz="10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6</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812955"/>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2347448"/>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015368"/>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7736228"/>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6.67%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6927853"/>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6:</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5.88%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301973"/>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lnSpc>
                          <a:spcPct val="107000"/>
                        </a:lnSpc>
                        <a:spcBef>
                          <a:spcPts val="0"/>
                        </a:spcBef>
                        <a:spcAft>
                          <a:spcPts val="0"/>
                        </a:spcAft>
                      </a:pPr>
                      <a:r>
                        <a:rPr lang="en-US" sz="10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2256824"/>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8240258"/>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0517372"/>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04694375"/>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29.41%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94.12%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891683"/>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27.78%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94.44%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62598"/>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lnSpc>
                          <a:spcPct val="107000"/>
                        </a:lnSpc>
                        <a:spcBef>
                          <a:spcPts val="0"/>
                        </a:spcBef>
                        <a:spcAft>
                          <a:spcPts val="0"/>
                        </a:spcAft>
                      </a:pPr>
                      <a:r>
                        <a:rPr lang="en-US" sz="10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10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80445356"/>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42550968"/>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1976671"/>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1628303"/>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44.00%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8464778"/>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10: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39.29%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4775221"/>
                  </a:ext>
                </a:extLst>
              </a:tr>
            </a:tbl>
          </a:graphicData>
        </a:graphic>
      </p:graphicFrame>
    </p:spTree>
    <p:extLst>
      <p:ext uri="{BB962C8B-B14F-4D97-AF65-F5344CB8AC3E}">
        <p14:creationId xmlns:p14="http://schemas.microsoft.com/office/powerpoint/2010/main" val="347496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A37B-FBC9-4E36-8D4E-06A8EC8AECB8}"/>
              </a:ext>
            </a:extLst>
          </p:cNvPr>
          <p:cNvSpPr>
            <a:spLocks noGrp="1"/>
          </p:cNvSpPr>
          <p:nvPr>
            <p:ph type="title"/>
          </p:nvPr>
        </p:nvSpPr>
        <p:spPr/>
        <p:txBody>
          <a:bodyPr/>
          <a:lstStyle/>
          <a:p>
            <a:r>
              <a:rPr lang="en-US" dirty="0"/>
              <a:t>Mentoring Continued</a:t>
            </a:r>
          </a:p>
        </p:txBody>
      </p:sp>
      <p:graphicFrame>
        <p:nvGraphicFramePr>
          <p:cNvPr id="3" name="Table 2">
            <a:extLst>
              <a:ext uri="{FF2B5EF4-FFF2-40B4-BE49-F238E27FC236}">
                <a16:creationId xmlns:a16="http://schemas.microsoft.com/office/drawing/2014/main" id="{63748521-63D5-47A5-8CAA-A194E29E77BB}"/>
              </a:ext>
            </a:extLst>
          </p:cNvPr>
          <p:cNvGraphicFramePr>
            <a:graphicFrameLocks noGrp="1"/>
          </p:cNvGraphicFramePr>
          <p:nvPr/>
        </p:nvGraphicFramePr>
        <p:xfrm>
          <a:off x="304801" y="1488372"/>
          <a:ext cx="8381997" cy="4414656"/>
        </p:xfrm>
        <a:graphic>
          <a:graphicData uri="http://schemas.openxmlformats.org/drawingml/2006/table">
            <a:tbl>
              <a:tblPr/>
              <a:tblGrid>
                <a:gridCol w="931333">
                  <a:extLst>
                    <a:ext uri="{9D8B030D-6E8A-4147-A177-3AD203B41FA5}">
                      <a16:colId xmlns:a16="http://schemas.microsoft.com/office/drawing/2014/main" val="3765955587"/>
                    </a:ext>
                  </a:extLst>
                </a:gridCol>
                <a:gridCol w="931333">
                  <a:extLst>
                    <a:ext uri="{9D8B030D-6E8A-4147-A177-3AD203B41FA5}">
                      <a16:colId xmlns:a16="http://schemas.microsoft.com/office/drawing/2014/main" val="1578487146"/>
                    </a:ext>
                  </a:extLst>
                </a:gridCol>
                <a:gridCol w="931333">
                  <a:extLst>
                    <a:ext uri="{9D8B030D-6E8A-4147-A177-3AD203B41FA5}">
                      <a16:colId xmlns:a16="http://schemas.microsoft.com/office/drawing/2014/main" val="21629526"/>
                    </a:ext>
                  </a:extLst>
                </a:gridCol>
                <a:gridCol w="931333">
                  <a:extLst>
                    <a:ext uri="{9D8B030D-6E8A-4147-A177-3AD203B41FA5}">
                      <a16:colId xmlns:a16="http://schemas.microsoft.com/office/drawing/2014/main" val="2701737702"/>
                    </a:ext>
                  </a:extLst>
                </a:gridCol>
                <a:gridCol w="931333">
                  <a:extLst>
                    <a:ext uri="{9D8B030D-6E8A-4147-A177-3AD203B41FA5}">
                      <a16:colId xmlns:a16="http://schemas.microsoft.com/office/drawing/2014/main" val="279337745"/>
                    </a:ext>
                  </a:extLst>
                </a:gridCol>
                <a:gridCol w="931333">
                  <a:extLst>
                    <a:ext uri="{9D8B030D-6E8A-4147-A177-3AD203B41FA5}">
                      <a16:colId xmlns:a16="http://schemas.microsoft.com/office/drawing/2014/main" val="2137274494"/>
                    </a:ext>
                  </a:extLst>
                </a:gridCol>
                <a:gridCol w="931333">
                  <a:extLst>
                    <a:ext uri="{9D8B030D-6E8A-4147-A177-3AD203B41FA5}">
                      <a16:colId xmlns:a16="http://schemas.microsoft.com/office/drawing/2014/main" val="1727729755"/>
                    </a:ext>
                  </a:extLst>
                </a:gridCol>
                <a:gridCol w="931333">
                  <a:extLst>
                    <a:ext uri="{9D8B030D-6E8A-4147-A177-3AD203B41FA5}">
                      <a16:colId xmlns:a16="http://schemas.microsoft.com/office/drawing/2014/main" val="2902565381"/>
                    </a:ext>
                  </a:extLst>
                </a:gridCol>
                <a:gridCol w="931333">
                  <a:extLst>
                    <a:ext uri="{9D8B030D-6E8A-4147-A177-3AD203B41FA5}">
                      <a16:colId xmlns:a16="http://schemas.microsoft.com/office/drawing/2014/main" val="1122684509"/>
                    </a:ext>
                  </a:extLst>
                </a:gridCol>
              </a:tblGrid>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lnSpc>
                          <a:spcPct val="107000"/>
                        </a:lnSpc>
                        <a:spcBef>
                          <a:spcPts val="0"/>
                        </a:spcBef>
                        <a:spcAft>
                          <a:spcPts val="0"/>
                        </a:spcAft>
                      </a:pPr>
                      <a:r>
                        <a:rPr lang="en-US" sz="10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12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9358919"/>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37972837"/>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344578"/>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5556804"/>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22.22%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772324"/>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12: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18.18%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871816"/>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lnSpc>
                          <a:spcPct val="107000"/>
                        </a:lnSpc>
                        <a:spcBef>
                          <a:spcPts val="0"/>
                        </a:spcBef>
                        <a:spcAft>
                          <a:spcPts val="0"/>
                        </a:spcAft>
                      </a:pPr>
                      <a:r>
                        <a:rPr lang="en-US" sz="10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13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3955868"/>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6388651"/>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2622465"/>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8896156"/>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2208252"/>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13: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21.43%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742560"/>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lnSpc>
                          <a:spcPct val="107000"/>
                        </a:lnSpc>
                        <a:spcBef>
                          <a:spcPts val="0"/>
                        </a:spcBef>
                        <a:spcAft>
                          <a:spcPts val="0"/>
                        </a:spcAft>
                      </a:pPr>
                      <a:r>
                        <a:rPr lang="en-US" sz="10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18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E5E5E5"/>
                      </a:solidFill>
                      <a:prstDash val="solid"/>
                      <a:round/>
                      <a:headEnd type="none" w="med" len="med"/>
                      <a:tailEnd type="none" w="med" len="med"/>
                    </a:lnL>
                    <a:lnR w="12700" cap="flat" cmpd="sng" algn="ctr">
                      <a:solidFill>
                        <a:srgbClr val="E5E5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9665435"/>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0258518"/>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11-15: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6393240"/>
                  </a:ext>
                </a:extLst>
              </a:tr>
              <a:tr h="179070">
                <a:tc rowSpan="2">
                  <a:txBody>
                    <a:bodyPr/>
                    <a:lstStyle/>
                    <a:p>
                      <a:pPr marL="0" marR="0">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5E5E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92297572"/>
                  </a:ext>
                </a:extLst>
              </a:tr>
              <a:tr h="179070">
                <a:tc vMerge="1">
                  <a:txBody>
                    <a:bodyPr/>
                    <a:lstStyle/>
                    <a:p>
                      <a:endParaRPr lang="en-US"/>
                    </a:p>
                  </a:txBody>
                  <a:tcPr/>
                </a:tc>
                <a:tc>
                  <a:txBody>
                    <a:bodyPr/>
                    <a:lstStyle/>
                    <a:p>
                      <a:pPr marL="0" marR="0" algn="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Age Group 16-21: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5E5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42.86%</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85.71%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1293424"/>
                  </a:ext>
                </a:extLst>
              </a:tr>
              <a:tr h="179070">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Circuit 18: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Ref.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37.50%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W / Mentor: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87.50%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701753"/>
                  </a:ext>
                </a:extLst>
              </a:tr>
            </a:tbl>
          </a:graphicData>
        </a:graphic>
      </p:graphicFrame>
    </p:spTree>
    <p:extLst>
      <p:ext uri="{BB962C8B-B14F-4D97-AF65-F5344CB8AC3E}">
        <p14:creationId xmlns:p14="http://schemas.microsoft.com/office/powerpoint/2010/main" val="1623226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Caseload </a:t>
            </a:r>
            <a:br>
              <a:rPr lang="en-US" altLang="en-US" dirty="0"/>
            </a:br>
            <a:r>
              <a:rPr lang="en-US" altLang="en-US" dirty="0"/>
              <a:t>As of October 31, 2019</a:t>
            </a:r>
          </a:p>
        </p:txBody>
      </p:sp>
      <p:sp>
        <p:nvSpPr>
          <p:cNvPr id="12" name="Date Placeholder 11"/>
          <p:cNvSpPr>
            <a:spLocks noGrp="1"/>
          </p:cNvSpPr>
          <p:nvPr>
            <p:ph type="dt" sz="quarter" idx="4294967295"/>
          </p:nvPr>
        </p:nvSpPr>
        <p:spPr>
          <a:xfrm>
            <a:off x="7010400" y="6351588"/>
            <a:ext cx="2133600" cy="365125"/>
          </a:xfrm>
        </p:spPr>
        <p:txBody>
          <a:bodyPr/>
          <a:lstStyle/>
          <a:p>
            <a:fld id="{96B2C289-C3FD-4176-BB55-B3D555BEA97E}" type="datetime1">
              <a:rPr lang="en-US" smtClean="0"/>
              <a:pPr/>
              <a:t>11/13/2019</a:t>
            </a:fld>
            <a:endParaRPr lang="en-US" dirty="0"/>
          </a:p>
        </p:txBody>
      </p:sp>
      <p:sp>
        <p:nvSpPr>
          <p:cNvPr id="27652"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D3CA9BC-9B66-4FDB-954C-B06DA65D8BBA}" type="slidenum">
              <a:rPr lang="en-US" altLang="en-US" smtClean="0"/>
              <a:pPr/>
              <a:t>18</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185077121"/>
              </p:ext>
            </p:extLst>
          </p:nvPr>
        </p:nvGraphicFramePr>
        <p:xfrm>
          <a:off x="304800" y="1447800"/>
          <a:ext cx="8534400" cy="5418648"/>
        </p:xfrm>
        <a:graphic>
          <a:graphicData uri="http://schemas.openxmlformats.org/drawingml/2006/table">
            <a:tbl>
              <a:tblPr/>
              <a:tblGrid>
                <a:gridCol w="307431">
                  <a:extLst>
                    <a:ext uri="{9D8B030D-6E8A-4147-A177-3AD203B41FA5}">
                      <a16:colId xmlns:a16="http://schemas.microsoft.com/office/drawing/2014/main" val="20000"/>
                    </a:ext>
                  </a:extLst>
                </a:gridCol>
                <a:gridCol w="2339779">
                  <a:extLst>
                    <a:ext uri="{9D8B030D-6E8A-4147-A177-3AD203B41FA5}">
                      <a16:colId xmlns:a16="http://schemas.microsoft.com/office/drawing/2014/main" val="20001"/>
                    </a:ext>
                  </a:extLst>
                </a:gridCol>
                <a:gridCol w="2943595">
                  <a:extLst>
                    <a:ext uri="{9D8B030D-6E8A-4147-A177-3AD203B41FA5}">
                      <a16:colId xmlns:a16="http://schemas.microsoft.com/office/drawing/2014/main" val="20002"/>
                    </a:ext>
                  </a:extLst>
                </a:gridCol>
                <a:gridCol w="2943595">
                  <a:extLst>
                    <a:ext uri="{9D8B030D-6E8A-4147-A177-3AD203B41FA5}">
                      <a16:colId xmlns:a16="http://schemas.microsoft.com/office/drawing/2014/main" val="20003"/>
                    </a:ext>
                  </a:extLst>
                </a:gridCol>
              </a:tblGrid>
              <a:tr h="213676">
                <a:tc gridSpan="2">
                  <a:txBody>
                    <a:bodyPr/>
                    <a:lstStyle/>
                    <a:p>
                      <a:pPr algn="ctr" fontAlgn="ctr"/>
                      <a:r>
                        <a:rPr lang="en-US" sz="1100" b="1" i="0" u="none" strike="noStrike" dirty="0">
                          <a:solidFill>
                            <a:schemeClr val="tx1"/>
                          </a:solidFill>
                          <a:effectLst/>
                          <a:latin typeface="+mn-lt"/>
                        </a:rPr>
                        <a:t>Circuit</a:t>
                      </a:r>
                    </a:p>
                  </a:txBody>
                  <a:tcPr marL="6342" marR="6342" marT="6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2"/>
                    </a:solidFill>
                  </a:tcPr>
                </a:tc>
                <a:tc hMerge="1">
                  <a:txBody>
                    <a:bodyPr/>
                    <a:lstStyle/>
                    <a:p>
                      <a:endParaRPr lang="en-US"/>
                    </a:p>
                  </a:txBody>
                  <a:tcPr/>
                </a:tc>
                <a:tc>
                  <a:txBody>
                    <a:bodyPr/>
                    <a:lstStyle/>
                    <a:p>
                      <a:pPr algn="ctr" fontAlgn="ctr"/>
                      <a:r>
                        <a:rPr lang="en-US" sz="1100" b="1" i="0" u="none" strike="noStrike" dirty="0">
                          <a:solidFill>
                            <a:schemeClr val="tx1"/>
                          </a:solidFill>
                          <a:effectLst/>
                          <a:latin typeface="+mn-lt"/>
                        </a:rPr>
                        <a:t>Transition Coordinator</a:t>
                      </a:r>
                    </a:p>
                  </a:txBody>
                  <a:tcPr marL="6342" marR="6342" marT="6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2"/>
                    </a:solidFill>
                  </a:tcPr>
                </a:tc>
                <a:tc>
                  <a:txBody>
                    <a:bodyPr/>
                    <a:lstStyle/>
                    <a:p>
                      <a:pPr algn="ctr" fontAlgn="ctr"/>
                      <a:r>
                        <a:rPr lang="en-US" sz="1100" b="1" i="0" u="none" strike="noStrike" dirty="0">
                          <a:solidFill>
                            <a:schemeClr val="tx1"/>
                          </a:solidFill>
                          <a:effectLst/>
                          <a:latin typeface="+mn-lt"/>
                        </a:rPr>
                        <a:t>Community Caseload</a:t>
                      </a:r>
                    </a:p>
                  </a:txBody>
                  <a:tcPr marL="6342" marR="6342" marT="6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2"/>
                    </a:solidFill>
                  </a:tcPr>
                </a:tc>
                <a:extLst>
                  <a:ext uri="{0D108BD9-81ED-4DB2-BD59-A6C34878D82A}">
                    <a16:rowId xmlns:a16="http://schemas.microsoft.com/office/drawing/2014/main" val="10000"/>
                  </a:ext>
                </a:extLst>
              </a:tr>
              <a:tr h="381486">
                <a:tc>
                  <a:txBody>
                    <a:bodyPr/>
                    <a:lstStyle/>
                    <a:p>
                      <a:pPr algn="ctr" fontAlgn="ctr"/>
                      <a:r>
                        <a:rPr lang="en-US" sz="1100" b="0" i="0" u="none" strike="noStrike" dirty="0">
                          <a:solidFill>
                            <a:srgbClr val="000000"/>
                          </a:solidFill>
                          <a:effectLst/>
                          <a:latin typeface="+mn-lt"/>
                        </a:rPr>
                        <a:t>1</a:t>
                      </a:r>
                    </a:p>
                  </a:txBody>
                  <a:tcPr marL="6342" marR="6342" marT="634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Times New Roman"/>
                          <a:cs typeface="Times New Roman"/>
                        </a:rPr>
                        <a:t>6</a:t>
                      </a:r>
                      <a:br>
                        <a:rPr lang="en-US" sz="1100" b="0" dirty="0">
                          <a:solidFill>
                            <a:schemeClr val="tx1"/>
                          </a:solidFill>
                          <a:effectLst/>
                          <a:highlight>
                            <a:srgbClr val="FFFFFF"/>
                          </a:highlight>
                          <a:latin typeface="+mn-lt"/>
                          <a:ea typeface="Times New Roman"/>
                          <a:cs typeface="Times New Roman"/>
                        </a:rPr>
                      </a:br>
                      <a:r>
                        <a:rPr lang="en-US" sz="1100" b="0" dirty="0">
                          <a:solidFill>
                            <a:schemeClr val="tx1"/>
                          </a:solidFill>
                          <a:effectLst/>
                          <a:highlight>
                            <a:srgbClr val="FFFFFF"/>
                          </a:highlight>
                          <a:latin typeface="+mn-lt"/>
                          <a:ea typeface="Times New Roman"/>
                          <a:cs typeface="Times New Roman"/>
                        </a:rPr>
                        <a:t>(Pinellas/ Pasco)</a:t>
                      </a:r>
                      <a:endParaRPr lang="en-US" sz="1100" b="0" dirty="0">
                        <a:solidFill>
                          <a:schemeClr val="tx1"/>
                        </a:solidFill>
                        <a:effectLst/>
                        <a:highlight>
                          <a:srgbClr val="FFFFFF"/>
                        </a:highlight>
                        <a:latin typeface="+mn-lt"/>
                        <a:ea typeface="Calibri"/>
                        <a:cs typeface="Times New Roman"/>
                      </a:endParaRPr>
                    </a:p>
                  </a:txBody>
                  <a:tcPr marL="25400" marR="25400" marT="25400" marB="25400" anchor="ctr">
                    <a:lnT w="6350" cap="flat" cmpd="sng" algn="ctr">
                      <a:solidFill>
                        <a:srgbClr val="000000"/>
                      </a:solidFill>
                      <a:prstDash val="solid"/>
                      <a:round/>
                      <a:headEnd type="none" w="med" len="med"/>
                      <a:tailEnd type="none" w="med" len="med"/>
                    </a:lnT>
                  </a:tcPr>
                </a:tc>
                <a:tc>
                  <a:txBody>
                    <a:bodyPr/>
                    <a:lstStyle/>
                    <a:p>
                      <a:pPr marL="0" marR="0" algn="ctr" fontAlgn="ctr">
                        <a:lnSpc>
                          <a:spcPct val="115000"/>
                        </a:lnSpc>
                        <a:spcBef>
                          <a:spcPts val="0"/>
                        </a:spcBef>
                        <a:spcAft>
                          <a:spcPts val="0"/>
                        </a:spcAft>
                      </a:pPr>
                      <a:endParaRPr lang="en-US" sz="1100" b="0" dirty="0">
                        <a:solidFill>
                          <a:schemeClr val="tx1"/>
                        </a:solidFill>
                        <a:effectLst/>
                        <a:highlight>
                          <a:srgbClr val="FFFFFF"/>
                        </a:highlight>
                        <a:latin typeface="+mn-lt"/>
                        <a:ea typeface="Times New Roman"/>
                        <a:cs typeface="Times New Roman"/>
                      </a:endParaRPr>
                    </a:p>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Aaron Love</a:t>
                      </a:r>
                    </a:p>
                    <a:p>
                      <a:pPr marL="0" marR="0" algn="ctr" fontAlgn="ctr">
                        <a:lnSpc>
                          <a:spcPct val="115000"/>
                        </a:lnSpc>
                        <a:spcBef>
                          <a:spcPts val="0"/>
                        </a:spcBef>
                        <a:spcAft>
                          <a:spcPts val="0"/>
                        </a:spcAft>
                      </a:pPr>
                      <a:r>
                        <a:rPr lang="en-US" sz="1100" b="0" baseline="0" dirty="0">
                          <a:solidFill>
                            <a:schemeClr val="tx1"/>
                          </a:solidFill>
                          <a:effectLst/>
                          <a:highlight>
                            <a:srgbClr val="FFFFFF"/>
                          </a:highlight>
                          <a:latin typeface="+mn-lt"/>
                          <a:ea typeface="Calibri"/>
                          <a:cs typeface="Times New Roman"/>
                        </a:rPr>
                        <a:t>Marvin Mouzon</a:t>
                      </a:r>
                    </a:p>
                    <a:p>
                      <a:pPr marL="0" marR="0" algn="ctr" fontAlgn="ctr">
                        <a:lnSpc>
                          <a:spcPct val="115000"/>
                        </a:lnSpc>
                        <a:spcBef>
                          <a:spcPts val="0"/>
                        </a:spcBef>
                        <a:spcAft>
                          <a:spcPts val="0"/>
                        </a:spcAft>
                      </a:pPr>
                      <a:r>
                        <a:rPr lang="en-US" sz="1100" b="0" baseline="0" dirty="0">
                          <a:solidFill>
                            <a:schemeClr val="tx1"/>
                          </a:solidFill>
                          <a:effectLst/>
                          <a:highlight>
                            <a:srgbClr val="FFFFFF"/>
                          </a:highlight>
                          <a:latin typeface="+mn-lt"/>
                          <a:ea typeface="Calibri"/>
                          <a:cs typeface="Times New Roman"/>
                        </a:rPr>
                        <a:t>Carlo Malolos</a:t>
                      </a:r>
                    </a:p>
                  </a:txBody>
                  <a:tcPr marL="25400" marR="25400" marT="25400" marB="254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endParaRPr lang="en-US" sz="1100" b="0" dirty="0">
                        <a:solidFill>
                          <a:schemeClr val="tx1"/>
                        </a:solidFill>
                        <a:effectLst/>
                        <a:highlight>
                          <a:srgbClr val="FFFFFF"/>
                        </a:highlight>
                        <a:latin typeface="+mn-lt"/>
                        <a:ea typeface="Calibri"/>
                        <a:cs typeface="Times New Roman"/>
                      </a:endParaRPr>
                    </a:p>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21</a:t>
                      </a:r>
                    </a:p>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10</a:t>
                      </a:r>
                    </a:p>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4</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1486">
                <a:tc rowSpan="2">
                  <a:txBody>
                    <a:bodyPr/>
                    <a:lstStyle/>
                    <a:p>
                      <a:pPr algn="ctr" fontAlgn="ctr"/>
                      <a:r>
                        <a:rPr lang="en-US" sz="1100" b="0" i="0" u="none" strike="noStrike" dirty="0">
                          <a:solidFill>
                            <a:srgbClr val="000000"/>
                          </a:solidFill>
                          <a:effectLst/>
                          <a:latin typeface="+mn-lt"/>
                        </a:rPr>
                        <a:t>2</a:t>
                      </a:r>
                    </a:p>
                  </a:txBody>
                  <a:tcPr marL="6342" marR="6342" marT="6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9</a:t>
                      </a:r>
                      <a:br>
                        <a:rPr lang="en-US" sz="1100" b="0" dirty="0">
                          <a:solidFill>
                            <a:schemeClr val="tx1"/>
                          </a:solidFill>
                          <a:effectLst/>
                          <a:latin typeface="+mn-lt"/>
                          <a:ea typeface="Times New Roman"/>
                          <a:cs typeface="Times New Roman"/>
                        </a:rPr>
                      </a:br>
                      <a:r>
                        <a:rPr lang="en-US" sz="1100" b="0" dirty="0">
                          <a:solidFill>
                            <a:schemeClr val="tx1"/>
                          </a:solidFill>
                          <a:effectLst/>
                          <a:latin typeface="+mn-lt"/>
                          <a:ea typeface="Times New Roman"/>
                          <a:cs typeface="Times New Roman"/>
                        </a:rPr>
                        <a:t>(Orange/ Osceola)</a:t>
                      </a:r>
                      <a:endParaRPr lang="en-US" sz="1100" b="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Derrell Hand</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81486">
                <a:tc vMerge="1">
                  <a:txBody>
                    <a:bodyPr/>
                    <a:lstStyle/>
                    <a:p>
                      <a:endParaRPr lang="en-US"/>
                    </a:p>
                  </a:txBody>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9</a:t>
                      </a:r>
                      <a:br>
                        <a:rPr lang="en-US" sz="1100" b="0" dirty="0">
                          <a:solidFill>
                            <a:schemeClr val="tx1"/>
                          </a:solidFill>
                          <a:effectLst/>
                          <a:latin typeface="+mn-lt"/>
                          <a:ea typeface="Times New Roman"/>
                          <a:cs typeface="Times New Roman"/>
                        </a:rPr>
                      </a:br>
                      <a:r>
                        <a:rPr lang="en-US" sz="1100" b="0" dirty="0">
                          <a:solidFill>
                            <a:schemeClr val="tx1"/>
                          </a:solidFill>
                          <a:effectLst/>
                          <a:latin typeface="+mn-lt"/>
                          <a:ea typeface="Times New Roman"/>
                          <a:cs typeface="Times New Roman"/>
                        </a:rPr>
                        <a:t>(Orange)</a:t>
                      </a:r>
                      <a:endParaRPr lang="en-US" sz="1100" b="0" dirty="0">
                        <a:solidFill>
                          <a:schemeClr val="tx1"/>
                        </a:solidFill>
                        <a:effectLst/>
                        <a:latin typeface="+mn-lt"/>
                        <a:ea typeface="Calibri"/>
                        <a:cs typeface="Times New Roman"/>
                      </a:endParaRPr>
                    </a:p>
                  </a:txBody>
                  <a:tcPr marL="25400" marR="25400" marT="25400" marB="25400" anchor="ctr">
                    <a:lnT w="6350" cap="flat" cmpd="sng" algn="ctr">
                      <a:solidFill>
                        <a:srgbClr val="000000"/>
                      </a:solidFill>
                      <a:prstDash val="solid"/>
                      <a:round/>
                      <a:headEnd type="none" w="med" len="med"/>
                      <a:tailEnd type="none" w="med" len="med"/>
                    </a:lnT>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Hood, Megan </a:t>
                      </a:r>
                      <a:endParaRPr lang="en-US" sz="1100" b="0" dirty="0">
                        <a:solidFill>
                          <a:schemeClr val="tx1"/>
                        </a:solidFill>
                        <a:effectLst/>
                        <a:latin typeface="+mn-lt"/>
                        <a:ea typeface="Calibri"/>
                        <a:cs typeface="Times New Roman"/>
                      </a:endParaRPr>
                    </a:p>
                  </a:txBody>
                  <a:tcPr marL="25400" marR="25400" marT="25400" marB="254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16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99266">
                <a:tc>
                  <a:txBody>
                    <a:bodyPr/>
                    <a:lstStyle/>
                    <a:p>
                      <a:pPr algn="ctr" fontAlgn="ctr"/>
                      <a:endParaRPr lang="en-US" sz="1100" b="0" i="0" u="none" strike="noStrike" dirty="0">
                        <a:solidFill>
                          <a:srgbClr val="000000"/>
                        </a:solidFill>
                        <a:effectLst/>
                        <a:latin typeface="+mn-lt"/>
                      </a:endParaRPr>
                    </a:p>
                  </a:txBody>
                  <a:tcPr marL="6342" marR="6342" marT="634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j-lt"/>
                          <a:ea typeface="Times New Roman"/>
                          <a:cs typeface="Times New Roman"/>
                        </a:rPr>
                        <a:t>9</a:t>
                      </a:r>
                      <a:br>
                        <a:rPr lang="en-US" sz="1100" b="0" dirty="0">
                          <a:solidFill>
                            <a:srgbClr val="000000"/>
                          </a:solidFill>
                          <a:effectLst/>
                          <a:latin typeface="+mj-lt"/>
                          <a:ea typeface="Times New Roman"/>
                          <a:cs typeface="Times New Roman"/>
                        </a:rPr>
                      </a:br>
                      <a:r>
                        <a:rPr lang="en-US" sz="1100" b="0" dirty="0">
                          <a:solidFill>
                            <a:srgbClr val="000000"/>
                          </a:solidFill>
                          <a:effectLst/>
                          <a:latin typeface="+mj-lt"/>
                          <a:ea typeface="Times New Roman"/>
                          <a:cs typeface="Times New Roman"/>
                        </a:rPr>
                        <a:t>(Orange)</a:t>
                      </a:r>
                      <a:endParaRPr lang="en-US" sz="1100" b="0" dirty="0">
                        <a:effectLst/>
                        <a:latin typeface="+mj-lt"/>
                        <a:ea typeface="Calibri"/>
                        <a:cs typeface="Times New Roman"/>
                      </a:endParaRPr>
                    </a:p>
                  </a:txBody>
                  <a:tcPr marL="25400" marR="25400" marT="25400" marB="25400" anchor="ctr">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j-lt"/>
                          <a:ea typeface="Times New Roman"/>
                          <a:cs typeface="Times New Roman"/>
                        </a:rPr>
                        <a:t>Whitsel,</a:t>
                      </a:r>
                      <a:r>
                        <a:rPr lang="en-US" sz="1100" b="0" baseline="0" dirty="0">
                          <a:solidFill>
                            <a:srgbClr val="000000"/>
                          </a:solidFill>
                          <a:effectLst/>
                          <a:latin typeface="+mj-lt"/>
                          <a:ea typeface="Times New Roman"/>
                          <a:cs typeface="Times New Roman"/>
                        </a:rPr>
                        <a:t> Zachery</a:t>
                      </a:r>
                    </a:p>
                    <a:p>
                      <a:pPr marL="0" marR="0" algn="ctr" fontAlgn="ctr">
                        <a:lnSpc>
                          <a:spcPct val="115000"/>
                        </a:lnSpc>
                        <a:spcBef>
                          <a:spcPts val="0"/>
                        </a:spcBef>
                        <a:spcAft>
                          <a:spcPts val="0"/>
                        </a:spcAft>
                      </a:pPr>
                      <a:r>
                        <a:rPr lang="en-US" sz="1100" b="0" baseline="0" dirty="0">
                          <a:solidFill>
                            <a:srgbClr val="000000"/>
                          </a:solidFill>
                          <a:effectLst/>
                          <a:latin typeface="+mj-lt"/>
                          <a:ea typeface="Times New Roman"/>
                          <a:cs typeface="Times New Roman"/>
                        </a:rPr>
                        <a:t>Maria Weber</a:t>
                      </a:r>
                    </a:p>
                  </a:txBody>
                  <a:tcPr marL="25400" marR="25400" marT="25400" marB="254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j-lt"/>
                          <a:ea typeface="Calibri"/>
                          <a:cs typeface="Times New Roman"/>
                        </a:rPr>
                        <a:t>15</a:t>
                      </a:r>
                    </a:p>
                    <a:p>
                      <a:pPr marL="0" marR="0" algn="ctr" fontAlgn="ctr">
                        <a:lnSpc>
                          <a:spcPct val="115000"/>
                        </a:lnSpc>
                        <a:spcBef>
                          <a:spcPts val="0"/>
                        </a:spcBef>
                        <a:spcAft>
                          <a:spcPts val="0"/>
                        </a:spcAft>
                      </a:pPr>
                      <a:r>
                        <a:rPr lang="en-US" sz="1100" b="0" dirty="0">
                          <a:solidFill>
                            <a:srgbClr val="000000"/>
                          </a:solidFill>
                          <a:effectLst/>
                          <a:latin typeface="+mj-lt"/>
                          <a:ea typeface="Calibri"/>
                          <a:cs typeface="Times New Roman"/>
                        </a:rPr>
                        <a:t>1</a:t>
                      </a:r>
                      <a:endParaRPr lang="en-US" sz="1100" b="0" dirty="0">
                        <a:effectLst/>
                        <a:latin typeface="+mj-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81486">
                <a:tc>
                  <a:txBody>
                    <a:bodyPr/>
                    <a:lstStyle/>
                    <a:p>
                      <a:pPr algn="ctr" fontAlgn="ctr"/>
                      <a:r>
                        <a:rPr lang="en-US" sz="1100" b="0" i="0" u="none" strike="noStrike" dirty="0">
                          <a:solidFill>
                            <a:srgbClr val="000000"/>
                          </a:solidFill>
                          <a:effectLst/>
                          <a:latin typeface="+mn-lt"/>
                        </a:rPr>
                        <a:t>3</a:t>
                      </a:r>
                    </a:p>
                  </a:txBody>
                  <a:tcPr marL="6342" marR="6342" marT="6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10</a:t>
                      </a:r>
                      <a:br>
                        <a:rPr lang="en-US" sz="1100" b="0" dirty="0">
                          <a:solidFill>
                            <a:schemeClr val="tx1"/>
                          </a:solidFill>
                          <a:effectLst/>
                          <a:latin typeface="+mn-lt"/>
                          <a:ea typeface="Times New Roman"/>
                          <a:cs typeface="Times New Roman"/>
                        </a:rPr>
                      </a:br>
                      <a:r>
                        <a:rPr lang="en-US" sz="1100" b="0" dirty="0">
                          <a:solidFill>
                            <a:schemeClr val="tx1"/>
                          </a:solidFill>
                          <a:effectLst/>
                          <a:latin typeface="+mn-lt"/>
                          <a:ea typeface="Times New Roman"/>
                          <a:cs typeface="Times New Roman"/>
                        </a:rPr>
                        <a:t>(Polk/</a:t>
                      </a:r>
                      <a:r>
                        <a:rPr lang="en-US" sz="1100" b="0" baseline="0" dirty="0">
                          <a:solidFill>
                            <a:schemeClr val="tx1"/>
                          </a:solidFill>
                          <a:effectLst/>
                          <a:latin typeface="+mn-lt"/>
                          <a:ea typeface="Times New Roman"/>
                          <a:cs typeface="Times New Roman"/>
                        </a:rPr>
                        <a:t> Hardee/ Highlands)</a:t>
                      </a:r>
                      <a:endParaRPr lang="en-US" sz="1100" b="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Hunt, Lawrence</a:t>
                      </a:r>
                    </a:p>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Derrell Hand</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15</a:t>
                      </a:r>
                    </a:p>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5</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91550">
                <a:tc>
                  <a:txBody>
                    <a:bodyPr/>
                    <a:lstStyle/>
                    <a:p>
                      <a:pPr algn="ctr" fontAlgn="ctr"/>
                      <a:endParaRPr lang="en-US" sz="1100" b="0" i="0" u="none" strike="noStrike" dirty="0">
                        <a:solidFill>
                          <a:srgbClr val="000000"/>
                        </a:solidFill>
                        <a:effectLst/>
                        <a:latin typeface="+mn-lt"/>
                      </a:endParaRPr>
                    </a:p>
                  </a:txBody>
                  <a:tcPr marL="6342" marR="6342" marT="634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en-US" sz="1100" b="0" dirty="0">
                          <a:solidFill>
                            <a:schemeClr val="tx1"/>
                          </a:solidFill>
                          <a:effectLst/>
                          <a:latin typeface="+mn-lt"/>
                          <a:ea typeface="Tahoma" panose="020B0604030504040204" pitchFamily="34" charset="0"/>
                          <a:cs typeface="Tahoma" panose="020B0604030504040204" pitchFamily="34" charset="0"/>
                        </a:rPr>
                        <a:t>10</a:t>
                      </a:r>
                      <a:br>
                        <a:rPr lang="en-US" sz="1100" b="0" dirty="0">
                          <a:solidFill>
                            <a:schemeClr val="tx1"/>
                          </a:solidFill>
                          <a:effectLst/>
                          <a:latin typeface="+mn-lt"/>
                          <a:ea typeface="Tahoma" panose="020B0604030504040204" pitchFamily="34" charset="0"/>
                          <a:cs typeface="Tahoma" panose="020B0604030504040204" pitchFamily="34" charset="0"/>
                        </a:rPr>
                      </a:br>
                      <a:r>
                        <a:rPr lang="en-US" sz="1100" b="0" dirty="0">
                          <a:solidFill>
                            <a:schemeClr val="tx1"/>
                          </a:solidFill>
                          <a:effectLst/>
                          <a:latin typeface="+mn-lt"/>
                          <a:ea typeface="Tahoma" panose="020B0604030504040204" pitchFamily="34" charset="0"/>
                          <a:cs typeface="Tahoma" panose="020B0604030504040204" pitchFamily="34" charset="0"/>
                        </a:rPr>
                        <a:t>(Polk)</a:t>
                      </a:r>
                    </a:p>
                  </a:txBody>
                  <a:tcPr marL="25400" marR="25400" marT="25400" marB="25400" anchor="ctr">
                    <a:lnT w="6350" cap="flat" cmpd="sng" algn="ctr">
                      <a:solidFill>
                        <a:srgbClr val="000000"/>
                      </a:solidFill>
                      <a:prstDash val="solid"/>
                      <a:round/>
                      <a:headEnd type="none" w="med" len="med"/>
                      <a:tailEnd type="none" w="med" len="med"/>
                    </a:lnT>
                    <a:solidFill>
                      <a:schemeClr val="bg1"/>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endParaRPr lang="en-US" sz="1100" b="0" baseline="0" dirty="0">
                        <a:solidFill>
                          <a:schemeClr val="tx1"/>
                        </a:solidFill>
                        <a:effectLst/>
                        <a:latin typeface="+mn-lt"/>
                        <a:ea typeface="Tahoma" panose="020B0604030504040204" pitchFamily="34" charset="0"/>
                        <a:cs typeface="Tahoma" panose="020B0604030504040204" pitchFamily="34" charset="0"/>
                      </a:endParaRPr>
                    </a:p>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0" kern="1200" dirty="0">
                          <a:solidFill>
                            <a:srgbClr val="000000"/>
                          </a:solidFill>
                          <a:effectLst/>
                          <a:latin typeface="+mn-lt"/>
                          <a:ea typeface="Times New Roman"/>
                          <a:cs typeface="Times New Roman"/>
                        </a:rPr>
                        <a:t>James</a:t>
                      </a:r>
                      <a:r>
                        <a:rPr lang="en-US" sz="1100" b="0" kern="1200" baseline="0" dirty="0">
                          <a:solidFill>
                            <a:srgbClr val="000000"/>
                          </a:solidFill>
                          <a:effectLst/>
                          <a:latin typeface="+mn-lt"/>
                          <a:ea typeface="Times New Roman"/>
                          <a:cs typeface="Times New Roman"/>
                        </a:rPr>
                        <a:t> Axson</a:t>
                      </a:r>
                    </a:p>
                    <a:p>
                      <a:pPr marL="0" marR="0" lvl="0" indent="0" algn="ctr" defTabSz="914400" rtl="0" eaLnBrk="1" fontAlgn="ctr" latinLnBrk="0" hangingPunct="1">
                        <a:lnSpc>
                          <a:spcPct val="115000"/>
                        </a:lnSpc>
                        <a:spcBef>
                          <a:spcPts val="0"/>
                        </a:spcBef>
                        <a:spcAft>
                          <a:spcPts val="0"/>
                        </a:spcAft>
                        <a:buClrTx/>
                        <a:buSzTx/>
                        <a:buFontTx/>
                        <a:buNone/>
                        <a:tabLst/>
                        <a:defRPr/>
                      </a:pPr>
                      <a:endParaRPr lang="en-US" sz="1100" b="0" kern="1200" dirty="0">
                        <a:solidFill>
                          <a:srgbClr val="000000"/>
                        </a:solidFill>
                        <a:effectLst/>
                        <a:latin typeface="+mn-lt"/>
                        <a:ea typeface="Times New Roman"/>
                        <a:cs typeface="Times New Roman"/>
                      </a:endParaRPr>
                    </a:p>
                  </a:txBody>
                  <a:tcPr marL="25400" marR="25400" marT="25400" marB="254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17</a:t>
                      </a:r>
                    </a:p>
                    <a:p>
                      <a:pPr marL="0" marR="0" algn="ctr" fontAlgn="ctr">
                        <a:lnSpc>
                          <a:spcPct val="115000"/>
                        </a:lnSpc>
                        <a:spcBef>
                          <a:spcPts val="0"/>
                        </a:spcBef>
                        <a:spcAft>
                          <a:spcPts val="0"/>
                        </a:spcAft>
                      </a:pPr>
                      <a:endParaRPr lang="en-US" sz="1100" b="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1486">
                <a:tc>
                  <a:txBody>
                    <a:bodyPr/>
                    <a:lstStyle/>
                    <a:p>
                      <a:pPr algn="ctr" fontAlgn="ctr"/>
                      <a:r>
                        <a:rPr lang="en-US" sz="1100" b="0" i="0" u="none" strike="noStrike" dirty="0">
                          <a:solidFill>
                            <a:srgbClr val="000000"/>
                          </a:solidFill>
                          <a:effectLst/>
                          <a:latin typeface="+mn-lt"/>
                        </a:rPr>
                        <a:t>4</a:t>
                      </a:r>
                    </a:p>
                  </a:txBody>
                  <a:tcPr marL="6342" marR="6342" marT="6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12</a:t>
                      </a:r>
                      <a:br>
                        <a:rPr lang="en-US" sz="1100" b="0" dirty="0">
                          <a:solidFill>
                            <a:schemeClr val="tx1"/>
                          </a:solidFill>
                          <a:effectLst/>
                          <a:latin typeface="+mn-lt"/>
                          <a:ea typeface="Times New Roman"/>
                          <a:cs typeface="Times New Roman"/>
                        </a:rPr>
                      </a:br>
                      <a:r>
                        <a:rPr lang="en-US" sz="1100" b="0" dirty="0">
                          <a:solidFill>
                            <a:schemeClr val="tx1"/>
                          </a:solidFill>
                          <a:effectLst/>
                          <a:latin typeface="+mn-lt"/>
                          <a:ea typeface="Times New Roman"/>
                          <a:cs typeface="Times New Roman"/>
                        </a:rPr>
                        <a:t>(Manatee/ Sarasota/ Desoto)</a:t>
                      </a:r>
                      <a:endParaRPr lang="en-US" sz="1100" b="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Nicole Austin</a:t>
                      </a:r>
                    </a:p>
                  </a:txBody>
                  <a:tcPr marL="25400" marR="25400" marT="25400" marB="254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16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81486">
                <a:tc>
                  <a:txBody>
                    <a:bodyPr/>
                    <a:lstStyle/>
                    <a:p>
                      <a:pPr algn="ctr" fontAlgn="ctr"/>
                      <a:r>
                        <a:rPr lang="en-US" sz="1100" b="0" i="0" u="none" strike="noStrike" dirty="0">
                          <a:solidFill>
                            <a:srgbClr val="000000"/>
                          </a:solidFill>
                          <a:effectLst/>
                          <a:latin typeface="+mn-lt"/>
                        </a:rPr>
                        <a:t>5</a:t>
                      </a:r>
                    </a:p>
                  </a:txBody>
                  <a:tcPr marL="6342" marR="6342" marT="634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highlight>
                            <a:srgbClr val="FFFFFF"/>
                          </a:highlight>
                          <a:latin typeface="+mn-lt"/>
                          <a:ea typeface="Times New Roman"/>
                          <a:cs typeface="Times New Roman"/>
                        </a:rPr>
                        <a:t>13</a:t>
                      </a:r>
                      <a:br>
                        <a:rPr lang="en-US" sz="1100" b="0" dirty="0">
                          <a:solidFill>
                            <a:srgbClr val="000000"/>
                          </a:solidFill>
                          <a:effectLst/>
                          <a:highlight>
                            <a:srgbClr val="FFFFFF"/>
                          </a:highlight>
                          <a:latin typeface="+mn-lt"/>
                          <a:ea typeface="Times New Roman"/>
                          <a:cs typeface="Times New Roman"/>
                        </a:rPr>
                      </a:br>
                      <a:r>
                        <a:rPr lang="en-US" sz="1100" b="0" dirty="0">
                          <a:solidFill>
                            <a:srgbClr val="000000"/>
                          </a:solidFill>
                          <a:effectLst/>
                          <a:highlight>
                            <a:srgbClr val="FFFFFF"/>
                          </a:highlight>
                          <a:latin typeface="+mn-lt"/>
                          <a:ea typeface="Times New Roman"/>
                          <a:cs typeface="Times New Roman"/>
                        </a:rPr>
                        <a:t>(Hillsborough)</a:t>
                      </a:r>
                      <a:endParaRPr lang="en-US" sz="1100" b="0" dirty="0">
                        <a:solidFill>
                          <a:srgbClr val="000000"/>
                        </a:solidFill>
                        <a:effectLst/>
                        <a:highlight>
                          <a:srgbClr val="FFFFFF"/>
                        </a:highlight>
                        <a:latin typeface="+mn-lt"/>
                        <a:ea typeface="Calibri"/>
                        <a:cs typeface="Times New Roman"/>
                      </a:endParaRPr>
                    </a:p>
                  </a:txBody>
                  <a:tcPr marL="25400" marR="25400" marT="25400" marB="25400" anchor="ctr">
                    <a:lnT w="6350" cap="flat" cmpd="sng" algn="ctr">
                      <a:solidFill>
                        <a:srgbClr val="000000"/>
                      </a:solidFill>
                      <a:prstDash val="solid"/>
                      <a:round/>
                      <a:headEnd type="none" w="med" len="med"/>
                      <a:tailEnd type="none" w="med" len="med"/>
                    </a:lnT>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Carlo Malolos</a:t>
                      </a:r>
                    </a:p>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Charles Bellows</a:t>
                      </a:r>
                    </a:p>
                    <a:p>
                      <a:pPr marL="0" marR="0" algn="ctr" fontAlgn="ctr">
                        <a:lnSpc>
                          <a:spcPct val="115000"/>
                        </a:lnSpc>
                        <a:spcBef>
                          <a:spcPts val="0"/>
                        </a:spcBef>
                        <a:spcAft>
                          <a:spcPts val="0"/>
                        </a:spcAft>
                      </a:pPr>
                      <a:endParaRPr lang="en-US" sz="1100" b="0" baseline="0" dirty="0">
                        <a:solidFill>
                          <a:schemeClr val="tx1"/>
                        </a:solidFill>
                        <a:effectLst/>
                        <a:highlight>
                          <a:srgbClr val="FFFFFF"/>
                        </a:highlight>
                        <a:latin typeface="+mn-lt"/>
                        <a:ea typeface="Calibri"/>
                        <a:cs typeface="Times New Roman"/>
                      </a:endParaRPr>
                    </a:p>
                  </a:txBody>
                  <a:tcPr marL="25400" marR="25400" marT="25400" marB="254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11</a:t>
                      </a:r>
                    </a:p>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14</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3860">
                <a:tc>
                  <a:txBody>
                    <a:bodyPr/>
                    <a:lstStyle/>
                    <a:p>
                      <a:pPr algn="ctr" fontAlgn="ctr"/>
                      <a:r>
                        <a:rPr lang="en-US" sz="1100" b="0" i="0" u="none" strike="noStrike" dirty="0">
                          <a:solidFill>
                            <a:srgbClr val="000000"/>
                          </a:solidFill>
                          <a:effectLst/>
                          <a:latin typeface="+mn-lt"/>
                        </a:rPr>
                        <a:t>6</a:t>
                      </a:r>
                    </a:p>
                  </a:txBody>
                  <a:tcPr marL="6342" marR="6342" marT="6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18</a:t>
                      </a:r>
                      <a:br>
                        <a:rPr lang="en-US" sz="1100" b="0" dirty="0">
                          <a:solidFill>
                            <a:schemeClr val="tx1"/>
                          </a:solidFill>
                          <a:effectLst/>
                          <a:latin typeface="+mn-lt"/>
                          <a:ea typeface="Times New Roman"/>
                          <a:cs typeface="Times New Roman"/>
                        </a:rPr>
                      </a:br>
                      <a:r>
                        <a:rPr lang="en-US" sz="1100" b="0" dirty="0">
                          <a:solidFill>
                            <a:schemeClr val="tx1"/>
                          </a:solidFill>
                          <a:effectLst/>
                          <a:latin typeface="+mn-lt"/>
                          <a:ea typeface="Times New Roman"/>
                          <a:cs typeface="Times New Roman"/>
                        </a:rPr>
                        <a:t>(Brevard)</a:t>
                      </a:r>
                      <a:endParaRPr lang="en-US" sz="1100" b="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Eubanks, Marileen</a:t>
                      </a:r>
                      <a:endParaRPr lang="en-US" sz="1100" b="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Calibri"/>
                          <a:cs typeface="Times New Roman"/>
                        </a:rPr>
                        <a:t>13</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19998">
                <a:tc>
                  <a:txBody>
                    <a:bodyPr/>
                    <a:lstStyle/>
                    <a:p>
                      <a:pPr algn="ctr" fontAlgn="ctr"/>
                      <a:endParaRPr lang="en-US" sz="1100" b="1"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100" b="0" dirty="0">
                          <a:solidFill>
                            <a:schemeClr val="tx1"/>
                          </a:solidFill>
                          <a:effectLst/>
                          <a:latin typeface="+mn-lt"/>
                          <a:ea typeface="Times New Roman"/>
                          <a:cs typeface="Times New Roman"/>
                        </a:rPr>
                        <a:t> </a:t>
                      </a:r>
                      <a:endParaRPr lang="en-US" sz="1100" b="0" dirty="0">
                        <a:solidFill>
                          <a:schemeClr val="tx1"/>
                        </a:solidFill>
                        <a:effectLst/>
                        <a:latin typeface="+mn-lt"/>
                        <a:ea typeface="Calibri"/>
                        <a:cs typeface="Times New Roman"/>
                      </a:endParaRPr>
                    </a:p>
                  </a:txBody>
                  <a:tcPr marL="25400" marR="25400" marT="25400" marB="25400">
                    <a:lnT w="6350" cap="flat" cmpd="sng" algn="ctr">
                      <a:solidFill>
                        <a:srgbClr val="000000"/>
                      </a:solidFill>
                      <a:prstDash val="solid"/>
                      <a:round/>
                      <a:headEnd type="none" w="med" len="med"/>
                      <a:tailEnd type="none" w="med" len="med"/>
                    </a:lnT>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latin typeface="+mn-lt"/>
                          <a:ea typeface="Times New Roman"/>
                          <a:cs typeface="Times New Roman"/>
                        </a:rPr>
                        <a:t>TOTAL</a:t>
                      </a:r>
                      <a:endParaRPr lang="en-US" sz="1100" b="0" dirty="0">
                        <a:solidFill>
                          <a:schemeClr val="tx1"/>
                        </a:solidFill>
                        <a:effectLst/>
                        <a:latin typeface="+mn-lt"/>
                        <a:ea typeface="Calibri"/>
                        <a:cs typeface="Times New Roman"/>
                      </a:endParaRPr>
                    </a:p>
                  </a:txBody>
                  <a:tcPr marL="25400" marR="25400" marT="25400" marB="25400" anchor="ctr">
                    <a:lnT w="6350" cap="flat" cmpd="sng" algn="ctr">
                      <a:solidFill>
                        <a:srgbClr val="000000"/>
                      </a:solidFill>
                      <a:prstDash val="solid"/>
                      <a:round/>
                      <a:headEnd type="none" w="med" len="med"/>
                      <a:tailEnd type="none" w="med" len="med"/>
                    </a:lnT>
                    <a:solidFill>
                      <a:schemeClr val="bg1"/>
                    </a:solidFill>
                  </a:tcPr>
                </a:tc>
                <a:tc>
                  <a:txBody>
                    <a:bodyPr/>
                    <a:lstStyle/>
                    <a:p>
                      <a:pPr marL="0" marR="0" algn="ctr" fontAlgn="ctr">
                        <a:lnSpc>
                          <a:spcPct val="115000"/>
                        </a:lnSpc>
                        <a:spcBef>
                          <a:spcPts val="0"/>
                        </a:spcBef>
                        <a:spcAft>
                          <a:spcPts val="0"/>
                        </a:spcAft>
                      </a:pPr>
                      <a:r>
                        <a:rPr lang="en-US" sz="1100" b="0" dirty="0">
                          <a:solidFill>
                            <a:schemeClr val="tx1"/>
                          </a:solidFill>
                          <a:effectLst/>
                          <a:highlight>
                            <a:srgbClr val="FFFFFF"/>
                          </a:highlight>
                          <a:latin typeface="+mn-lt"/>
                          <a:ea typeface="Calibri"/>
                          <a:cs typeface="Times New Roman"/>
                        </a:rPr>
                        <a:t>164</a:t>
                      </a:r>
                    </a:p>
                  </a:txBody>
                  <a:tcPr marL="25400" marR="25400" marT="25400" marB="254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0386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Staff Vacancies, </a:t>
            </a:r>
            <a:br>
              <a:rPr lang="en-US" altLang="en-US" dirty="0"/>
            </a:br>
            <a:r>
              <a:rPr lang="en-US" altLang="en-US" dirty="0"/>
              <a:t>July 31, 2019</a:t>
            </a:r>
          </a:p>
        </p:txBody>
      </p:sp>
      <p:sp>
        <p:nvSpPr>
          <p:cNvPr id="13" name="Date Placeholder 12"/>
          <p:cNvSpPr>
            <a:spLocks noGrp="1"/>
          </p:cNvSpPr>
          <p:nvPr>
            <p:ph type="dt" sz="quarter" idx="4294967295"/>
          </p:nvPr>
        </p:nvSpPr>
        <p:spPr>
          <a:xfrm>
            <a:off x="7010400" y="6351588"/>
            <a:ext cx="2133600" cy="365125"/>
          </a:xfrm>
        </p:spPr>
        <p:txBody>
          <a:bodyPr/>
          <a:lstStyle/>
          <a:p>
            <a:fld id="{35C18DCA-A2DF-4F88-91CE-000EF67DBFF0}" type="datetime1">
              <a:rPr lang="en-US" smtClean="0"/>
              <a:pPr/>
              <a:t>11/13/2019</a:t>
            </a:fld>
            <a:endParaRPr lang="en-US" dirty="0"/>
          </a:p>
        </p:txBody>
      </p:sp>
      <p:sp>
        <p:nvSpPr>
          <p:cNvPr id="31748" name="Slide Number Placeholder 1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D0BA168-662B-4297-BFCE-54731971319E}" type="slidenum">
              <a:rPr lang="en-US" altLang="en-US" smtClean="0"/>
              <a:pPr/>
              <a:t>19</a:t>
            </a:fld>
            <a:endParaRPr lang="en-US" altLang="en-US" dirty="0"/>
          </a:p>
        </p:txBody>
      </p:sp>
      <p:graphicFrame>
        <p:nvGraphicFramePr>
          <p:cNvPr id="3" name="Object 2">
            <a:extLst>
              <a:ext uri="{FF2B5EF4-FFF2-40B4-BE49-F238E27FC236}">
                <a16:creationId xmlns:a16="http://schemas.microsoft.com/office/drawing/2014/main" id="{C1DF14C9-86CE-41CA-85D4-E2ED6226B940}"/>
              </a:ext>
            </a:extLst>
          </p:cNvPr>
          <p:cNvGraphicFramePr>
            <a:graphicFrameLocks noChangeAspect="1"/>
          </p:cNvGraphicFramePr>
          <p:nvPr>
            <p:extLst>
              <p:ext uri="{D42A27DB-BD31-4B8C-83A1-F6EECF244321}">
                <p14:modId xmlns:p14="http://schemas.microsoft.com/office/powerpoint/2010/main" val="4117647428"/>
              </p:ext>
            </p:extLst>
          </p:nvPr>
        </p:nvGraphicFramePr>
        <p:xfrm>
          <a:off x="304800" y="2819400"/>
          <a:ext cx="8567737" cy="1524000"/>
        </p:xfrm>
        <a:graphic>
          <a:graphicData uri="http://schemas.openxmlformats.org/presentationml/2006/ole">
            <mc:AlternateContent xmlns:mc="http://schemas.openxmlformats.org/markup-compatibility/2006">
              <mc:Choice xmlns:v="urn:schemas-microsoft-com:vml" Requires="v">
                <p:oleObj spid="_x0000_s5131" name="Worksheet" r:id="rId3" imgW="8601254" imgH="771459" progId="Excel.Sheet.12">
                  <p:embed/>
                </p:oleObj>
              </mc:Choice>
              <mc:Fallback>
                <p:oleObj name="Worksheet" r:id="rId3" imgW="8601254" imgH="771459" progId="Excel.Sheet.12">
                  <p:embed/>
                  <p:pic>
                    <p:nvPicPr>
                      <p:cNvPr id="0" name=""/>
                      <p:cNvPicPr/>
                      <p:nvPr/>
                    </p:nvPicPr>
                    <p:blipFill>
                      <a:blip r:embed="rId4"/>
                      <a:stretch>
                        <a:fillRect/>
                      </a:stretch>
                    </p:blipFill>
                    <p:spPr>
                      <a:xfrm>
                        <a:off x="304800" y="2819400"/>
                        <a:ext cx="8567737" cy="1524000"/>
                      </a:xfrm>
                      <a:prstGeom prst="rect">
                        <a:avLst/>
                      </a:prstGeom>
                    </p:spPr>
                  </p:pic>
                </p:oleObj>
              </mc:Fallback>
            </mc:AlternateContent>
          </a:graphicData>
        </a:graphic>
      </p:graphicFrame>
    </p:spTree>
    <p:extLst>
      <p:ext uri="{BB962C8B-B14F-4D97-AF65-F5344CB8AC3E}">
        <p14:creationId xmlns:p14="http://schemas.microsoft.com/office/powerpoint/2010/main" val="1430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Central Florida Data Packet</a:t>
            </a:r>
            <a:br>
              <a:rPr lang="en-US" altLang="en-US" dirty="0"/>
            </a:br>
            <a:r>
              <a:rPr lang="en-US" altLang="en-US" dirty="0"/>
              <a:t>November 4, 2019</a:t>
            </a:r>
          </a:p>
        </p:txBody>
      </p:sp>
      <p:sp>
        <p:nvSpPr>
          <p:cNvPr id="14341" name="Content Placeholder 2"/>
          <p:cNvSpPr>
            <a:spLocks noGrp="1"/>
          </p:cNvSpPr>
          <p:nvPr>
            <p:ph sz="half" idx="1"/>
          </p:nvPr>
        </p:nvSpPr>
        <p:spPr/>
        <p:txBody>
          <a:bodyPr/>
          <a:lstStyle/>
          <a:p>
            <a:pPr marL="342900" indent="-342900">
              <a:buClr>
                <a:srgbClr val="7AC143"/>
              </a:buClr>
              <a:buFont typeface="Wingdings" panose="05000000000000000000" pitchFamily="2" charset="2"/>
              <a:buChar char="§"/>
            </a:pPr>
            <a:r>
              <a:rPr lang="en-US" u="sng" dirty="0">
                <a:solidFill>
                  <a:srgbClr val="002060"/>
                </a:solidFill>
                <a:hlinkClick r:id="rId3" action="ppaction://hlinksldjump"/>
              </a:rPr>
              <a:t>Performance Measures</a:t>
            </a:r>
            <a:endParaRPr lang="en-US" u="sng"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Timeliness</a:t>
            </a:r>
            <a:r>
              <a:rPr lang="en-US" dirty="0">
                <a:hlinkClick r:id="rId4" action="ppaction://hlinksldjump"/>
              </a:rPr>
              <a:t> of Admission</a:t>
            </a:r>
            <a:endParaRPr lang="en-US" u="sng" dirty="0">
              <a:solidFill>
                <a:srgbClr val="002060"/>
              </a:solidFill>
            </a:endParaRPr>
          </a:p>
          <a:p>
            <a:pPr marL="342900" indent="-342900">
              <a:buClr>
                <a:srgbClr val="7AC143"/>
              </a:buClr>
              <a:buFont typeface="Wingdings" panose="05000000000000000000" pitchFamily="2" charset="2"/>
              <a:buChar char="§"/>
            </a:pPr>
            <a:r>
              <a:rPr lang="en-US" dirty="0">
                <a:hlinkClick r:id="rId5" action="ppaction://hlinksldjump"/>
              </a:rPr>
              <a:t>Current Month Success Rate</a:t>
            </a:r>
          </a:p>
          <a:p>
            <a:pPr marL="342900" indent="-342900">
              <a:buClr>
                <a:srgbClr val="7AC143"/>
              </a:buClr>
              <a:buFont typeface="Wingdings" panose="05000000000000000000" pitchFamily="2" charset="2"/>
              <a:buChar char="§"/>
            </a:pPr>
            <a:r>
              <a:rPr lang="en-US" dirty="0">
                <a:hlinkClick r:id="rId6" action="ppaction://hlinksldjump"/>
              </a:rPr>
              <a:t>YTD Discharge Analysis</a:t>
            </a:r>
            <a:endParaRPr lang="en-US" dirty="0"/>
          </a:p>
          <a:p>
            <a:pPr marL="342900" indent="-342900">
              <a:buClr>
                <a:srgbClr val="7AC143"/>
              </a:buClr>
              <a:buFont typeface="Wingdings" panose="05000000000000000000" pitchFamily="2" charset="2"/>
              <a:buChar char="§"/>
            </a:pPr>
            <a:r>
              <a:rPr lang="en-US" dirty="0">
                <a:hlinkClick r:id="rId6" action="ppaction://hlinksldjump"/>
              </a:rPr>
              <a:t>Monthly and YTD Census Summary</a:t>
            </a:r>
            <a:endParaRPr lang="en-US" dirty="0"/>
          </a:p>
          <a:p>
            <a:pPr marL="342900" indent="-342900">
              <a:buClr>
                <a:srgbClr val="7AC143"/>
              </a:buClr>
              <a:buFont typeface="Wingdings" panose="05000000000000000000" pitchFamily="2" charset="2"/>
              <a:buChar char="§"/>
            </a:pPr>
            <a:r>
              <a:rPr lang="en-US" dirty="0">
                <a:hlinkClick r:id="rId7" action="ppaction://hlinksldjump"/>
              </a:rPr>
              <a:t>O.D.S and Recidivism</a:t>
            </a:r>
            <a:endParaRPr lang="en-US" dirty="0"/>
          </a:p>
          <a:p>
            <a:pPr marL="342900" indent="-342900">
              <a:buClr>
                <a:srgbClr val="7AC143"/>
              </a:buClr>
              <a:buFont typeface="Wingdings" panose="05000000000000000000" pitchFamily="2" charset="2"/>
              <a:buChar char="§"/>
            </a:pPr>
            <a:r>
              <a:rPr lang="en-US" dirty="0">
                <a:hlinkClick r:id="rId8" action="ppaction://hlinksldjump"/>
              </a:rPr>
              <a:t>Vocational Certifications</a:t>
            </a:r>
            <a:endParaRPr lang="en-US" dirty="0"/>
          </a:p>
          <a:p>
            <a:pPr marL="342900" indent="-342900">
              <a:buClr>
                <a:srgbClr val="7AC143"/>
              </a:buClr>
              <a:buFont typeface="Wingdings" panose="05000000000000000000" pitchFamily="2" charset="2"/>
              <a:buChar char="§"/>
            </a:pPr>
            <a:r>
              <a:rPr lang="en-US" dirty="0">
                <a:hlinkClick r:id="rId9" action="ppaction://hlinksldjump"/>
              </a:rPr>
              <a:t>Employment</a:t>
            </a:r>
            <a:endParaRPr lang="en-US" dirty="0"/>
          </a:p>
          <a:p>
            <a:pPr marL="342900" indent="-342900">
              <a:buClr>
                <a:srgbClr val="7AC143"/>
              </a:buClr>
              <a:buFont typeface="Wingdings" panose="05000000000000000000" pitchFamily="2" charset="2"/>
              <a:buChar char="§"/>
            </a:pPr>
            <a:endParaRPr lang="en-US" altLang="en-US" dirty="0"/>
          </a:p>
        </p:txBody>
      </p:sp>
      <p:sp>
        <p:nvSpPr>
          <p:cNvPr id="15" name="Content Placeholder 14"/>
          <p:cNvSpPr>
            <a:spLocks noGrp="1"/>
          </p:cNvSpPr>
          <p:nvPr>
            <p:ph sz="half" idx="2"/>
          </p:nvPr>
        </p:nvSpPr>
        <p:spPr/>
        <p:txBody>
          <a:bodyPr/>
          <a:lstStyle/>
          <a:p>
            <a:pPr marL="342900" indent="-342900">
              <a:buClr>
                <a:srgbClr val="7AC143"/>
              </a:buClr>
              <a:buFont typeface="Wingdings" panose="05000000000000000000" pitchFamily="2" charset="2"/>
              <a:buChar char="§"/>
            </a:pPr>
            <a:r>
              <a:rPr lang="en-US" dirty="0">
                <a:solidFill>
                  <a:srgbClr val="002060"/>
                </a:solidFill>
                <a:hlinkClick r:id="rId10" action="ppaction://hlinksldjump"/>
              </a:rPr>
              <a:t>Current Education Enrollment</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GED Test Passed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10" action="ppaction://hlinksldjump"/>
              </a:rPr>
              <a:t>GED Certification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10" action="ppaction://hlinksldjump"/>
              </a:rPr>
              <a:t>Skills Remediation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10" action="ppaction://hlinksldjump"/>
              </a:rPr>
              <a:t>Mentoring</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11" action="ppaction://hlinksldjump"/>
              </a:rPr>
              <a:t>Caseload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 action="ppaction://noaction"/>
              </a:rPr>
              <a:t>Staff Vacancies</a:t>
            </a:r>
            <a:endParaRPr lang="en-US" altLang="en-US" dirty="0">
              <a:solidFill>
                <a:srgbClr val="002060"/>
              </a:solidFill>
            </a:endParaRPr>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dirty="0"/>
          </a:p>
        </p:txBody>
      </p:sp>
      <p:sp>
        <p:nvSpPr>
          <p:cNvPr id="14339" name="Date Placeholder 18"/>
          <p:cNvSpPr>
            <a:spLocks noGrp="1"/>
          </p:cNvSpPr>
          <p:nvPr>
            <p:ph type="dt" sz="half" idx="10"/>
          </p:nvPr>
        </p:nvSpPr>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solidFill>
                  <a:schemeClr val="bg1"/>
                </a:solidFill>
              </a:rPr>
              <a:t>2</a:t>
            </a:r>
          </a:p>
        </p:txBody>
      </p:sp>
    </p:spTree>
    <p:extLst>
      <p:ext uri="{BB962C8B-B14F-4D97-AF65-F5344CB8AC3E}">
        <p14:creationId xmlns:p14="http://schemas.microsoft.com/office/powerpoint/2010/main" val="278317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Performance Measures</a:t>
            </a:r>
            <a:br>
              <a:rPr lang="en-US" altLang="en-US" dirty="0"/>
            </a:br>
            <a:r>
              <a:rPr lang="en-US" altLang="en-US" dirty="0"/>
              <a:t>July 1, 2019 – October 31, 2019</a:t>
            </a:r>
            <a:endParaRPr lang="en-US" dirty="0"/>
          </a:p>
        </p:txBody>
      </p:sp>
      <p:sp>
        <p:nvSpPr>
          <p:cNvPr id="15364" name="Slide Number Placeholder 12"/>
          <p:cNvSpPr>
            <a:spLocks noGrp="1"/>
          </p:cNvSpPr>
          <p:nvPr>
            <p:ph type="sldNum" sz="quarter" idx="4294967295"/>
          </p:nvPr>
        </p:nvSpPr>
        <p:spPr>
          <a:xfrm>
            <a:off x="8229600" y="6492875"/>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AE3D1684-D6BC-42A0-8C43-5EB53DA5B251}" type="slidenum">
              <a:rPr lang="en-US" altLang="en-US" smtClean="0"/>
              <a:pPr/>
              <a:t>3</a:t>
            </a:fld>
            <a:endParaRPr lang="en-US" altLang="en-US" dirty="0"/>
          </a:p>
        </p:txBody>
      </p:sp>
      <p:graphicFrame>
        <p:nvGraphicFramePr>
          <p:cNvPr id="2" name="Table 1">
            <a:extLst>
              <a:ext uri="{FF2B5EF4-FFF2-40B4-BE49-F238E27FC236}">
                <a16:creationId xmlns:a16="http://schemas.microsoft.com/office/drawing/2014/main" id="{448C8234-65A1-4FEF-BEA9-6278A5B0ED87}"/>
              </a:ext>
            </a:extLst>
          </p:cNvPr>
          <p:cNvGraphicFramePr>
            <a:graphicFrameLocks noGrp="1"/>
          </p:cNvGraphicFramePr>
          <p:nvPr>
            <p:extLst>
              <p:ext uri="{D42A27DB-BD31-4B8C-83A1-F6EECF244321}">
                <p14:modId xmlns:p14="http://schemas.microsoft.com/office/powerpoint/2010/main" val="982625978"/>
              </p:ext>
            </p:extLst>
          </p:nvPr>
        </p:nvGraphicFramePr>
        <p:xfrm>
          <a:off x="380999" y="1432115"/>
          <a:ext cx="8229601" cy="3619119"/>
        </p:xfrm>
        <a:graphic>
          <a:graphicData uri="http://schemas.openxmlformats.org/drawingml/2006/table">
            <a:tbl>
              <a:tblPr/>
              <a:tblGrid>
                <a:gridCol w="685801">
                  <a:extLst>
                    <a:ext uri="{9D8B030D-6E8A-4147-A177-3AD203B41FA5}">
                      <a16:colId xmlns:a16="http://schemas.microsoft.com/office/drawing/2014/main" val="1254431458"/>
                    </a:ext>
                  </a:extLst>
                </a:gridCol>
                <a:gridCol w="2721618">
                  <a:extLst>
                    <a:ext uri="{9D8B030D-6E8A-4147-A177-3AD203B41FA5}">
                      <a16:colId xmlns:a16="http://schemas.microsoft.com/office/drawing/2014/main" val="2105733467"/>
                    </a:ext>
                  </a:extLst>
                </a:gridCol>
                <a:gridCol w="964902">
                  <a:extLst>
                    <a:ext uri="{9D8B030D-6E8A-4147-A177-3AD203B41FA5}">
                      <a16:colId xmlns:a16="http://schemas.microsoft.com/office/drawing/2014/main" val="315867330"/>
                    </a:ext>
                  </a:extLst>
                </a:gridCol>
                <a:gridCol w="964902">
                  <a:extLst>
                    <a:ext uri="{9D8B030D-6E8A-4147-A177-3AD203B41FA5}">
                      <a16:colId xmlns:a16="http://schemas.microsoft.com/office/drawing/2014/main" val="2702591504"/>
                    </a:ext>
                  </a:extLst>
                </a:gridCol>
                <a:gridCol w="964902">
                  <a:extLst>
                    <a:ext uri="{9D8B030D-6E8A-4147-A177-3AD203B41FA5}">
                      <a16:colId xmlns:a16="http://schemas.microsoft.com/office/drawing/2014/main" val="2787993629"/>
                    </a:ext>
                  </a:extLst>
                </a:gridCol>
                <a:gridCol w="963738">
                  <a:extLst>
                    <a:ext uri="{9D8B030D-6E8A-4147-A177-3AD203B41FA5}">
                      <a16:colId xmlns:a16="http://schemas.microsoft.com/office/drawing/2014/main" val="789454880"/>
                    </a:ext>
                  </a:extLst>
                </a:gridCol>
                <a:gridCol w="963738">
                  <a:extLst>
                    <a:ext uri="{9D8B030D-6E8A-4147-A177-3AD203B41FA5}">
                      <a16:colId xmlns:a16="http://schemas.microsoft.com/office/drawing/2014/main" val="2597603321"/>
                    </a:ext>
                  </a:extLst>
                </a:gridCol>
              </a:tblGrid>
              <a:tr h="433070">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Output Measure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Numerator /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Denominator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Performance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Minimum Standard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Goal Achieved?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3"/>
                    </a:solidFill>
                  </a:tcPr>
                </a:tc>
                <a:extLst>
                  <a:ext uri="{0D108BD9-81ED-4DB2-BD59-A6C34878D82A}">
                    <a16:rowId xmlns:a16="http://schemas.microsoft.com/office/drawing/2014/main" val="2191935419"/>
                  </a:ext>
                </a:extLst>
              </a:tr>
              <a:tr h="60833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fontAlgn="ctr">
                        <a:lnSpc>
                          <a:spcPct val="107000"/>
                        </a:lnSpc>
                        <a:spcBef>
                          <a:spcPts val="0"/>
                        </a:spcBef>
                        <a:spcAft>
                          <a:spcPts val="0"/>
                        </a:spcAft>
                      </a:pPr>
                      <a:r>
                        <a:rPr lang="en-US" sz="1100" b="1" kern="1200" dirty="0">
                          <a:effectLst/>
                          <a:latin typeface="Calibri" panose="020F0502020204030204" pitchFamily="34" charset="0"/>
                          <a:ea typeface="Times New Roman" panose="02020603050405020304" pitchFamily="18" charset="0"/>
                          <a:cs typeface="Calibri" panose="020F0502020204030204" pitchFamily="34" charset="0"/>
                        </a:rPr>
                        <a:t>Youth referred to Vocational Certification will obtain a certificate.   </a:t>
                      </a:r>
                      <a:r>
                        <a:rPr lang="en-US" sz="1100" b="1" kern="1200">
                          <a:effectLst/>
                          <a:latin typeface="Calibri" panose="020F0502020204030204" pitchFamily="34" charset="0"/>
                          <a:ea typeface="Times New Roman" panose="02020603050405020304" pitchFamily="18" charset="0"/>
                          <a:cs typeface="Calibri" panose="020F0502020204030204" pitchFamily="34" charset="0"/>
                        </a:rPr>
                        <a:t>HBI and EWF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n-US" sz="1100" dirty="0">
                          <a:effectLst/>
                          <a:latin typeface="Calibri" panose="020F0502020204030204" pitchFamily="34" charset="0"/>
                          <a:cs typeface="Times New Roman" panose="02020603050405020304" pitchFamily="18" charset="0"/>
                        </a:rPr>
                        <a:t>56</a:t>
                      </a: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pPr>
                      <a:r>
                        <a:rPr lang="en-US" sz="1100" dirty="0">
                          <a:effectLst/>
                          <a:latin typeface="Calibri" panose="020F0502020204030204" pitchFamily="34" charset="0"/>
                          <a:cs typeface="Times New Roman" panose="02020603050405020304" pitchFamily="18" charset="0"/>
                        </a:rPr>
                        <a:t>63</a:t>
                      </a: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solidFill>
                            <a:srgbClr val="0000FF"/>
                          </a:solidFill>
                          <a:effectLst/>
                          <a:latin typeface="Tahoma" panose="020B0604030504040204" pitchFamily="34" charset="0"/>
                          <a:ea typeface="Times New Roman" panose="02020603050405020304" pitchFamily="18" charset="0"/>
                          <a:cs typeface="Times New Roman" panose="02020603050405020304" pitchFamily="18" charset="0"/>
                        </a:rPr>
                        <a:t>88.89%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effectLst/>
                          <a:latin typeface="Calibri" panose="020F0502020204030204" pitchFamily="34" charset="0"/>
                          <a:ea typeface="Calibri" panose="020F0502020204030204" pitchFamily="34" charset="0"/>
                          <a:cs typeface="Times New Roman" panose="02020603050405020304" pitchFamily="18" charset="0"/>
                        </a:rPr>
                        <a:t>88.89%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5948748"/>
                  </a:ext>
                </a:extLst>
              </a:tr>
              <a:tr h="528955">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fontAlgn="ctr">
                        <a:lnSpc>
                          <a:spcPct val="107000"/>
                        </a:lnSpc>
                        <a:spcBef>
                          <a:spcPts val="0"/>
                        </a:spcBef>
                        <a:spcAft>
                          <a:spcPts val="0"/>
                        </a:spcAft>
                      </a:pPr>
                      <a:r>
                        <a:rPr lang="en-US" sz="1050" kern="1200">
                          <a:effectLst/>
                          <a:latin typeface="Calibri" panose="020F0502020204030204" pitchFamily="34" charset="0"/>
                          <a:ea typeface="Times New Roman" panose="02020603050405020304" pitchFamily="18" charset="0"/>
                          <a:cs typeface="Calibri" panose="020F0502020204030204" pitchFamily="34" charset="0"/>
                        </a:rPr>
                        <a:t>Youth receiving services shall not be arrested for a new violation, and subsequently, adjudicated </a:t>
                      </a:r>
                      <a:r>
                        <a:rPr lang="en-US" sz="1050" b="1" kern="1200">
                          <a:effectLst/>
                          <a:latin typeface="Calibri" panose="020F0502020204030204" pitchFamily="34" charset="0"/>
                          <a:ea typeface="Times New Roman" panose="02020603050405020304" pitchFamily="18" charset="0"/>
                          <a:cs typeface="Calibri" panose="020F0502020204030204" pitchFamily="34" charset="0"/>
                        </a:rPr>
                        <a:t>during</a:t>
                      </a:r>
                      <a:r>
                        <a:rPr lang="en-US" sz="1050" kern="1200">
                          <a:effectLst/>
                          <a:latin typeface="Calibri" panose="020F0502020204030204" pitchFamily="34" charset="0"/>
                          <a:ea typeface="Times New Roman" panose="02020603050405020304" pitchFamily="18" charset="0"/>
                          <a:cs typeface="Calibri" panose="020F0502020204030204" pitchFamily="34" charset="0"/>
                        </a:rPr>
                        <a:t> 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900" kern="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TBD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900" kern="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TBD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dirty="0">
                          <a:solidFill>
                            <a:srgbClr val="0000FF"/>
                          </a:solidFill>
                          <a:effectLst/>
                          <a:latin typeface="Tahoma" panose="020B0604030504040204" pitchFamily="34" charset="0"/>
                          <a:ea typeface="Calibri" panose="020F0502020204030204" pitchFamily="34" charset="0"/>
                          <a:cs typeface="Times New Roman" panose="02020603050405020304" pitchFamily="18" charset="0"/>
                        </a:rPr>
                        <a:t>TBD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80.00%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rPr>
                        <a:t>TBD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356208"/>
                  </a:ext>
                </a:extLst>
              </a:tr>
              <a:tr h="502285">
                <a:tc rowSpan="2">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fontAlgn="ctr">
                        <a:lnSpc>
                          <a:spcPct val="107000"/>
                        </a:lnSpc>
                        <a:spcBef>
                          <a:spcPts val="0"/>
                        </a:spcBef>
                        <a:spcAft>
                          <a:spcPts val="0"/>
                        </a:spcAft>
                      </a:pPr>
                      <a:r>
                        <a:rPr lang="en-US" sz="1100" kern="1200">
                          <a:effectLst/>
                          <a:latin typeface="Calibri" panose="020F0502020204030204" pitchFamily="34" charset="0"/>
                          <a:ea typeface="Times New Roman" panose="02020603050405020304" pitchFamily="18" charset="0"/>
                          <a:cs typeface="Calibri" panose="020F0502020204030204" pitchFamily="34" charset="0"/>
                        </a:rPr>
                        <a:t>Youths admitted for services, shall successfully complete the goals that were identified in the Service Plan.</a:t>
                      </a:r>
                      <a:br>
                        <a:rPr lang="en-US" sz="1100" kern="1200">
                          <a:effectLst/>
                          <a:latin typeface="Calibri" panose="020F0502020204030204" pitchFamily="34" charset="0"/>
                          <a:ea typeface="Times New Roman" panose="02020603050405020304" pitchFamily="18" charset="0"/>
                          <a:cs typeface="Calibri" panose="020F0502020204030204" pitchFamily="34" charset="0"/>
                        </a:rPr>
                      </a:br>
                      <a:r>
                        <a:rPr lang="en-US" sz="1100" b="1" kern="1200">
                          <a:effectLst/>
                          <a:latin typeface="Calibri" panose="020F0502020204030204" pitchFamily="34" charset="0"/>
                          <a:ea typeface="Times New Roman" panose="02020603050405020304" pitchFamily="18" charset="0"/>
                          <a:cs typeface="Calibri" panose="020F0502020204030204" pitchFamily="34" charset="0"/>
                        </a:rPr>
                        <a:t>(Blue: Successful vs. Inactive)</a:t>
                      </a:r>
                      <a:br>
                        <a:rPr lang="en-US" sz="1100" b="1" kern="1200">
                          <a:effectLst/>
                          <a:latin typeface="Calibri" panose="020F0502020204030204" pitchFamily="34" charset="0"/>
                          <a:ea typeface="Times New Roman" panose="02020603050405020304" pitchFamily="18" charset="0"/>
                          <a:cs typeface="Calibri" panose="020F0502020204030204" pitchFamily="34" charset="0"/>
                        </a:rPr>
                      </a:br>
                      <a:r>
                        <a:rPr lang="en-US" sz="1100" b="1" kern="1200">
                          <a:effectLst/>
                          <a:latin typeface="Calibri" panose="020F0502020204030204" pitchFamily="34" charset="0"/>
                          <a:ea typeface="Times New Roman" panose="02020603050405020304" pitchFamily="18" charset="0"/>
                          <a:cs typeface="Calibri" panose="020F0502020204030204" pitchFamily="34" charset="0"/>
                        </a:rPr>
                        <a:t>(Green: Successful vs. Non-Successful)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005BBB"/>
                          </a:solidFill>
                          <a:effectLst/>
                          <a:latin typeface="Calibri" panose="020F0502020204030204" pitchFamily="34" charset="0"/>
                          <a:ea typeface="Calibri" panose="020F0502020204030204" pitchFamily="34" charset="0"/>
                          <a:cs typeface="Times New Roman" panose="02020603050405020304" pitchFamily="18" charset="0"/>
                        </a:rPr>
                        <a:t>93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005BBB"/>
                          </a:solidFill>
                          <a:effectLst/>
                          <a:latin typeface="Calibri" panose="020F0502020204030204" pitchFamily="34" charset="0"/>
                          <a:ea typeface="Calibri" panose="020F0502020204030204" pitchFamily="34" charset="0"/>
                          <a:cs typeface="Times New Roman" panose="02020603050405020304" pitchFamily="18" charset="0"/>
                        </a:rPr>
                        <a:t>155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60.00%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85.00%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7361844"/>
                  </a:ext>
                </a:extLst>
              </a:tr>
              <a:tr h="414020">
                <a:tc vMerge="1">
                  <a:txBody>
                    <a:bodyPr/>
                    <a:lstStyle/>
                    <a:p>
                      <a:endParaRPr lang="en-US"/>
                    </a:p>
                  </a:txBody>
                  <a:tcPr/>
                </a:tc>
                <a:tc vMerge="1">
                  <a:txBody>
                    <a:bodyPr/>
                    <a:lstStyle/>
                    <a:p>
                      <a:endParaRPr lang="en-US"/>
                    </a:p>
                  </a:txBody>
                  <a:tcPr/>
                </a:tc>
                <a:tc>
                  <a:txBody>
                    <a:bodyPr/>
                    <a:lstStyle/>
                    <a:p>
                      <a:pPr marL="0" marR="0" algn="ctr" fontAlgn="ctr">
                        <a:lnSpc>
                          <a:spcPct val="115000"/>
                        </a:lnSpc>
                        <a:spcBef>
                          <a:spcPts val="0"/>
                        </a:spcBef>
                        <a:spcAft>
                          <a:spcPts val="0"/>
                        </a:spcAft>
                      </a:pPr>
                      <a:r>
                        <a:rPr lang="en-US" sz="1100" kern="1200" dirty="0">
                          <a:solidFill>
                            <a:srgbClr val="32CD32"/>
                          </a:solidFill>
                          <a:effectLst/>
                          <a:latin typeface="Calibri" panose="020F0502020204030204" pitchFamily="34" charset="0"/>
                          <a:ea typeface="Calibri" panose="020F0502020204030204" pitchFamily="34" charset="0"/>
                          <a:cs typeface="Times New Roman" panose="02020603050405020304" pitchFamily="18" charset="0"/>
                        </a:rPr>
                        <a:t>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32CD32"/>
                          </a:solidFill>
                          <a:effectLst/>
                          <a:latin typeface="Calibri" panose="020F0502020204030204" pitchFamily="34" charset="0"/>
                          <a:ea typeface="Calibri" panose="020F0502020204030204" pitchFamily="34" charset="0"/>
                          <a:cs typeface="Times New Roman" panose="02020603050405020304" pitchFamily="18" charset="0"/>
                        </a:rPr>
                        <a:t>93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solidFill>
                            <a:srgbClr val="32CD32"/>
                          </a:solidFill>
                          <a:effectLst/>
                          <a:latin typeface="Calibri" panose="020F0502020204030204" pitchFamily="34" charset="0"/>
                          <a:ea typeface="Calibri" panose="020F0502020204030204" pitchFamily="34" charset="0"/>
                          <a:cs typeface="Times New Roman" panose="02020603050405020304" pitchFamily="18" charset="0"/>
                        </a:rPr>
                        <a:t>98.92%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32CD32"/>
                          </a:solidFill>
                          <a:effectLst/>
                          <a:latin typeface="Calibri" panose="020F0502020204030204" pitchFamily="34" charset="0"/>
                          <a:ea typeface="Times New Roman" panose="02020603050405020304" pitchFamily="18" charset="0"/>
                          <a:cs typeface="Times New Roman" panose="02020603050405020304" pitchFamily="18" charset="0"/>
                        </a:rPr>
                        <a:t>85.00%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8763955"/>
                  </a:ext>
                </a:extLst>
              </a:tr>
              <a:tr h="442595">
                <a:tc>
                  <a:txBody>
                    <a:bodyPr/>
                    <a:lstStyle/>
                    <a:p>
                      <a:pPr marL="0" marR="0" algn="ctr" font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Calibri" panose="020F0502020204030204" pitchFamily="34"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fontAlgn="ctr">
                        <a:lnSpc>
                          <a:spcPct val="107000"/>
                        </a:lnSpc>
                        <a:spcBef>
                          <a:spcPts val="0"/>
                        </a:spcBef>
                        <a:spcAft>
                          <a:spcPts val="0"/>
                        </a:spcAft>
                      </a:pPr>
                      <a:r>
                        <a:rPr lang="en-US" sz="1050" kern="1200" dirty="0">
                          <a:effectLst/>
                          <a:latin typeface="Calibri" panose="020F0502020204030204" pitchFamily="34" charset="0"/>
                          <a:ea typeface="Times New Roman" panose="02020603050405020304" pitchFamily="18" charset="0"/>
                          <a:cs typeface="Calibri" panose="020F0502020204030204" pitchFamily="34" charset="0"/>
                        </a:rPr>
                        <a:t>Youth identified to be employed on their ISP will be matched with employment.   HBI and EWF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40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 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b="1" kern="1200" dirty="0">
                          <a:solidFill>
                            <a:srgbClr val="0000FF"/>
                          </a:solidFill>
                          <a:effectLst/>
                          <a:latin typeface="Tahoma" panose="020B0604030504040204" pitchFamily="34" charset="0"/>
                          <a:ea typeface="Times New Roman" panose="02020603050405020304" pitchFamily="18" charset="0"/>
                          <a:cs typeface="Times New Roman" panose="02020603050405020304" pitchFamily="18" charset="0"/>
                        </a:rPr>
                        <a:t>81.63%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80.00%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05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Yes</a:t>
                      </a:r>
                      <a:endParaRPr lang="en-US" sz="1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290364"/>
                  </a:ext>
                </a:extLst>
              </a:tr>
              <a:tr h="528955">
                <a:tc>
                  <a:txBody>
                    <a:bodyPr/>
                    <a:lstStyle/>
                    <a:p>
                      <a:pPr marL="0" marR="0" algn="ctr" font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fontAlgn="ctr">
                        <a:lnSpc>
                          <a:spcPct val="107000"/>
                        </a:lnSpc>
                        <a:spcBef>
                          <a:spcPts val="0"/>
                        </a:spcBef>
                        <a:spcAft>
                          <a:spcPts val="0"/>
                        </a:spcAft>
                      </a:pPr>
                      <a:r>
                        <a:rPr lang="en-US" sz="1050" b="1" kern="12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Recidivism</a:t>
                      </a:r>
                      <a:r>
                        <a:rPr lang="en-US" sz="1050" kern="12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Youth receiving services shall not be arrested for a new violation, and subsequently, adjudicated  one (1) year after release from the program.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 marR="50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74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1100" kern="12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101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9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73.27%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a:solidFill>
                            <a:srgbClr val="000000"/>
                          </a:solidFill>
                          <a:effectLst/>
                          <a:highlight>
                            <a:srgbClr val="FFFFFF"/>
                          </a:highlight>
                          <a:latin typeface="Tahoma" panose="020B0604030504040204" pitchFamily="34" charset="0"/>
                          <a:ea typeface="Times New Roman" panose="02020603050405020304" pitchFamily="18" charset="0"/>
                          <a:cs typeface="Times New Roman" panose="02020603050405020304" pitchFamily="18" charset="0"/>
                        </a:rPr>
                        <a:t>85.00%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15000"/>
                        </a:lnSpc>
                        <a:spcBef>
                          <a:spcPts val="0"/>
                        </a:spcBef>
                        <a:spcAft>
                          <a:spcPts val="0"/>
                        </a:spcAft>
                      </a:pPr>
                      <a:r>
                        <a:rPr lang="en-US" sz="800" b="1" kern="1200" dirty="0">
                          <a:solidFill>
                            <a:srgbClr val="FF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9194565"/>
                  </a:ext>
                </a:extLst>
              </a:tr>
            </a:tbl>
          </a:graphicData>
        </a:graphic>
      </p:graphicFrame>
    </p:spTree>
    <p:extLst>
      <p:ext uri="{BB962C8B-B14F-4D97-AF65-F5344CB8AC3E}">
        <p14:creationId xmlns:p14="http://schemas.microsoft.com/office/powerpoint/2010/main" val="39527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070C3-82B5-4690-B4B8-E92BAA9EBC57}"/>
              </a:ext>
            </a:extLst>
          </p:cNvPr>
          <p:cNvSpPr>
            <a:spLocks noGrp="1"/>
          </p:cNvSpPr>
          <p:nvPr>
            <p:ph type="title"/>
          </p:nvPr>
        </p:nvSpPr>
        <p:spPr/>
        <p:txBody>
          <a:bodyPr/>
          <a:lstStyle/>
          <a:p>
            <a:r>
              <a:rPr lang="en-US" sz="2400" dirty="0"/>
              <a:t>Timeliness of Admission and Assessments</a:t>
            </a:r>
            <a:br>
              <a:rPr lang="en-US" sz="2400" dirty="0"/>
            </a:br>
            <a:r>
              <a:rPr lang="en-US" sz="2400" dirty="0"/>
              <a:t>July 1, 2019 through October 31, 2019</a:t>
            </a:r>
          </a:p>
        </p:txBody>
      </p:sp>
      <p:graphicFrame>
        <p:nvGraphicFramePr>
          <p:cNvPr id="10" name="Table 9">
            <a:extLst>
              <a:ext uri="{FF2B5EF4-FFF2-40B4-BE49-F238E27FC236}">
                <a16:creationId xmlns:a16="http://schemas.microsoft.com/office/drawing/2014/main" id="{0D015207-2735-404C-B8B5-A98990AD0CA5}"/>
              </a:ext>
            </a:extLst>
          </p:cNvPr>
          <p:cNvGraphicFramePr>
            <a:graphicFrameLocks noGrp="1"/>
          </p:cNvGraphicFramePr>
          <p:nvPr/>
        </p:nvGraphicFramePr>
        <p:xfrm>
          <a:off x="303629" y="2221412"/>
          <a:ext cx="8384342" cy="2948576"/>
        </p:xfrm>
        <a:graphic>
          <a:graphicData uri="http://schemas.openxmlformats.org/drawingml/2006/table">
            <a:tbl>
              <a:tblPr/>
              <a:tblGrid>
                <a:gridCol w="1281630">
                  <a:extLst>
                    <a:ext uri="{9D8B030D-6E8A-4147-A177-3AD203B41FA5}">
                      <a16:colId xmlns:a16="http://schemas.microsoft.com/office/drawing/2014/main" val="3834317525"/>
                    </a:ext>
                  </a:extLst>
                </a:gridCol>
                <a:gridCol w="689614">
                  <a:extLst>
                    <a:ext uri="{9D8B030D-6E8A-4147-A177-3AD203B41FA5}">
                      <a16:colId xmlns:a16="http://schemas.microsoft.com/office/drawing/2014/main" val="1600481676"/>
                    </a:ext>
                  </a:extLst>
                </a:gridCol>
                <a:gridCol w="724094">
                  <a:extLst>
                    <a:ext uri="{9D8B030D-6E8A-4147-A177-3AD203B41FA5}">
                      <a16:colId xmlns:a16="http://schemas.microsoft.com/office/drawing/2014/main" val="943347845"/>
                    </a:ext>
                  </a:extLst>
                </a:gridCol>
                <a:gridCol w="704079">
                  <a:extLst>
                    <a:ext uri="{9D8B030D-6E8A-4147-A177-3AD203B41FA5}">
                      <a16:colId xmlns:a16="http://schemas.microsoft.com/office/drawing/2014/main" val="1518204313"/>
                    </a:ext>
                  </a:extLst>
                </a:gridCol>
                <a:gridCol w="551691">
                  <a:extLst>
                    <a:ext uri="{9D8B030D-6E8A-4147-A177-3AD203B41FA5}">
                      <a16:colId xmlns:a16="http://schemas.microsoft.com/office/drawing/2014/main" val="4168285016"/>
                    </a:ext>
                  </a:extLst>
                </a:gridCol>
                <a:gridCol w="494223">
                  <a:extLst>
                    <a:ext uri="{9D8B030D-6E8A-4147-A177-3AD203B41FA5}">
                      <a16:colId xmlns:a16="http://schemas.microsoft.com/office/drawing/2014/main" val="3326061139"/>
                    </a:ext>
                  </a:extLst>
                </a:gridCol>
                <a:gridCol w="517210">
                  <a:extLst>
                    <a:ext uri="{9D8B030D-6E8A-4147-A177-3AD203B41FA5}">
                      <a16:colId xmlns:a16="http://schemas.microsoft.com/office/drawing/2014/main" val="2758685172"/>
                    </a:ext>
                  </a:extLst>
                </a:gridCol>
                <a:gridCol w="528704">
                  <a:extLst>
                    <a:ext uri="{9D8B030D-6E8A-4147-A177-3AD203B41FA5}">
                      <a16:colId xmlns:a16="http://schemas.microsoft.com/office/drawing/2014/main" val="163201613"/>
                    </a:ext>
                  </a:extLst>
                </a:gridCol>
                <a:gridCol w="42694">
                  <a:extLst>
                    <a:ext uri="{9D8B030D-6E8A-4147-A177-3AD203B41FA5}">
                      <a16:colId xmlns:a16="http://schemas.microsoft.com/office/drawing/2014/main" val="1620819318"/>
                    </a:ext>
                  </a:extLst>
                </a:gridCol>
                <a:gridCol w="839030">
                  <a:extLst>
                    <a:ext uri="{9D8B030D-6E8A-4147-A177-3AD203B41FA5}">
                      <a16:colId xmlns:a16="http://schemas.microsoft.com/office/drawing/2014/main" val="3025706779"/>
                    </a:ext>
                  </a:extLst>
                </a:gridCol>
                <a:gridCol w="620652">
                  <a:extLst>
                    <a:ext uri="{9D8B030D-6E8A-4147-A177-3AD203B41FA5}">
                      <a16:colId xmlns:a16="http://schemas.microsoft.com/office/drawing/2014/main" val="694112462"/>
                    </a:ext>
                  </a:extLst>
                </a:gridCol>
                <a:gridCol w="701107">
                  <a:extLst>
                    <a:ext uri="{9D8B030D-6E8A-4147-A177-3AD203B41FA5}">
                      <a16:colId xmlns:a16="http://schemas.microsoft.com/office/drawing/2014/main" val="3831650518"/>
                    </a:ext>
                  </a:extLst>
                </a:gridCol>
                <a:gridCol w="689614">
                  <a:extLst>
                    <a:ext uri="{9D8B030D-6E8A-4147-A177-3AD203B41FA5}">
                      <a16:colId xmlns:a16="http://schemas.microsoft.com/office/drawing/2014/main" val="3812609356"/>
                    </a:ext>
                  </a:extLst>
                </a:gridCol>
              </a:tblGrid>
              <a:tr h="1668842">
                <a:tc>
                  <a:txBody>
                    <a:bodyPr/>
                    <a:lstStyle/>
                    <a:p>
                      <a:pPr algn="ctr" rtl="0" fontAlgn="t"/>
                      <a:r>
                        <a:rPr lang="en-US" sz="900" b="1" i="0" u="none" strike="noStrike">
                          <a:solidFill>
                            <a:srgbClr val="000000"/>
                          </a:solidFill>
                          <a:effectLst/>
                          <a:latin typeface="Times New Roman" panose="02020603050405020304" pitchFamily="18" charset="0"/>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Intakes Due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Intakes Completed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 Youth Admitted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900" b="1" i="0" u="none" strike="noStrike">
                          <a:solidFill>
                            <a:srgbClr val="000000"/>
                          </a:solidFill>
                          <a:effectLst/>
                          <a:latin typeface="Times New Roman" panose="02020603050405020304" pitchFamily="18" charset="0"/>
                        </a:rPr>
                        <a:t>Youth referred for services shall be admitted to the program with services beginning (4) business days if referral is while in residential commitment facility. (PRE-SERVICE)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algn="ctr" rtl="0" fontAlgn="t"/>
                      <a:r>
                        <a:rPr lang="en-US" sz="900" b="1" i="0" u="none" strike="noStrike">
                          <a:solidFill>
                            <a:srgbClr val="000000"/>
                          </a:solidFill>
                          <a:effectLst/>
                          <a:latin typeface="Times New Roman" panose="02020603050405020304" pitchFamily="18" charset="0"/>
                        </a:rPr>
                        <a:t>Youth referred for services shall be admitted to the prorgram and have services begin within (5)  business days if the referral was made after the youth was released from the commitment facility. (COMMUNITY)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900" b="1" i="0" u="none" strike="noStrike">
                          <a:solidFill>
                            <a:srgbClr val="000000"/>
                          </a:solidFill>
                          <a:effectLst/>
                          <a:latin typeface="Times New Roman" panose="02020603050405020304" pitchFamily="18" charset="0"/>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Number of Assesments</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Number of Timely Assessments</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Percentage of Timely Assessments </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079010892"/>
                  </a:ext>
                </a:extLst>
              </a:tr>
              <a:tr h="172937">
                <a:tc>
                  <a:txBody>
                    <a:bodyPr/>
                    <a:lstStyle/>
                    <a:p>
                      <a:pPr algn="ctr" rtl="0" fontAlgn="t"/>
                      <a:r>
                        <a:rPr lang="en-US" sz="700" b="1" i="0" u="none" strike="noStrike">
                          <a:solidFill>
                            <a:srgbClr val="000000"/>
                          </a:solidFill>
                          <a:effectLst/>
                          <a:latin typeface="Tahoma" panose="020B0604030504040204" pitchFamily="34" charset="0"/>
                        </a:rPr>
                        <a:t>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34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31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91.18%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95.45%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21 of 22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78.57%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11 of 14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a:solidFill>
                            <a:srgbClr val="000000"/>
                          </a:solidFill>
                          <a:effectLst/>
                          <a:latin typeface="Tahoma" panose="020B0604030504040204" pitchFamily="34" charset="0"/>
                        </a:rPr>
                        <a:t>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54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48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88.89%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2068146"/>
                  </a:ext>
                </a:extLst>
              </a:tr>
              <a:tr h="172937">
                <a:tc>
                  <a:txBody>
                    <a:bodyPr/>
                    <a:lstStyle/>
                    <a:p>
                      <a:pPr algn="ctr" rtl="0" fontAlgn="t"/>
                      <a:r>
                        <a:rPr lang="en-US" sz="700" b="1" i="0" u="none" strike="noStrike">
                          <a:solidFill>
                            <a:srgbClr val="000000"/>
                          </a:solidFill>
                          <a:effectLst/>
                          <a:latin typeface="Tahoma" panose="020B0604030504040204" pitchFamily="34" charset="0"/>
                        </a:rPr>
                        <a:t>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40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36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90.48%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19 of 21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89.47%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17 of 19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a:solidFill>
                            <a:srgbClr val="000000"/>
                          </a:solidFill>
                          <a:effectLst/>
                          <a:latin typeface="Tahoma" panose="020B0604030504040204" pitchFamily="34" charset="0"/>
                        </a:rPr>
                        <a:t>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86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64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74.42%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6308075"/>
                  </a:ext>
                </a:extLst>
              </a:tr>
              <a:tr h="172937">
                <a:tc>
                  <a:txBody>
                    <a:bodyPr/>
                    <a:lstStyle/>
                    <a:p>
                      <a:pPr algn="ctr" rtl="0" fontAlgn="t"/>
                      <a:r>
                        <a:rPr lang="en-US" sz="700" b="1" i="0" u="none" strike="noStrike">
                          <a:solidFill>
                            <a:srgbClr val="000000"/>
                          </a:solidFill>
                          <a:effectLst/>
                          <a:latin typeface="Tahoma" panose="020B0604030504040204" pitchFamily="34" charset="0"/>
                        </a:rPr>
                        <a:t>10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44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44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37 of 37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9 of 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a:solidFill>
                            <a:srgbClr val="000000"/>
                          </a:solidFill>
                          <a:effectLst/>
                          <a:latin typeface="Tahoma" panose="020B0604030504040204" pitchFamily="34" charset="0"/>
                        </a:rPr>
                        <a:t>10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85.71%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168763"/>
                  </a:ext>
                </a:extLst>
              </a:tr>
              <a:tr h="172937">
                <a:tc>
                  <a:txBody>
                    <a:bodyPr/>
                    <a:lstStyle/>
                    <a:p>
                      <a:pPr algn="ctr" rtl="0" fontAlgn="t"/>
                      <a:r>
                        <a:rPr lang="en-US" sz="700" b="1" i="0" u="none" strike="noStrike">
                          <a:solidFill>
                            <a:srgbClr val="000000"/>
                          </a:solidFill>
                          <a:effectLst/>
                          <a:latin typeface="Tahoma" panose="020B0604030504040204" pitchFamily="34" charset="0"/>
                        </a:rPr>
                        <a:t>12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18 of 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1 of 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a:solidFill>
                            <a:srgbClr val="000000"/>
                          </a:solidFill>
                          <a:effectLst/>
                          <a:latin typeface="Tahoma" panose="020B0604030504040204" pitchFamily="34" charset="0"/>
                        </a:rPr>
                        <a:t>12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44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38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86.36%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638575"/>
                  </a:ext>
                </a:extLst>
              </a:tr>
              <a:tr h="172937">
                <a:tc>
                  <a:txBody>
                    <a:bodyPr/>
                    <a:lstStyle/>
                    <a:p>
                      <a:pPr algn="ctr" rtl="0" fontAlgn="t"/>
                      <a:r>
                        <a:rPr lang="en-US" sz="700" b="1" i="0" u="none" strike="noStrike">
                          <a:solidFill>
                            <a:srgbClr val="000000"/>
                          </a:solidFill>
                          <a:effectLst/>
                          <a:latin typeface="Tahoma" panose="020B0604030504040204" pitchFamily="34" charset="0"/>
                        </a:rPr>
                        <a:t>13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25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24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96.00%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94.44%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17 of 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7 of 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a:solidFill>
                            <a:srgbClr val="000000"/>
                          </a:solidFill>
                          <a:effectLst/>
                          <a:latin typeface="Tahoma" panose="020B0604030504040204" pitchFamily="34" charset="0"/>
                        </a:rPr>
                        <a:t>13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54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45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83.33%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1347153"/>
                  </a:ext>
                </a:extLst>
              </a:tr>
              <a:tr h="172937">
                <a:tc>
                  <a:txBody>
                    <a:bodyPr/>
                    <a:lstStyle/>
                    <a:p>
                      <a:pPr algn="ctr" rtl="0" fontAlgn="t"/>
                      <a:r>
                        <a:rPr lang="en-US" sz="700" b="1" i="0" u="none" strike="noStrike">
                          <a:solidFill>
                            <a:srgbClr val="000000"/>
                          </a:solidFill>
                          <a:effectLst/>
                          <a:latin typeface="Tahoma" panose="020B0604030504040204" pitchFamily="34" charset="0"/>
                        </a:rPr>
                        <a:t>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8 of 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5 of 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a:solidFill>
                            <a:srgbClr val="000000"/>
                          </a:solidFill>
                          <a:effectLst/>
                          <a:latin typeface="Tahoma" panose="020B0604030504040204" pitchFamily="34" charset="0"/>
                        </a:rPr>
                        <a:t>18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28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35.71%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9753036"/>
                  </a:ext>
                </a:extLst>
              </a:tr>
              <a:tr h="242112">
                <a:tc>
                  <a:txBody>
                    <a:bodyPr/>
                    <a:lstStyle/>
                    <a:p>
                      <a:pPr algn="ctr" rtl="0" fontAlgn="t"/>
                      <a:r>
                        <a:rPr lang="en-US" sz="700" b="1" i="0" u="none" strike="noStrike">
                          <a:solidFill>
                            <a:srgbClr val="000000"/>
                          </a:solidFill>
                          <a:effectLst/>
                          <a:latin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174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166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95.40%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96.77%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120 of 124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90.91%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FF"/>
                          </a:solidFill>
                          <a:effectLst/>
                          <a:latin typeface="Tahoma" panose="020B0604030504040204" pitchFamily="34" charset="0"/>
                        </a:rPr>
                        <a:t>50 of 55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Calibri" panose="020F050202020403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a:solidFill>
                            <a:srgbClr val="000000"/>
                          </a:solidFill>
                          <a:effectLst/>
                          <a:latin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371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a:solidFill>
                            <a:srgbClr val="000000"/>
                          </a:solidFill>
                          <a:effectLst/>
                          <a:latin typeface="Tahoma" panose="020B0604030504040204" pitchFamily="34" charset="0"/>
                        </a:rPr>
                        <a:t>295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rPr>
                        <a:t>79.51%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9840290"/>
                  </a:ext>
                </a:extLst>
              </a:tr>
            </a:tbl>
          </a:graphicData>
        </a:graphic>
      </p:graphicFrame>
    </p:spTree>
    <p:extLst>
      <p:ext uri="{BB962C8B-B14F-4D97-AF65-F5344CB8AC3E}">
        <p14:creationId xmlns:p14="http://schemas.microsoft.com/office/powerpoint/2010/main" val="119166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991D-894B-4853-8680-0F3A4056596D}"/>
              </a:ext>
            </a:extLst>
          </p:cNvPr>
          <p:cNvSpPr>
            <a:spLocks noGrp="1"/>
          </p:cNvSpPr>
          <p:nvPr>
            <p:ph type="title"/>
          </p:nvPr>
        </p:nvSpPr>
        <p:spPr/>
        <p:txBody>
          <a:bodyPr/>
          <a:lstStyle/>
          <a:p>
            <a:r>
              <a:rPr lang="en-US" dirty="0"/>
              <a:t>Current Month SUCCESS RATES</a:t>
            </a:r>
            <a:br>
              <a:rPr lang="en-US" dirty="0"/>
            </a:br>
            <a:r>
              <a:rPr lang="en-US" dirty="0"/>
              <a:t>October 2019</a:t>
            </a:r>
          </a:p>
        </p:txBody>
      </p:sp>
      <p:graphicFrame>
        <p:nvGraphicFramePr>
          <p:cNvPr id="3" name="Table 2">
            <a:extLst>
              <a:ext uri="{FF2B5EF4-FFF2-40B4-BE49-F238E27FC236}">
                <a16:creationId xmlns:a16="http://schemas.microsoft.com/office/drawing/2014/main" id="{E547764D-4817-4375-A498-634FF6912FEE}"/>
              </a:ext>
            </a:extLst>
          </p:cNvPr>
          <p:cNvGraphicFramePr>
            <a:graphicFrameLocks noGrp="1"/>
          </p:cNvGraphicFramePr>
          <p:nvPr>
            <p:extLst>
              <p:ext uri="{D42A27DB-BD31-4B8C-83A1-F6EECF244321}">
                <p14:modId xmlns:p14="http://schemas.microsoft.com/office/powerpoint/2010/main" val="2552036465"/>
              </p:ext>
            </p:extLst>
          </p:nvPr>
        </p:nvGraphicFramePr>
        <p:xfrm>
          <a:off x="1241107" y="1676400"/>
          <a:ext cx="6509385" cy="4191002"/>
        </p:xfrm>
        <a:graphic>
          <a:graphicData uri="http://schemas.openxmlformats.org/drawingml/2006/table">
            <a:tbl>
              <a:tblPr/>
              <a:tblGrid>
                <a:gridCol w="1423035">
                  <a:extLst>
                    <a:ext uri="{9D8B030D-6E8A-4147-A177-3AD203B41FA5}">
                      <a16:colId xmlns:a16="http://schemas.microsoft.com/office/drawing/2014/main" val="3121768154"/>
                    </a:ext>
                  </a:extLst>
                </a:gridCol>
                <a:gridCol w="1714500">
                  <a:extLst>
                    <a:ext uri="{9D8B030D-6E8A-4147-A177-3AD203B41FA5}">
                      <a16:colId xmlns:a16="http://schemas.microsoft.com/office/drawing/2014/main" val="4094149906"/>
                    </a:ext>
                  </a:extLst>
                </a:gridCol>
                <a:gridCol w="1485900">
                  <a:extLst>
                    <a:ext uri="{9D8B030D-6E8A-4147-A177-3AD203B41FA5}">
                      <a16:colId xmlns:a16="http://schemas.microsoft.com/office/drawing/2014/main" val="1401862899"/>
                    </a:ext>
                  </a:extLst>
                </a:gridCol>
                <a:gridCol w="1885950">
                  <a:extLst>
                    <a:ext uri="{9D8B030D-6E8A-4147-A177-3AD203B41FA5}">
                      <a16:colId xmlns:a16="http://schemas.microsoft.com/office/drawing/2014/main" val="3374163991"/>
                    </a:ext>
                  </a:extLst>
                </a:gridCol>
              </a:tblGrid>
              <a:tr h="120510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l">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Administrative Discharges and Unsuccessful Closures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Success Rate for October 2019</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794175704"/>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b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(Pasco)</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7 / 11  = 63.64%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287027"/>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(Orange)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 / 8  = 50.00%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779414"/>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(Polk)</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5 / 9  = 55.56%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003411"/>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(Manatee)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 / 7  = 57.14%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057193"/>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(Hillsborough)</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 / 5  = 40.00%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131101"/>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18</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(Brevard)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 / 4  = 50.00%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329730"/>
                  </a:ext>
                </a:extLst>
              </a:tr>
              <a:tr h="250027">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24 / 44  = 54.55%</a:t>
                      </a:r>
                      <a:endPar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646948"/>
                  </a:ext>
                </a:extLst>
              </a:tr>
            </a:tbl>
          </a:graphicData>
        </a:graphic>
      </p:graphicFrame>
    </p:spTree>
    <p:extLst>
      <p:ext uri="{BB962C8B-B14F-4D97-AF65-F5344CB8AC3E}">
        <p14:creationId xmlns:p14="http://schemas.microsoft.com/office/powerpoint/2010/main" val="123585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E94BD0-F447-4605-B394-85EB593CC343}"/>
              </a:ext>
            </a:extLst>
          </p:cNvPr>
          <p:cNvSpPr>
            <a:spLocks noGrp="1"/>
          </p:cNvSpPr>
          <p:nvPr>
            <p:ph type="dt" sz="half" idx="10"/>
          </p:nvPr>
        </p:nvSpPr>
        <p:spPr/>
        <p:txBody>
          <a:bodyPr/>
          <a:lstStyle/>
          <a:p>
            <a:pPr>
              <a:defRPr/>
            </a:pPr>
            <a:fld id="{DD614D91-88DE-469C-BCE9-5FD7845F3BBA}" type="datetime1">
              <a:rPr lang="en-US" smtClean="0"/>
              <a:t>11/13/2019</a:t>
            </a:fld>
            <a:endParaRPr lang="en-US" dirty="0"/>
          </a:p>
        </p:txBody>
      </p:sp>
      <p:sp>
        <p:nvSpPr>
          <p:cNvPr id="3" name="Slide Number Placeholder 2">
            <a:extLst>
              <a:ext uri="{FF2B5EF4-FFF2-40B4-BE49-F238E27FC236}">
                <a16:creationId xmlns:a16="http://schemas.microsoft.com/office/drawing/2014/main" id="{17462F5D-F1DE-436F-AEE2-2020EE3E9B45}"/>
              </a:ext>
            </a:extLst>
          </p:cNvPr>
          <p:cNvSpPr>
            <a:spLocks noGrp="1"/>
          </p:cNvSpPr>
          <p:nvPr>
            <p:ph type="sldNum" sz="quarter" idx="11"/>
          </p:nvPr>
        </p:nvSpPr>
        <p:spPr/>
        <p:txBody>
          <a:bodyPr/>
          <a:lstStyle/>
          <a:p>
            <a:pPr>
              <a:defRPr/>
            </a:pPr>
            <a:r>
              <a:rPr lang="en-US"/>
              <a:t>|</a:t>
            </a:r>
            <a:r>
              <a:rPr lang="en-US" b="0">
                <a:solidFill>
                  <a:srgbClr val="0076C0"/>
                </a:solidFill>
              </a:rPr>
              <a:t> </a:t>
            </a:r>
            <a:r>
              <a:rPr lang="en-US" b="0">
                <a:solidFill>
                  <a:srgbClr val="FFFFFF"/>
                </a:solidFill>
              </a:rPr>
              <a:t> </a:t>
            </a:r>
            <a:fld id="{BE85EB6C-3549-4AB9-A01E-0C2ACAC922CF}" type="slidenum">
              <a:rPr lang="en-US" b="0" smtClean="0">
                <a:solidFill>
                  <a:srgbClr val="FFFFFF"/>
                </a:solidFill>
              </a:rPr>
              <a:pPr>
                <a:defRPr/>
              </a:pPr>
              <a:t>6</a:t>
            </a:fld>
            <a:endParaRPr lang="en-US" b="0" dirty="0">
              <a:solidFill>
                <a:srgbClr val="FFFFFF"/>
              </a:solidFill>
            </a:endParaRPr>
          </a:p>
        </p:txBody>
      </p:sp>
      <p:graphicFrame>
        <p:nvGraphicFramePr>
          <p:cNvPr id="4" name="Table 3">
            <a:extLst>
              <a:ext uri="{FF2B5EF4-FFF2-40B4-BE49-F238E27FC236}">
                <a16:creationId xmlns:a16="http://schemas.microsoft.com/office/drawing/2014/main" id="{86A8C840-F471-4ED7-A983-C16BEF8F2D43}"/>
              </a:ext>
            </a:extLst>
          </p:cNvPr>
          <p:cNvGraphicFramePr>
            <a:graphicFrameLocks noGrp="1"/>
          </p:cNvGraphicFramePr>
          <p:nvPr>
            <p:extLst>
              <p:ext uri="{D42A27DB-BD31-4B8C-83A1-F6EECF244321}">
                <p14:modId xmlns:p14="http://schemas.microsoft.com/office/powerpoint/2010/main" val="2260808825"/>
              </p:ext>
            </p:extLst>
          </p:nvPr>
        </p:nvGraphicFramePr>
        <p:xfrm>
          <a:off x="914400" y="1219200"/>
          <a:ext cx="7315199" cy="4191002"/>
        </p:xfrm>
        <a:graphic>
          <a:graphicData uri="http://schemas.openxmlformats.org/drawingml/2006/table">
            <a:tbl>
              <a:tblPr/>
              <a:tblGrid>
                <a:gridCol w="1599197">
                  <a:extLst>
                    <a:ext uri="{9D8B030D-6E8A-4147-A177-3AD203B41FA5}">
                      <a16:colId xmlns:a16="http://schemas.microsoft.com/office/drawing/2014/main" val="3465279821"/>
                    </a:ext>
                  </a:extLst>
                </a:gridCol>
                <a:gridCol w="1926742">
                  <a:extLst>
                    <a:ext uri="{9D8B030D-6E8A-4147-A177-3AD203B41FA5}">
                      <a16:colId xmlns:a16="http://schemas.microsoft.com/office/drawing/2014/main" val="1351421977"/>
                    </a:ext>
                  </a:extLst>
                </a:gridCol>
                <a:gridCol w="1669843">
                  <a:extLst>
                    <a:ext uri="{9D8B030D-6E8A-4147-A177-3AD203B41FA5}">
                      <a16:colId xmlns:a16="http://schemas.microsoft.com/office/drawing/2014/main" val="2153896594"/>
                    </a:ext>
                  </a:extLst>
                </a:gridCol>
                <a:gridCol w="2119417">
                  <a:extLst>
                    <a:ext uri="{9D8B030D-6E8A-4147-A177-3AD203B41FA5}">
                      <a16:colId xmlns:a16="http://schemas.microsoft.com/office/drawing/2014/main" val="251653637"/>
                    </a:ext>
                  </a:extLst>
                </a:gridCol>
              </a:tblGrid>
              <a:tr h="120510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Administrative Discharges and Unsuccessful Closures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YTD Success Rates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43247340"/>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b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(Pasco)</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17 / 30  = 56.67%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568080"/>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(Orange)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18 / 29  = 62.07%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4041584"/>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(Polk)</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28 / 44  = 63.64%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337289"/>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(Manatee)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11 / 8  = 61.11%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923579"/>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(Hillsborough)</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11 / 21  = 52.38%</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403697"/>
                  </a:ext>
                </a:extLst>
              </a:tr>
              <a:tr h="455978">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18</a:t>
                      </a:r>
                      <a:b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(Brevard)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8 / 13  = 61.54%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9475227"/>
                  </a:ext>
                </a:extLst>
              </a:tr>
              <a:tr h="250027">
                <a:tc>
                  <a:txBody>
                    <a:bodyPr/>
                    <a:lstStyle/>
                    <a:p>
                      <a:pPr marL="0" marR="0" algn="ctr">
                        <a:lnSpc>
                          <a:spcPct val="107000"/>
                        </a:lnSpc>
                        <a:spcBef>
                          <a:spcPts val="0"/>
                        </a:spcBef>
                        <a:spcAft>
                          <a:spcPts val="0"/>
                        </a:spcAft>
                      </a:pPr>
                      <a:r>
                        <a:rPr lang="en-US" sz="11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93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93 / 155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60.00%</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909467"/>
                  </a:ext>
                </a:extLst>
              </a:tr>
            </a:tbl>
          </a:graphicData>
        </a:graphic>
      </p:graphicFrame>
      <p:sp>
        <p:nvSpPr>
          <p:cNvPr id="5" name="TextBox 4">
            <a:extLst>
              <a:ext uri="{FF2B5EF4-FFF2-40B4-BE49-F238E27FC236}">
                <a16:creationId xmlns:a16="http://schemas.microsoft.com/office/drawing/2014/main" id="{0076B613-FE78-4BDE-BDFD-D32B191D0FAD}"/>
              </a:ext>
            </a:extLst>
          </p:cNvPr>
          <p:cNvSpPr txBox="1"/>
          <p:nvPr/>
        </p:nvSpPr>
        <p:spPr>
          <a:xfrm>
            <a:off x="2362200" y="141163"/>
            <a:ext cx="6553200" cy="707886"/>
          </a:xfrm>
          <a:prstGeom prst="rect">
            <a:avLst/>
          </a:prstGeom>
          <a:noFill/>
        </p:spPr>
        <p:txBody>
          <a:bodyPr wrap="square" rtlCol="0">
            <a:spAutoFit/>
          </a:bodyPr>
          <a:lstStyle/>
          <a:p>
            <a:pPr algn="r"/>
            <a:r>
              <a:rPr lang="en-US" sz="2000" b="1" i="1" dirty="0">
                <a:solidFill>
                  <a:srgbClr val="7AC143"/>
                </a:solidFill>
                <a:latin typeface="Myriad Pro" pitchFamily="34" charset="0"/>
                <a:ea typeface="+mj-ea"/>
                <a:cs typeface="+mj-cs"/>
              </a:rPr>
              <a:t>YTD SUCCESS RATES</a:t>
            </a:r>
            <a:br>
              <a:rPr lang="en-US" sz="2000" b="1" i="1" dirty="0">
                <a:solidFill>
                  <a:srgbClr val="7AC143"/>
                </a:solidFill>
                <a:latin typeface="Myriad Pro" pitchFamily="34" charset="0"/>
                <a:ea typeface="+mj-ea"/>
                <a:cs typeface="+mj-cs"/>
              </a:rPr>
            </a:br>
            <a:r>
              <a:rPr lang="en-US" sz="2000" b="1" i="1" dirty="0">
                <a:solidFill>
                  <a:srgbClr val="7AC143"/>
                </a:solidFill>
                <a:latin typeface="Myriad Pro" pitchFamily="34" charset="0"/>
                <a:ea typeface="+mj-ea"/>
                <a:cs typeface="+mj-cs"/>
              </a:rPr>
              <a:t>July 1, 2019 – October 31, 2019</a:t>
            </a:r>
            <a:endParaRPr lang="en-US" sz="2000" dirty="0"/>
          </a:p>
        </p:txBody>
      </p:sp>
    </p:spTree>
    <p:extLst>
      <p:ext uri="{BB962C8B-B14F-4D97-AF65-F5344CB8AC3E}">
        <p14:creationId xmlns:p14="http://schemas.microsoft.com/office/powerpoint/2010/main" val="343676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YTD Discharge Analysis</a:t>
            </a:r>
            <a:br>
              <a:rPr lang="en-US" altLang="en-US" dirty="0"/>
            </a:br>
            <a:r>
              <a:rPr lang="en-US" altLang="en-US" dirty="0"/>
              <a:t>July 1, 2019 – October 31, 2019</a:t>
            </a:r>
          </a:p>
        </p:txBody>
      </p:sp>
      <p:sp>
        <p:nvSpPr>
          <p:cNvPr id="12" name="Date Placeholder 11"/>
          <p:cNvSpPr>
            <a:spLocks noGrp="1"/>
          </p:cNvSpPr>
          <p:nvPr>
            <p:ph type="dt" sz="quarter" idx="4294967295"/>
          </p:nvPr>
        </p:nvSpPr>
        <p:spPr>
          <a:xfrm>
            <a:off x="7010400" y="6351588"/>
            <a:ext cx="2133600" cy="365125"/>
          </a:xfrm>
        </p:spPr>
        <p:txBody>
          <a:bodyPr/>
          <a:lstStyle/>
          <a:p>
            <a:fld id="{465D79D0-9CD4-43B4-8101-BA0FEFDFC8EF}" type="datetime1">
              <a:rPr lang="en-US" smtClean="0"/>
              <a:pPr/>
              <a:t>11/13/2019</a:t>
            </a:fld>
            <a:endParaRPr lang="en-US" dirty="0"/>
          </a:p>
        </p:txBody>
      </p:sp>
      <p:sp>
        <p:nvSpPr>
          <p:cNvPr id="20484"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1288311-F632-439D-87A0-DD59079537B2}" type="slidenum">
              <a:rPr lang="en-US" altLang="en-US" smtClean="0"/>
              <a:pPr/>
              <a:t>7</a:t>
            </a:fld>
            <a:endParaRPr lang="en-US" altLang="en-US" dirty="0"/>
          </a:p>
        </p:txBody>
      </p:sp>
      <p:graphicFrame>
        <p:nvGraphicFramePr>
          <p:cNvPr id="2" name="Table 1">
            <a:extLst>
              <a:ext uri="{FF2B5EF4-FFF2-40B4-BE49-F238E27FC236}">
                <a16:creationId xmlns:a16="http://schemas.microsoft.com/office/drawing/2014/main" id="{DF92F7F0-7581-4857-A36F-8181B32890D5}"/>
              </a:ext>
            </a:extLst>
          </p:cNvPr>
          <p:cNvGraphicFramePr>
            <a:graphicFrameLocks noGrp="1"/>
          </p:cNvGraphicFramePr>
          <p:nvPr>
            <p:extLst>
              <p:ext uri="{D42A27DB-BD31-4B8C-83A1-F6EECF244321}">
                <p14:modId xmlns:p14="http://schemas.microsoft.com/office/powerpoint/2010/main" val="1454726547"/>
              </p:ext>
            </p:extLst>
          </p:nvPr>
        </p:nvGraphicFramePr>
        <p:xfrm>
          <a:off x="304800" y="1524000"/>
          <a:ext cx="8610601" cy="4114803"/>
        </p:xfrm>
        <a:graphic>
          <a:graphicData uri="http://schemas.openxmlformats.org/drawingml/2006/table">
            <a:tbl>
              <a:tblPr/>
              <a:tblGrid>
                <a:gridCol w="1020765">
                  <a:extLst>
                    <a:ext uri="{9D8B030D-6E8A-4147-A177-3AD203B41FA5}">
                      <a16:colId xmlns:a16="http://schemas.microsoft.com/office/drawing/2014/main" val="3234145257"/>
                    </a:ext>
                  </a:extLst>
                </a:gridCol>
                <a:gridCol w="965589">
                  <a:extLst>
                    <a:ext uri="{9D8B030D-6E8A-4147-A177-3AD203B41FA5}">
                      <a16:colId xmlns:a16="http://schemas.microsoft.com/office/drawing/2014/main" val="3705918032"/>
                    </a:ext>
                  </a:extLst>
                </a:gridCol>
                <a:gridCol w="763275">
                  <a:extLst>
                    <a:ext uri="{9D8B030D-6E8A-4147-A177-3AD203B41FA5}">
                      <a16:colId xmlns:a16="http://schemas.microsoft.com/office/drawing/2014/main" val="3489147042"/>
                    </a:ext>
                  </a:extLst>
                </a:gridCol>
                <a:gridCol w="836843">
                  <a:extLst>
                    <a:ext uri="{9D8B030D-6E8A-4147-A177-3AD203B41FA5}">
                      <a16:colId xmlns:a16="http://schemas.microsoft.com/office/drawing/2014/main" val="2959681460"/>
                    </a:ext>
                  </a:extLst>
                </a:gridCol>
                <a:gridCol w="772471">
                  <a:extLst>
                    <a:ext uri="{9D8B030D-6E8A-4147-A177-3AD203B41FA5}">
                      <a16:colId xmlns:a16="http://schemas.microsoft.com/office/drawing/2014/main" val="9518323"/>
                    </a:ext>
                  </a:extLst>
                </a:gridCol>
                <a:gridCol w="689706">
                  <a:extLst>
                    <a:ext uri="{9D8B030D-6E8A-4147-A177-3AD203B41FA5}">
                      <a16:colId xmlns:a16="http://schemas.microsoft.com/office/drawing/2014/main" val="2438102339"/>
                    </a:ext>
                  </a:extLst>
                </a:gridCol>
                <a:gridCol w="735687">
                  <a:extLst>
                    <a:ext uri="{9D8B030D-6E8A-4147-A177-3AD203B41FA5}">
                      <a16:colId xmlns:a16="http://schemas.microsoft.com/office/drawing/2014/main" val="1734981861"/>
                    </a:ext>
                  </a:extLst>
                </a:gridCol>
                <a:gridCol w="760210">
                  <a:extLst>
                    <a:ext uri="{9D8B030D-6E8A-4147-A177-3AD203B41FA5}">
                      <a16:colId xmlns:a16="http://schemas.microsoft.com/office/drawing/2014/main" val="2354469793"/>
                    </a:ext>
                  </a:extLst>
                </a:gridCol>
                <a:gridCol w="726491">
                  <a:extLst>
                    <a:ext uri="{9D8B030D-6E8A-4147-A177-3AD203B41FA5}">
                      <a16:colId xmlns:a16="http://schemas.microsoft.com/office/drawing/2014/main" val="1633052009"/>
                    </a:ext>
                  </a:extLst>
                </a:gridCol>
                <a:gridCol w="763275">
                  <a:extLst>
                    <a:ext uri="{9D8B030D-6E8A-4147-A177-3AD203B41FA5}">
                      <a16:colId xmlns:a16="http://schemas.microsoft.com/office/drawing/2014/main" val="1528062320"/>
                    </a:ext>
                  </a:extLst>
                </a:gridCol>
                <a:gridCol w="576289">
                  <a:extLst>
                    <a:ext uri="{9D8B030D-6E8A-4147-A177-3AD203B41FA5}">
                      <a16:colId xmlns:a16="http://schemas.microsoft.com/office/drawing/2014/main" val="3819067673"/>
                    </a:ext>
                  </a:extLst>
                </a:gridCol>
              </a:tblGrid>
              <a:tr h="250795">
                <a:tc>
                  <a:txBody>
                    <a:bodyPr/>
                    <a:lstStyle/>
                    <a:p>
                      <a:pPr algn="l" rtl="0" fontAlgn="t"/>
                      <a:r>
                        <a:rPr lang="en-US" sz="900" b="1" i="0" u="none" strike="noStrike">
                          <a:solidFill>
                            <a:srgbClr val="000000"/>
                          </a:solidFill>
                          <a:effectLst/>
                          <a:latin typeface="Times New Roman" panose="02020603050405020304" pitchFamily="18" charset="0"/>
                        </a:rPr>
                        <a:t> </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5">
                  <a:txBody>
                    <a:bodyPr/>
                    <a:lstStyle/>
                    <a:p>
                      <a:pPr algn="ctr" rtl="0" fontAlgn="t"/>
                      <a:r>
                        <a:rPr lang="en-US" sz="900" b="1" i="0" u="none" strike="noStrike">
                          <a:solidFill>
                            <a:srgbClr val="000000"/>
                          </a:solidFill>
                          <a:effectLst/>
                          <a:latin typeface="Times New Roman" panose="02020603050405020304" pitchFamily="18" charset="0"/>
                        </a:rPr>
                        <a:t>Administrative Discharges</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rtl="0" fontAlgn="t"/>
                      <a:r>
                        <a:rPr lang="en-US" sz="900" b="1" i="0" u="none" strike="noStrike">
                          <a:solidFill>
                            <a:srgbClr val="000000"/>
                          </a:solidFill>
                          <a:effectLst/>
                          <a:latin typeface="Times New Roman" panose="02020603050405020304" pitchFamily="18" charset="0"/>
                        </a:rPr>
                        <a:t>Early Termination</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algn="ctr" rtl="0" fontAlgn="t"/>
                      <a:r>
                        <a:rPr lang="en-US" sz="900" b="1" i="0" u="none" strike="noStrike">
                          <a:solidFill>
                            <a:srgbClr val="000000"/>
                          </a:solidFill>
                          <a:effectLst/>
                          <a:latin typeface="Times New Roman" panose="02020603050405020304" pitchFamily="18" charset="0"/>
                        </a:rPr>
                        <a:t>Full-Term Discharge</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algn="ctr" rtl="0" fontAlgn="t"/>
                      <a:r>
                        <a:rPr lang="en-US" sz="900" b="1" i="0" u="none" strike="noStrike">
                          <a:solidFill>
                            <a:srgbClr val="000000"/>
                          </a:solidFill>
                          <a:effectLst/>
                          <a:latin typeface="Times New Roman" panose="02020603050405020304" pitchFamily="18" charset="0"/>
                        </a:rPr>
                        <a:t> </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61130055"/>
                  </a:ext>
                </a:extLst>
              </a:tr>
              <a:tr h="1492225">
                <a:tc>
                  <a:txBody>
                    <a:bodyPr/>
                    <a:lstStyle/>
                    <a:p>
                      <a:pPr algn="ctr" rtl="0" fontAlgn="t"/>
                      <a:r>
                        <a:rPr lang="en-US" sz="900" b="1" i="0" u="none" strike="noStrike">
                          <a:solidFill>
                            <a:srgbClr val="000000"/>
                          </a:solidFill>
                          <a:effectLst/>
                          <a:latin typeface="Times New Roman" panose="02020603050405020304" pitchFamily="18" charset="0"/>
                        </a:rPr>
                        <a:t>Circuit</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l" rtl="0" fontAlgn="t"/>
                      <a:r>
                        <a:rPr lang="en-US" sz="900" b="1" i="0" u="none" strike="noStrike">
                          <a:solidFill>
                            <a:srgbClr val="000000"/>
                          </a:solidFill>
                          <a:effectLst/>
                          <a:latin typeface="Times New Roman" panose="02020603050405020304" pitchFamily="18" charset="0"/>
                        </a:rPr>
                        <a:t>Inactive Status (MH-SA-Medical-Detention-Jail-Travel)</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Moved Out of Jurisdiction</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Program Terminated-Inappropriate Placement-Referral Withdrawn</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Program Terminated-Inappropriate Placement-Referral Withdrawn by JPO</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Unable to Locate for Intake-Refused Services</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Jurisdiction Lost</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Terminated-Court Order</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Non-Completion Referred, Back to Court / DJJ</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Program Successfully Completed</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a:solidFill>
                            <a:srgbClr val="000000"/>
                          </a:solidFill>
                          <a:effectLst/>
                          <a:latin typeface="Times New Roman" panose="02020603050405020304" pitchFamily="18" charset="0"/>
                        </a:rPr>
                        <a:t>TOTALS</a:t>
                      </a:r>
                    </a:p>
                  </a:txBody>
                  <a:tcPr marL="8968" marR="8968" marT="89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030678263"/>
                  </a:ext>
                </a:extLst>
              </a:tr>
              <a:tr h="353498">
                <a:tc>
                  <a:txBody>
                    <a:bodyPr/>
                    <a:lstStyle/>
                    <a:p>
                      <a:pPr algn="ctr" rtl="0" fontAlgn="ctr"/>
                      <a:r>
                        <a:rPr lang="en-US" sz="800" b="1" i="0" u="none" strike="noStrike">
                          <a:solidFill>
                            <a:srgbClr val="000000"/>
                          </a:solidFill>
                          <a:effectLst/>
                          <a:latin typeface="Tahoma" panose="020B0604030504040204" pitchFamily="34" charset="0"/>
                        </a:rPr>
                        <a:t>6</a:t>
                      </a:r>
                      <a:br>
                        <a:rPr lang="en-US" sz="800" b="1" i="0" u="none" strike="noStrike">
                          <a:solidFill>
                            <a:srgbClr val="000000"/>
                          </a:solidFill>
                          <a:effectLst/>
                          <a:latin typeface="Tahoma" panose="020B0604030504040204" pitchFamily="34" charset="0"/>
                        </a:rPr>
                      </a:br>
                      <a:r>
                        <a:rPr lang="en-US" sz="800" b="1" i="0" u="none" strike="noStrike">
                          <a:solidFill>
                            <a:srgbClr val="000000"/>
                          </a:solidFill>
                          <a:effectLst/>
                          <a:latin typeface="Tahoma" panose="020B0604030504040204" pitchFamily="34" charset="0"/>
                        </a:rPr>
                        <a:t> (Pinellas)</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13</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17</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03749"/>
                  </a:ext>
                </a:extLst>
              </a:tr>
              <a:tr h="353498">
                <a:tc>
                  <a:txBody>
                    <a:bodyPr/>
                    <a:lstStyle/>
                    <a:p>
                      <a:pPr algn="ctr" rtl="0" fontAlgn="ctr"/>
                      <a:r>
                        <a:rPr lang="en-US" sz="800" b="1" i="0" u="none" strike="noStrike">
                          <a:solidFill>
                            <a:srgbClr val="000000"/>
                          </a:solidFill>
                          <a:effectLst/>
                          <a:latin typeface="Tahoma" panose="020B0604030504040204" pitchFamily="34" charset="0"/>
                        </a:rPr>
                        <a:t>9</a:t>
                      </a:r>
                      <a:br>
                        <a:rPr lang="en-US" sz="800" b="1" i="0" u="none" strike="noStrike">
                          <a:solidFill>
                            <a:srgbClr val="000000"/>
                          </a:solidFill>
                          <a:effectLst/>
                          <a:latin typeface="Tahoma" panose="020B0604030504040204" pitchFamily="34" charset="0"/>
                        </a:rPr>
                      </a:br>
                      <a:r>
                        <a:rPr lang="en-US" sz="800" b="1" i="0" u="none" strike="noStrike">
                          <a:solidFill>
                            <a:srgbClr val="000000"/>
                          </a:solidFill>
                          <a:effectLst/>
                          <a:latin typeface="Tahoma" panose="020B0604030504040204" pitchFamily="34" charset="0"/>
                        </a:rPr>
                        <a:t> (Orange)</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18</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18</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47</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549521"/>
                  </a:ext>
                </a:extLst>
              </a:tr>
              <a:tr h="353498">
                <a:tc>
                  <a:txBody>
                    <a:bodyPr/>
                    <a:lstStyle/>
                    <a:p>
                      <a:pPr algn="ctr" rtl="0" fontAlgn="ctr"/>
                      <a:r>
                        <a:rPr lang="en-US" sz="800" b="1" i="0" u="none" strike="noStrike">
                          <a:solidFill>
                            <a:srgbClr val="000000"/>
                          </a:solidFill>
                          <a:effectLst/>
                          <a:latin typeface="Tahoma" panose="020B0604030504040204" pitchFamily="34" charset="0"/>
                        </a:rPr>
                        <a:t>10</a:t>
                      </a:r>
                      <a:br>
                        <a:rPr lang="en-US" sz="800" b="1" i="0" u="none" strike="noStrike">
                          <a:solidFill>
                            <a:srgbClr val="000000"/>
                          </a:solidFill>
                          <a:effectLst/>
                          <a:latin typeface="Tahoma" panose="020B0604030504040204" pitchFamily="34" charset="0"/>
                        </a:rPr>
                      </a:br>
                      <a:r>
                        <a:rPr lang="en-US" sz="800" b="1" i="0" u="none" strike="noStrike">
                          <a:solidFill>
                            <a:srgbClr val="000000"/>
                          </a:solidFill>
                          <a:effectLst/>
                          <a:latin typeface="Tahoma" panose="020B0604030504040204" pitchFamily="34" charset="0"/>
                        </a:rPr>
                        <a:t> (Highlands)</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14</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17</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28</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4532869"/>
                  </a:ext>
                </a:extLst>
              </a:tr>
              <a:tr h="353498">
                <a:tc>
                  <a:txBody>
                    <a:bodyPr/>
                    <a:lstStyle/>
                    <a:p>
                      <a:pPr algn="ctr" rtl="0" fontAlgn="ctr"/>
                      <a:r>
                        <a:rPr lang="en-US" sz="800" b="1" i="0" u="none" strike="noStrike">
                          <a:solidFill>
                            <a:srgbClr val="000000"/>
                          </a:solidFill>
                          <a:effectLst/>
                          <a:latin typeface="Tahoma" panose="020B0604030504040204" pitchFamily="34" charset="0"/>
                        </a:rPr>
                        <a:t>12</a:t>
                      </a:r>
                      <a:br>
                        <a:rPr lang="en-US" sz="800" b="1" i="0" u="none" strike="noStrike">
                          <a:solidFill>
                            <a:srgbClr val="000000"/>
                          </a:solidFill>
                          <a:effectLst/>
                          <a:latin typeface="Tahoma" panose="020B0604030504040204" pitchFamily="34" charset="0"/>
                        </a:rPr>
                      </a:br>
                      <a:r>
                        <a:rPr lang="en-US" sz="800" b="1" i="0" u="none" strike="noStrike">
                          <a:solidFill>
                            <a:srgbClr val="000000"/>
                          </a:solidFill>
                          <a:effectLst/>
                          <a:latin typeface="Tahoma" panose="020B0604030504040204" pitchFamily="34" charset="0"/>
                        </a:rPr>
                        <a:t> (Manatee)</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7</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7</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25</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877039"/>
                  </a:ext>
                </a:extLst>
              </a:tr>
              <a:tr h="353498">
                <a:tc>
                  <a:txBody>
                    <a:bodyPr/>
                    <a:lstStyle/>
                    <a:p>
                      <a:pPr algn="ctr" rtl="0" fontAlgn="ctr"/>
                      <a:r>
                        <a:rPr lang="en-US" sz="800" b="1" i="0" u="none" strike="noStrike">
                          <a:solidFill>
                            <a:srgbClr val="000000"/>
                          </a:solidFill>
                          <a:effectLst/>
                          <a:latin typeface="Tahoma" panose="020B0604030504040204" pitchFamily="34" charset="0"/>
                        </a:rPr>
                        <a:t>13</a:t>
                      </a:r>
                      <a:br>
                        <a:rPr lang="en-US" sz="800" b="1" i="0" u="none" strike="noStrike">
                          <a:solidFill>
                            <a:srgbClr val="000000"/>
                          </a:solidFill>
                          <a:effectLst/>
                          <a:latin typeface="Tahoma" panose="020B0604030504040204" pitchFamily="34" charset="0"/>
                        </a:rPr>
                      </a:br>
                      <a:r>
                        <a:rPr lang="en-US" sz="800" b="1" i="0" u="none" strike="noStrike">
                          <a:solidFill>
                            <a:srgbClr val="000000"/>
                          </a:solidFill>
                          <a:effectLst/>
                          <a:latin typeface="Tahoma" panose="020B0604030504040204" pitchFamily="34" charset="0"/>
                        </a:rPr>
                        <a:t> (Hillsborough)</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8</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29</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784054"/>
                  </a:ext>
                </a:extLst>
              </a:tr>
              <a:tr h="353498">
                <a:tc>
                  <a:txBody>
                    <a:bodyPr/>
                    <a:lstStyle/>
                    <a:p>
                      <a:pPr algn="ctr" rtl="0" fontAlgn="ctr"/>
                      <a:r>
                        <a:rPr lang="en-US" sz="800" b="1" i="0" u="none" strike="noStrike">
                          <a:solidFill>
                            <a:srgbClr val="000000"/>
                          </a:solidFill>
                          <a:effectLst/>
                          <a:latin typeface="Tahoma" panose="020B0604030504040204" pitchFamily="34" charset="0"/>
                        </a:rPr>
                        <a:t>18</a:t>
                      </a:r>
                      <a:br>
                        <a:rPr lang="en-US" sz="800" b="1" i="0" u="none" strike="noStrike">
                          <a:solidFill>
                            <a:srgbClr val="000000"/>
                          </a:solidFill>
                          <a:effectLst/>
                          <a:latin typeface="Tahoma" panose="020B0604030504040204" pitchFamily="34" charset="0"/>
                        </a:rPr>
                      </a:br>
                      <a:r>
                        <a:rPr lang="en-US" sz="800" b="1" i="0" u="none" strike="noStrike">
                          <a:solidFill>
                            <a:srgbClr val="000000"/>
                          </a:solidFill>
                          <a:effectLst/>
                          <a:latin typeface="Tahoma" panose="020B0604030504040204" pitchFamily="34" charset="0"/>
                        </a:rPr>
                        <a:t> (Brevard)</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5</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4D4D4D"/>
                          </a:solidFill>
                          <a:effectLst/>
                          <a:latin typeface="Tahoma" panose="020B0604030504040204" pitchFamily="34" charset="0"/>
                        </a:rPr>
                        <a:t>8</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14</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423033"/>
                  </a:ext>
                </a:extLst>
              </a:tr>
              <a:tr h="250795">
                <a:tc>
                  <a:txBody>
                    <a:bodyPr/>
                    <a:lstStyle/>
                    <a:p>
                      <a:pPr algn="ctr" rtl="0" fontAlgn="ctr"/>
                      <a:r>
                        <a:rPr lang="en-US" sz="800" b="1" i="0" u="none" strike="noStrike">
                          <a:solidFill>
                            <a:srgbClr val="000000"/>
                          </a:solidFill>
                          <a:effectLst/>
                          <a:latin typeface="Tahoma" panose="020B0604030504040204" pitchFamily="34" charset="0"/>
                        </a:rPr>
                        <a:t>TOTAL</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59</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61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2</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0</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1</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Tahoma" panose="020B0604030504040204" pitchFamily="34" charset="0"/>
                        </a:rPr>
                        <a:t>93</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Tahoma" panose="020B0604030504040204" pitchFamily="34" charset="0"/>
                        </a:rPr>
                        <a:t>216</a:t>
                      </a:r>
                    </a:p>
                  </a:txBody>
                  <a:tcPr marL="8968" marR="8968" marT="89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616649"/>
                  </a:ext>
                </a:extLst>
              </a:tr>
            </a:tbl>
          </a:graphicData>
        </a:graphic>
      </p:graphicFrame>
    </p:spTree>
    <p:extLst>
      <p:ext uri="{BB962C8B-B14F-4D97-AF65-F5344CB8AC3E}">
        <p14:creationId xmlns:p14="http://schemas.microsoft.com/office/powerpoint/2010/main" val="237005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8E715-CD4B-407E-8349-256ADDC84485}"/>
              </a:ext>
            </a:extLst>
          </p:cNvPr>
          <p:cNvSpPr>
            <a:spLocks noGrp="1"/>
          </p:cNvSpPr>
          <p:nvPr>
            <p:ph type="title"/>
          </p:nvPr>
        </p:nvSpPr>
        <p:spPr/>
        <p:txBody>
          <a:bodyPr/>
          <a:lstStyle/>
          <a:p>
            <a:r>
              <a:rPr lang="en-US" dirty="0"/>
              <a:t>Monthly Census Summary</a:t>
            </a:r>
            <a:br>
              <a:rPr lang="en-US" dirty="0"/>
            </a:br>
            <a:r>
              <a:rPr lang="en-US" dirty="0"/>
              <a:t>October 2019</a:t>
            </a:r>
          </a:p>
        </p:txBody>
      </p:sp>
      <p:graphicFrame>
        <p:nvGraphicFramePr>
          <p:cNvPr id="3" name="Table 2">
            <a:extLst>
              <a:ext uri="{FF2B5EF4-FFF2-40B4-BE49-F238E27FC236}">
                <a16:creationId xmlns:a16="http://schemas.microsoft.com/office/drawing/2014/main" id="{C50F1F52-8DD1-4CA9-BF03-BB462F19495B}"/>
              </a:ext>
            </a:extLst>
          </p:cNvPr>
          <p:cNvGraphicFramePr>
            <a:graphicFrameLocks noGrp="1"/>
          </p:cNvGraphicFramePr>
          <p:nvPr>
            <p:extLst>
              <p:ext uri="{D42A27DB-BD31-4B8C-83A1-F6EECF244321}">
                <p14:modId xmlns:p14="http://schemas.microsoft.com/office/powerpoint/2010/main" val="4014779794"/>
              </p:ext>
            </p:extLst>
          </p:nvPr>
        </p:nvGraphicFramePr>
        <p:xfrm>
          <a:off x="304800" y="1219200"/>
          <a:ext cx="8382001" cy="4026979"/>
        </p:xfrm>
        <a:graphic>
          <a:graphicData uri="http://schemas.openxmlformats.org/drawingml/2006/table">
            <a:tbl>
              <a:tblPr/>
              <a:tblGrid>
                <a:gridCol w="324304">
                  <a:extLst>
                    <a:ext uri="{9D8B030D-6E8A-4147-A177-3AD203B41FA5}">
                      <a16:colId xmlns:a16="http://schemas.microsoft.com/office/drawing/2014/main" val="2036648545"/>
                    </a:ext>
                  </a:extLst>
                </a:gridCol>
                <a:gridCol w="2606902">
                  <a:extLst>
                    <a:ext uri="{9D8B030D-6E8A-4147-A177-3AD203B41FA5}">
                      <a16:colId xmlns:a16="http://schemas.microsoft.com/office/drawing/2014/main" val="1918553041"/>
                    </a:ext>
                  </a:extLst>
                </a:gridCol>
                <a:gridCol w="1147536">
                  <a:extLst>
                    <a:ext uri="{9D8B030D-6E8A-4147-A177-3AD203B41FA5}">
                      <a16:colId xmlns:a16="http://schemas.microsoft.com/office/drawing/2014/main" val="3552653531"/>
                    </a:ext>
                  </a:extLst>
                </a:gridCol>
                <a:gridCol w="1060223">
                  <a:extLst>
                    <a:ext uri="{9D8B030D-6E8A-4147-A177-3AD203B41FA5}">
                      <a16:colId xmlns:a16="http://schemas.microsoft.com/office/drawing/2014/main" val="2235180505"/>
                    </a:ext>
                  </a:extLst>
                </a:gridCol>
                <a:gridCol w="1147536">
                  <a:extLst>
                    <a:ext uri="{9D8B030D-6E8A-4147-A177-3AD203B41FA5}">
                      <a16:colId xmlns:a16="http://schemas.microsoft.com/office/drawing/2014/main" val="3351057156"/>
                    </a:ext>
                  </a:extLst>
                </a:gridCol>
                <a:gridCol w="1047750">
                  <a:extLst>
                    <a:ext uri="{9D8B030D-6E8A-4147-A177-3AD203B41FA5}">
                      <a16:colId xmlns:a16="http://schemas.microsoft.com/office/drawing/2014/main" val="2111796584"/>
                    </a:ext>
                  </a:extLst>
                </a:gridCol>
                <a:gridCol w="1047750">
                  <a:extLst>
                    <a:ext uri="{9D8B030D-6E8A-4147-A177-3AD203B41FA5}">
                      <a16:colId xmlns:a16="http://schemas.microsoft.com/office/drawing/2014/main" val="2640366179"/>
                    </a:ext>
                  </a:extLst>
                </a:gridCol>
              </a:tblGrid>
              <a:tr h="652349">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Circuit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Contract Census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October 2019 Beginning Census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Discharges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October 2019 Ending Census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extLst>
                  <a:ext uri="{0D108BD9-81ED-4DB2-BD59-A6C34878D82A}">
                    <a16:rowId xmlns:a16="http://schemas.microsoft.com/office/drawing/2014/main" val="2988600716"/>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06</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(Pasco, Pinellas)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100" b="1" kern="1200" dirty="0">
                          <a:solidFill>
                            <a:srgbClr val="005BBB"/>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6988223"/>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(Orange, Osceola)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70507400"/>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(Polk, Hardee, Highlands)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04196675"/>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(Manatee, Palmetto, Sarasota)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3121413"/>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(Hillsborough)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0117279"/>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(Brevard)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9208066"/>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157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74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71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67354450"/>
                  </a:ext>
                </a:extLst>
              </a:tr>
            </a:tbl>
          </a:graphicData>
        </a:graphic>
      </p:graphicFrame>
    </p:spTree>
    <p:extLst>
      <p:ext uri="{BB962C8B-B14F-4D97-AF65-F5344CB8AC3E}">
        <p14:creationId xmlns:p14="http://schemas.microsoft.com/office/powerpoint/2010/main" val="1201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YTD Census Summary</a:t>
            </a:r>
            <a:br>
              <a:rPr lang="en-US" altLang="en-US" dirty="0"/>
            </a:br>
            <a:r>
              <a:rPr lang="en-US" altLang="en-US" dirty="0"/>
              <a:t>July 1, 2019 – October 31, 2019</a:t>
            </a:r>
          </a:p>
        </p:txBody>
      </p:sp>
      <p:sp>
        <p:nvSpPr>
          <p:cNvPr id="12" name="Date Placeholder 11"/>
          <p:cNvSpPr>
            <a:spLocks noGrp="1"/>
          </p:cNvSpPr>
          <p:nvPr>
            <p:ph type="dt" sz="quarter" idx="4294967295"/>
          </p:nvPr>
        </p:nvSpPr>
        <p:spPr>
          <a:xfrm>
            <a:off x="7010400" y="6351588"/>
            <a:ext cx="2133600" cy="365125"/>
          </a:xfrm>
        </p:spPr>
        <p:txBody>
          <a:bodyPr/>
          <a:lstStyle/>
          <a:p>
            <a:fld id="{0AEF2DFE-E468-4B8C-BF8E-23C670193DEC}" type="datetime1">
              <a:rPr lang="en-US" smtClean="0"/>
              <a:pPr/>
              <a:t>11/13/2019</a:t>
            </a:fld>
            <a:endParaRPr lang="en-US" dirty="0"/>
          </a:p>
        </p:txBody>
      </p:sp>
      <p:sp>
        <p:nvSpPr>
          <p:cNvPr id="1843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C04EA76-BBB0-48A5-B552-38B6B1766713}" type="slidenum">
              <a:rPr lang="en-US" altLang="en-US" smtClean="0"/>
              <a:pPr/>
              <a:t>9</a:t>
            </a:fld>
            <a:endParaRPr lang="en-US" altLang="en-US" dirty="0"/>
          </a:p>
        </p:txBody>
      </p:sp>
      <p:graphicFrame>
        <p:nvGraphicFramePr>
          <p:cNvPr id="2" name="Table 1">
            <a:extLst>
              <a:ext uri="{FF2B5EF4-FFF2-40B4-BE49-F238E27FC236}">
                <a16:creationId xmlns:a16="http://schemas.microsoft.com/office/drawing/2014/main" id="{B5EEE80A-6C1A-4D9C-88B3-C94E7DB6064B}"/>
              </a:ext>
            </a:extLst>
          </p:cNvPr>
          <p:cNvGraphicFramePr>
            <a:graphicFrameLocks noGrp="1"/>
          </p:cNvGraphicFramePr>
          <p:nvPr>
            <p:extLst>
              <p:ext uri="{D42A27DB-BD31-4B8C-83A1-F6EECF244321}">
                <p14:modId xmlns:p14="http://schemas.microsoft.com/office/powerpoint/2010/main" val="22473706"/>
              </p:ext>
            </p:extLst>
          </p:nvPr>
        </p:nvGraphicFramePr>
        <p:xfrm>
          <a:off x="304800" y="1682210"/>
          <a:ext cx="8382001" cy="4026979"/>
        </p:xfrm>
        <a:graphic>
          <a:graphicData uri="http://schemas.openxmlformats.org/drawingml/2006/table">
            <a:tbl>
              <a:tblPr/>
              <a:tblGrid>
                <a:gridCol w="324304">
                  <a:extLst>
                    <a:ext uri="{9D8B030D-6E8A-4147-A177-3AD203B41FA5}">
                      <a16:colId xmlns:a16="http://schemas.microsoft.com/office/drawing/2014/main" val="4026917166"/>
                    </a:ext>
                  </a:extLst>
                </a:gridCol>
                <a:gridCol w="2606902">
                  <a:extLst>
                    <a:ext uri="{9D8B030D-6E8A-4147-A177-3AD203B41FA5}">
                      <a16:colId xmlns:a16="http://schemas.microsoft.com/office/drawing/2014/main" val="859626158"/>
                    </a:ext>
                  </a:extLst>
                </a:gridCol>
                <a:gridCol w="1147536">
                  <a:extLst>
                    <a:ext uri="{9D8B030D-6E8A-4147-A177-3AD203B41FA5}">
                      <a16:colId xmlns:a16="http://schemas.microsoft.com/office/drawing/2014/main" val="2379330896"/>
                    </a:ext>
                  </a:extLst>
                </a:gridCol>
                <a:gridCol w="1060223">
                  <a:extLst>
                    <a:ext uri="{9D8B030D-6E8A-4147-A177-3AD203B41FA5}">
                      <a16:colId xmlns:a16="http://schemas.microsoft.com/office/drawing/2014/main" val="3977293466"/>
                    </a:ext>
                  </a:extLst>
                </a:gridCol>
                <a:gridCol w="1147536">
                  <a:extLst>
                    <a:ext uri="{9D8B030D-6E8A-4147-A177-3AD203B41FA5}">
                      <a16:colId xmlns:a16="http://schemas.microsoft.com/office/drawing/2014/main" val="3308737726"/>
                    </a:ext>
                  </a:extLst>
                </a:gridCol>
                <a:gridCol w="1047750">
                  <a:extLst>
                    <a:ext uri="{9D8B030D-6E8A-4147-A177-3AD203B41FA5}">
                      <a16:colId xmlns:a16="http://schemas.microsoft.com/office/drawing/2014/main" val="1672954887"/>
                    </a:ext>
                  </a:extLst>
                </a:gridCol>
                <a:gridCol w="1047750">
                  <a:extLst>
                    <a:ext uri="{9D8B030D-6E8A-4147-A177-3AD203B41FA5}">
                      <a16:colId xmlns:a16="http://schemas.microsoft.com/office/drawing/2014/main" val="2722484360"/>
                    </a:ext>
                  </a:extLst>
                </a:gridCol>
              </a:tblGrid>
              <a:tr h="652349">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Circuit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Contract Census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YTD Beginning Census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Discharges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Served</a:t>
                      </a:r>
                      <a:b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(Unduplicated)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extLst>
                  <a:ext uri="{0D108BD9-81ED-4DB2-BD59-A6C34878D82A}">
                    <a16:rowId xmlns:a16="http://schemas.microsoft.com/office/drawing/2014/main" val="670411660"/>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06</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(Pasco, Pinellas)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100" b="1" kern="1200" dirty="0">
                          <a:solidFill>
                            <a:srgbClr val="005BBB"/>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7961961"/>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(Orange, Osceola)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54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53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9376679"/>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(Polk, Hardee, Highlands)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6877178"/>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(Manatee, Palmetto, Sarasota)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2354868"/>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(Hillsborough)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51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59730516"/>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b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(Brevard)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4673850"/>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343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126692"/>
                  </a:ext>
                </a:extLst>
              </a:tr>
            </a:tbl>
          </a:graphicData>
        </a:graphic>
      </p:graphicFrame>
    </p:spTree>
    <p:extLst>
      <p:ext uri="{BB962C8B-B14F-4D97-AF65-F5344CB8AC3E}">
        <p14:creationId xmlns:p14="http://schemas.microsoft.com/office/powerpoint/2010/main" val="2501833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E1EF6C31093D499D3301542397FF92" ma:contentTypeVersion="0" ma:contentTypeDescription="Create a new document." ma:contentTypeScope="" ma:versionID="9c786ed37278aa04e65ee8b2511fa61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74ADF48-6460-48C9-80F4-76C9F3D1E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7B1FC27-DE40-40F7-98BE-D11624894AE7}">
  <ds:schemaRefs>
    <ds:schemaRef ds:uri="http://schemas.microsoft.com/sharepoint/v3/contenttype/forms"/>
  </ds:schemaRefs>
</ds:datastoreItem>
</file>

<file path=customXml/itemProps3.xml><?xml version="1.0" encoding="utf-8"?>
<ds:datastoreItem xmlns:ds="http://schemas.openxmlformats.org/officeDocument/2006/customXml" ds:itemID="{3824CFCE-5DD7-478A-BF9B-D85590308E3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2493</TotalTime>
  <Words>1594</Words>
  <Application>Microsoft Office PowerPoint</Application>
  <PresentationFormat>On-screen Show (4:3)</PresentationFormat>
  <Paragraphs>869</Paragraphs>
  <Slides>19</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Georgia</vt:lpstr>
      <vt:lpstr>Myriad Pro</vt:lpstr>
      <vt:lpstr>Tahoma</vt:lpstr>
      <vt:lpstr>Times New Roman</vt:lpstr>
      <vt:lpstr>Wingdings</vt:lpstr>
      <vt:lpstr>Office Theme</vt:lpstr>
      <vt:lpstr>Worksheet</vt:lpstr>
      <vt:lpstr>Project Bridge - Central November 4, 2019</vt:lpstr>
      <vt:lpstr>Central Florida Data Packet November 4, 2019</vt:lpstr>
      <vt:lpstr>Performance Measures July 1, 2019 – October 31, 2019</vt:lpstr>
      <vt:lpstr>Timeliness of Admission and Assessments July 1, 2019 through October 31, 2019</vt:lpstr>
      <vt:lpstr>Current Month SUCCESS RATES October 2019</vt:lpstr>
      <vt:lpstr>PowerPoint Presentation</vt:lpstr>
      <vt:lpstr>YTD Discharge Analysis July 1, 2019 – October 31, 2019</vt:lpstr>
      <vt:lpstr>Monthly Census Summary October 2019</vt:lpstr>
      <vt:lpstr>YTD Census Summary July 1, 2019 – October 31, 2019</vt:lpstr>
      <vt:lpstr>Offense During Services/ Recidivism July 1, 2019 through July 30, 2019 </vt:lpstr>
      <vt:lpstr>Vocational Certifications July 1, 2019 – October 31, 2019</vt:lpstr>
      <vt:lpstr>Employment July 1, 2019 – October 31, 2019</vt:lpstr>
      <vt:lpstr>Current Education Enrollment July 31 to October 31, 2019</vt:lpstr>
      <vt:lpstr>GED Test Passed July 1, 2019 – October 31, 2019</vt:lpstr>
      <vt:lpstr>YTD Gains July 1, 2019-October 31, 2019</vt:lpstr>
      <vt:lpstr>Mentoring – Successful Completers July1, 2019 to October 31 , 2019</vt:lpstr>
      <vt:lpstr>Mentoring Continued</vt:lpstr>
      <vt:lpstr>Caseload  As of October 31, 2019</vt:lpstr>
      <vt:lpstr>Staff Vacancies,  July 31,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Region March 5, 2019</dc:title>
  <dc:creator>Maria Weber</dc:creator>
  <cp:lastModifiedBy>Maria Weber</cp:lastModifiedBy>
  <cp:revision>170</cp:revision>
  <dcterms:created xsi:type="dcterms:W3CDTF">2019-03-07T14:00:47Z</dcterms:created>
  <dcterms:modified xsi:type="dcterms:W3CDTF">2019-11-13T15:03:39Z</dcterms:modified>
</cp:coreProperties>
</file>