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95" r:id="rId5"/>
    <p:sldId id="296" r:id="rId6"/>
    <p:sldId id="297" r:id="rId7"/>
    <p:sldId id="317" r:id="rId8"/>
    <p:sldId id="298" r:id="rId9"/>
    <p:sldId id="299" r:id="rId10"/>
    <p:sldId id="300" r:id="rId11"/>
    <p:sldId id="316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13" r:id="rId20"/>
    <p:sldId id="309" r:id="rId21"/>
    <p:sldId id="310" r:id="rId22"/>
    <p:sldId id="308" r:id="rId23"/>
    <p:sldId id="311" r:id="rId24"/>
    <p:sldId id="312" r:id="rId25"/>
    <p:sldId id="314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12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BBB"/>
    <a:srgbClr val="7AC143"/>
    <a:srgbClr val="007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8" autoAdjust="0"/>
    <p:restoredTop sz="9466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orient="horz" pos="9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31C7AA-12EC-4B26-B628-D772DEF484B6}" type="datetimeFigureOut">
              <a:rPr lang="en-US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836D36-23E2-4ACA-9C7C-97FC79790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00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E8597E-3AC2-4732-AB48-11EB1BD6C83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691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solidFill>
            <a:srgbClr val="005B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3762828"/>
            <a:ext cx="6248400" cy="762000"/>
          </a:xfrm>
        </p:spPr>
        <p:txBody>
          <a:bodyPr>
            <a:normAutofit/>
          </a:bodyPr>
          <a:lstStyle>
            <a:lvl1pPr algn="r">
              <a:defRPr sz="3600" b="1" i="0">
                <a:solidFill>
                  <a:srgbClr val="005BBB"/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772" y="4818185"/>
            <a:ext cx="5820228" cy="762000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AC143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6151964"/>
            <a:ext cx="2133600" cy="365125"/>
          </a:xfrm>
        </p:spPr>
        <p:txBody>
          <a:bodyPr/>
          <a:lstStyle>
            <a:lvl1pPr algn="r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5E01EE-6582-48D9-AB00-B7AFDA4CD05E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151964"/>
            <a:ext cx="914400" cy="365125"/>
          </a:xfrm>
        </p:spPr>
        <p:txBody>
          <a:bodyPr/>
          <a:lstStyle>
            <a:lvl1pPr algn="l">
              <a:defRPr dirty="0" smtClean="0">
                <a:solidFill>
                  <a:srgbClr val="7AC143"/>
                </a:solidFill>
              </a:defRPr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/>
              <a:t>  </a:t>
            </a:r>
            <a:fld id="{39B9220D-DD89-44FF-AF7E-C09785A2DE27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16" name="Picture 15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9471"/>
          <a:stretch>
            <a:fillRect/>
          </a:stretch>
        </p:blipFill>
        <p:spPr>
          <a:xfrm>
            <a:off x="0" y="0"/>
            <a:ext cx="3323772" cy="5414488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4800600"/>
            <a:ext cx="9144000" cy="76200"/>
          </a:xfrm>
          <a:prstGeom prst="rect">
            <a:avLst/>
          </a:prstGeom>
          <a:solidFill>
            <a:srgbClr val="7A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24904" y="6096000"/>
            <a:ext cx="58202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7AC143"/>
                </a:solidFill>
              </a:rPr>
              <a:t>Eckerd.org/</a:t>
            </a:r>
            <a:r>
              <a:rPr lang="en-US" sz="2500" b="1" dirty="0" err="1">
                <a:solidFill>
                  <a:srgbClr val="7AC143"/>
                </a:solidFill>
              </a:rPr>
              <a:t>ProjectBridge</a:t>
            </a:r>
            <a:endParaRPr lang="en-US" sz="2500" b="1" dirty="0">
              <a:solidFill>
                <a:srgbClr val="7AC143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72ADB0-0ADC-4A60-9ECC-428A5D711C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1066800"/>
            <a:ext cx="5486400" cy="1632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296400" cy="16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21D5BB-34C4-4B04-BF49-13362121A7AB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 dirty="0" smtClean="0">
                <a:solidFill>
                  <a:srgbClr val="7AC143"/>
                </a:solidFill>
              </a:defRPr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/>
              <a:t>  </a:t>
            </a:r>
            <a:fld id="{BC4A44C3-705A-4EC4-B3F9-44099BE396D9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3008313" cy="609600"/>
          </a:xfrm>
        </p:spPr>
        <p:txBody>
          <a:bodyPr>
            <a:no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850" y="1066800"/>
            <a:ext cx="5111750" cy="4906963"/>
          </a:xfrm>
        </p:spPr>
        <p:txBody>
          <a:bodyPr/>
          <a:lstStyle>
            <a:lvl1pPr marL="0" indent="0">
              <a:defRPr sz="2800" b="1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7526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D1A2-2DF2-4E24-9D05-2855F5FEA8F1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2F61666A-62DA-4441-9385-442187037AF2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7" name="Picture 6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7315200" cy="38100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1143000"/>
            <a:ext cx="7315200" cy="3962401"/>
          </a:xfrm>
          <a:ln>
            <a:solidFill>
              <a:srgbClr val="0076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638800"/>
            <a:ext cx="7315200" cy="5334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267D-5F2B-48AF-AF60-4DA1D7240AD4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7FAB6A6F-6A25-49F3-A3CB-B9EC78B6F4D4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7" name="Picture 6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4876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17EC-28BA-49FF-AA76-071A109E1177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2E886692-B455-4DE8-BD1A-DDB6A0EC3C73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6" name="Picture 5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143000"/>
            <a:ext cx="6934200" cy="4876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17EC-28BA-49FF-AA76-071A109E1177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2E886692-B455-4DE8-BD1A-DDB6A0EC3C73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6" name="Picture 5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525" y="14288"/>
            <a:ext cx="9123363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57200"/>
            <a:ext cx="4191000" cy="5029200"/>
          </a:xfrm>
        </p:spPr>
        <p:txBody>
          <a:bodyPr anchor="t">
            <a:normAutofit/>
          </a:bodyPr>
          <a:lstStyle>
            <a:lvl1pPr marL="344488" indent="-344488" algn="l">
              <a:spcAft>
                <a:spcPts val="1200"/>
              </a:spcAft>
              <a:buClr>
                <a:srgbClr val="7AC143"/>
              </a:buClr>
              <a:buFont typeface="Wingdings" pitchFamily="2" charset="2"/>
              <a:buChar char="§"/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1" y="5715000"/>
            <a:ext cx="5029199" cy="749300"/>
          </a:xfrm>
        </p:spPr>
        <p:txBody>
          <a:bodyPr anchor="b"/>
          <a:lstStyle>
            <a:lvl1pPr marL="0" indent="0" algn="r">
              <a:buNone/>
              <a:defRPr sz="2000" i="1">
                <a:solidFill>
                  <a:srgbClr val="7AC14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A9F3EC-6BDE-42BC-B6FD-2407DE337CE2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 dirty="0" smtClean="0">
                <a:solidFill>
                  <a:srgbClr val="7AC143"/>
                </a:solidFill>
              </a:defRPr>
            </a:lvl1pPr>
          </a:lstStyle>
          <a:p>
            <a:pPr>
              <a:defRPr/>
            </a:pPr>
            <a:r>
              <a:rPr lang="en-US"/>
              <a:t>|</a:t>
            </a:r>
            <a:r>
              <a:rPr lang="en-US" b="0"/>
              <a:t>  </a:t>
            </a:r>
            <a:fld id="{1F371A72-583C-4919-A439-4D7FC1527A32}" type="slidenum">
              <a:rPr lang="en-US" b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086600" cy="9881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62399"/>
          </a:xfrm>
        </p:spPr>
        <p:txBody>
          <a:bodyPr/>
          <a:lstStyle>
            <a:lvl1pPr marL="0" indent="0"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62399"/>
          </a:xfrm>
        </p:spPr>
        <p:txBody>
          <a:bodyPr/>
          <a:lstStyle>
            <a:lvl1pPr marL="0" indent="0"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171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9, 2016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C143"/>
                </a:solidFill>
                <a:latin typeface="Myriad Pro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63925"/>
          </a:xfrm>
        </p:spPr>
        <p:txBody>
          <a:bodyPr/>
          <a:lstStyle>
            <a:lvl1pPr marL="0" indent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C143"/>
                </a:solidFill>
                <a:latin typeface="Myriad Pro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63925"/>
          </a:xfrm>
        </p:spPr>
        <p:txBody>
          <a:bodyPr/>
          <a:lstStyle>
            <a:lvl1pPr marL="0" indent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3DB27-DAFF-4FC4-AED1-2842ABB5CD93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F984FF9E-EF3F-4B12-BDD1-92BDAC12972E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3952-9A67-4AAB-A1F4-9E08FC687F5B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516108FD-604D-4ECC-81B6-E9375212DF8A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5" name="Picture 4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5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4D91-88DE-469C-BCE9-5FD7845F3BBA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</a:t>
            </a:r>
            <a:r>
              <a:rPr lang="en-US" b="0" dirty="0">
                <a:solidFill>
                  <a:srgbClr val="FFFFFF"/>
                </a:solidFill>
              </a:rPr>
              <a:t> </a:t>
            </a:r>
            <a:fld id="{BE85EB6C-3549-4AB9-A01E-0C2ACAC922CF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OJECT BRIDGE">
            <a:extLst>
              <a:ext uri="{FF2B5EF4-FFF2-40B4-BE49-F238E27FC236}">
                <a16:creationId xmlns:a16="http://schemas.microsoft.com/office/drawing/2014/main" id="{D631B78A-7A47-4A40-8449-D07CBDBBC604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869"/>
            <a:ext cx="2562860" cy="88836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5B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2192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1712"/>
            <a:ext cx="2133600" cy="365125"/>
          </a:xfrm>
          <a:prstGeom prst="rect">
            <a:avLst/>
          </a:prstGeom>
        </p:spPr>
        <p:txBody>
          <a:bodyPr lIns="0" tIns="45720" rIns="0" bIns="4572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15F2DF-387A-4C71-ABD4-CA3BE28BDB3B}" type="datetime1">
              <a:rPr lang="en-US" smtClean="0"/>
              <a:t>8/12/2019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1712"/>
            <a:ext cx="914400" cy="365125"/>
          </a:xfrm>
          <a:prstGeom prst="rect">
            <a:avLst/>
          </a:prstGeom>
        </p:spPr>
        <p:txBody>
          <a:bodyPr lIns="0" rIns="0"/>
          <a:lstStyle>
            <a:lvl1pPr algn="l" fontAlgn="auto">
              <a:spcBef>
                <a:spcPts val="0"/>
              </a:spcBef>
              <a:spcAft>
                <a:spcPts val="0"/>
              </a:spcAft>
              <a:defRPr b="1" dirty="0" smtClean="0">
                <a:solidFill>
                  <a:srgbClr val="7AC14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|  </a:t>
            </a:r>
            <a:fld id="{745835CD-808B-4CA8-B46A-F6727F052B7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2639060" y="0"/>
            <a:ext cx="6428740" cy="988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rgbClr val="7A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4" r:id="rId2"/>
    <p:sldLayoutId id="2147483675" r:id="rId3"/>
    <p:sldLayoutId id="2147483673" r:id="rId4"/>
    <p:sldLayoutId id="2147483665" r:id="rId5"/>
    <p:sldLayoutId id="2147483666" r:id="rId6"/>
    <p:sldLayoutId id="2147483667" r:id="rId7"/>
    <p:sldLayoutId id="2147483676" r:id="rId8"/>
    <p:sldLayoutId id="2147483668" r:id="rId9"/>
    <p:sldLayoutId id="2147483674" r:id="rId10"/>
    <p:sldLayoutId id="2147483669" r:id="rId11"/>
    <p:sldLayoutId id="2147483670" r:id="rId12"/>
  </p:sldLayoutIdLst>
  <p:hf hdr="0" ftr="0"/>
  <p:txStyles>
    <p:titleStyle>
      <a:lvl1pPr algn="r" rtl="0" fontAlgn="base">
        <a:spcBef>
          <a:spcPct val="0"/>
        </a:spcBef>
        <a:spcAft>
          <a:spcPct val="0"/>
        </a:spcAft>
        <a:defRPr sz="3000" b="1" i="1" kern="1200">
          <a:solidFill>
            <a:srgbClr val="7AC143"/>
          </a:solidFill>
          <a:latin typeface="Myriad Pro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AC143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AC143"/>
        </a:buClr>
        <a:buFont typeface="Arial" charset="0"/>
        <a:buChar char="•"/>
        <a:defRPr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AC143"/>
        </a:buClr>
        <a:buFont typeface="Arial" charset="0"/>
        <a:buChar char="–"/>
        <a:defRPr i="1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7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12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5" Type="http://schemas.openxmlformats.org/officeDocument/2006/relationships/slide" Target="slide20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67000" y="3762828"/>
            <a:ext cx="6248400" cy="762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Central Region</a:t>
            </a:r>
            <a:br>
              <a:rPr lang="en-US" altLang="en-US" dirty="0"/>
            </a:br>
            <a:r>
              <a:rPr lang="en-US" altLang="en-US" dirty="0"/>
              <a:t>August 3, 2019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95172" y="4818185"/>
            <a:ext cx="5820228" cy="762000"/>
          </a:xfrm>
        </p:spPr>
        <p:txBody>
          <a:bodyPr/>
          <a:lstStyle/>
          <a:p>
            <a:r>
              <a:rPr lang="en-US" dirty="0"/>
              <a:t>Host : Maria Weber:  Program Supervisor</a:t>
            </a:r>
          </a:p>
          <a:p>
            <a:r>
              <a:rPr lang="en-US" dirty="0" err="1">
                <a:solidFill>
                  <a:schemeClr val="bg1"/>
                </a:solidFill>
              </a:rPr>
              <a:t>Webex</a:t>
            </a:r>
            <a:r>
              <a:rPr lang="en-US" dirty="0">
                <a:solidFill>
                  <a:schemeClr val="bg1"/>
                </a:solidFill>
              </a:rPr>
              <a:t> Information Provided in Invitation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8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Timeliness of Admission</a:t>
            </a:r>
            <a:br>
              <a:rPr lang="en-US" altLang="en-US" dirty="0"/>
            </a:br>
            <a:r>
              <a:rPr lang="en-US" altLang="en-US" dirty="0"/>
              <a:t>July 1, 2019 to July 31,2019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8D0799F3-43EF-4FF0-9D7A-FD7ED0728D18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21508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4166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9CFA2F7-3D65-46D9-8A6C-25001B8F2469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09361"/>
              </p:ext>
            </p:extLst>
          </p:nvPr>
        </p:nvGraphicFramePr>
        <p:xfrm>
          <a:off x="457200" y="1466085"/>
          <a:ext cx="8229600" cy="4934715"/>
        </p:xfrm>
        <a:graphic>
          <a:graphicData uri="http://schemas.openxmlformats.org/drawingml/2006/table">
            <a:tbl>
              <a:tblPr/>
              <a:tblGrid>
                <a:gridCol w="33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6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8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6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Circuit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Youth Admitted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Admissions Completed Timely 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of Timely Admissions YTD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(Pasco, Pinellas)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100.00%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(Orange, Osceola)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100.00%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(Hardee, Highlands, Polk)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90.00%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(DeSoto, Manatee, Sarasota)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71.43%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(Hillsborough)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80.00%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(Brevard)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75.00%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1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87.80%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72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highlight>
                  <a:srgbClr val="FFFFFF"/>
                </a:highlight>
              </a:rPr>
              <a:t>Timeliness of Assessments</a:t>
            </a:r>
            <a:br>
              <a:rPr lang="en-US" altLang="en-US" dirty="0"/>
            </a:br>
            <a:r>
              <a:rPr lang="en-US" altLang="en-US" dirty="0"/>
              <a:t>July 1, 2019 – 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9586C64A-3971-4A73-B10B-1597B73E8F29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22532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BE1E4C8-65C1-40D8-B980-B6BCCA8FAEAD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4467"/>
              </p:ext>
            </p:extLst>
          </p:nvPr>
        </p:nvGraphicFramePr>
        <p:xfrm>
          <a:off x="304800" y="1219200"/>
          <a:ext cx="8610602" cy="5132382"/>
        </p:xfrm>
        <a:graphic>
          <a:graphicData uri="http://schemas.openxmlformats.org/drawingml/2006/table">
            <a:tbl>
              <a:tblPr/>
              <a:tblGrid>
                <a:gridCol w="34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6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6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6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8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Circuit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Assessments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Timely Assessments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of Timely Assessments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(Pasco, Pinellas)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80.00%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(Orange, Osceola)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75.00%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(Hardee, Highlands, Polk)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63.64%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(DeSoto, Manatee, Sarasota)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80.00%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(Hillsborough)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50.00%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(Brevard)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00.00%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65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78.46%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23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Vocational Certifications</a:t>
            </a:r>
            <a:br>
              <a:rPr lang="en-US" altLang="en-US" dirty="0"/>
            </a:br>
            <a:r>
              <a:rPr lang="en-US" altLang="en-US" dirty="0"/>
              <a:t>July 1, 2019 – 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A50113C9-2E95-42E6-B794-E03B97E4BC43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23556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05B4507-6D79-407E-9183-4682CA695BE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B8796B-8879-4B0E-9477-2056AEF86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058974"/>
              </p:ext>
            </p:extLst>
          </p:nvPr>
        </p:nvGraphicFramePr>
        <p:xfrm>
          <a:off x="346392" y="1752600"/>
          <a:ext cx="7883207" cy="3075977"/>
        </p:xfrm>
        <a:graphic>
          <a:graphicData uri="http://schemas.openxmlformats.org/drawingml/2006/table">
            <a:tbl>
              <a:tblPr/>
              <a:tblGrid>
                <a:gridCol w="1482188">
                  <a:extLst>
                    <a:ext uri="{9D8B030D-6E8A-4147-A177-3AD203B41FA5}">
                      <a16:colId xmlns:a16="http://schemas.microsoft.com/office/drawing/2014/main" val="3643738449"/>
                    </a:ext>
                  </a:extLst>
                </a:gridCol>
                <a:gridCol w="791227">
                  <a:extLst>
                    <a:ext uri="{9D8B030D-6E8A-4147-A177-3AD203B41FA5}">
                      <a16:colId xmlns:a16="http://schemas.microsoft.com/office/drawing/2014/main" val="3878126608"/>
                    </a:ext>
                  </a:extLst>
                </a:gridCol>
                <a:gridCol w="664805">
                  <a:extLst>
                    <a:ext uri="{9D8B030D-6E8A-4147-A177-3AD203B41FA5}">
                      <a16:colId xmlns:a16="http://schemas.microsoft.com/office/drawing/2014/main" val="3280767704"/>
                    </a:ext>
                  </a:extLst>
                </a:gridCol>
                <a:gridCol w="880594">
                  <a:extLst>
                    <a:ext uri="{9D8B030D-6E8A-4147-A177-3AD203B41FA5}">
                      <a16:colId xmlns:a16="http://schemas.microsoft.com/office/drawing/2014/main" val="373687262"/>
                    </a:ext>
                  </a:extLst>
                </a:gridCol>
                <a:gridCol w="1013555">
                  <a:extLst>
                    <a:ext uri="{9D8B030D-6E8A-4147-A177-3AD203B41FA5}">
                      <a16:colId xmlns:a16="http://schemas.microsoft.com/office/drawing/2014/main" val="523255557"/>
                    </a:ext>
                  </a:extLst>
                </a:gridCol>
                <a:gridCol w="991032">
                  <a:extLst>
                    <a:ext uri="{9D8B030D-6E8A-4147-A177-3AD203B41FA5}">
                      <a16:colId xmlns:a16="http://schemas.microsoft.com/office/drawing/2014/main" val="3530842049"/>
                    </a:ext>
                  </a:extLst>
                </a:gridCol>
                <a:gridCol w="795586">
                  <a:extLst>
                    <a:ext uri="{9D8B030D-6E8A-4147-A177-3AD203B41FA5}">
                      <a16:colId xmlns:a16="http://schemas.microsoft.com/office/drawing/2014/main" val="2142631627"/>
                    </a:ext>
                  </a:extLst>
                </a:gridCol>
                <a:gridCol w="675704">
                  <a:extLst>
                    <a:ext uri="{9D8B030D-6E8A-4147-A177-3AD203B41FA5}">
                      <a16:colId xmlns:a16="http://schemas.microsoft.com/office/drawing/2014/main" val="2856582660"/>
                    </a:ext>
                  </a:extLst>
                </a:gridCol>
                <a:gridCol w="588516">
                  <a:extLst>
                    <a:ext uri="{9D8B030D-6E8A-4147-A177-3AD203B41FA5}">
                      <a16:colId xmlns:a16="http://schemas.microsoft.com/office/drawing/2014/main" val="2295723755"/>
                    </a:ext>
                  </a:extLst>
                </a:gridCol>
              </a:tblGrid>
              <a:tr h="1208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Circuit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Partner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Enrolled in Vocation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Currently Enrolled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# of Certs Earned (In the report range)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Successful Completers Enrolled in Vocation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Completers Earning a Certificate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Certification Success Rate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19202"/>
                  </a:ext>
                </a:extLst>
              </a:tr>
              <a:tr h="243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HBI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 of 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817471"/>
                  </a:ext>
                </a:extLst>
              </a:tr>
              <a:tr h="243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HBI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75.00%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 of 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696088"/>
                  </a:ext>
                </a:extLst>
              </a:tr>
              <a:tr h="243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EWD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 of 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811481"/>
                  </a:ext>
                </a:extLst>
              </a:tr>
              <a:tr h="243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EWD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of 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226906"/>
                  </a:ext>
                </a:extLst>
              </a:tr>
              <a:tr h="243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EWD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 of 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807116"/>
                  </a:ext>
                </a:extLst>
              </a:tr>
              <a:tr h="243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EWD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of 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134757"/>
                  </a:ext>
                </a:extLst>
              </a:tr>
              <a:tr h="408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12 of 15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281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676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Employment</a:t>
            </a:r>
            <a:br>
              <a:rPr lang="en-US" altLang="en-US" dirty="0"/>
            </a:br>
            <a:r>
              <a:rPr lang="en-US" altLang="en-US" dirty="0"/>
              <a:t>July 1, 2019 – July 31, 2019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A738DFD8-2267-4500-988A-C4C3A18D988F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6382E47-3FAE-4D8A-8971-923DB1FD3C7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BBB5BB4-1AD2-491A-82B2-B869ABB118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484111"/>
              </p:ext>
            </p:extLst>
          </p:nvPr>
        </p:nvGraphicFramePr>
        <p:xfrm>
          <a:off x="915988" y="1590675"/>
          <a:ext cx="8228012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8227575" imgH="3676440" progId="Word.Document.12">
                  <p:embed/>
                </p:oleObj>
              </mc:Choice>
              <mc:Fallback>
                <p:oleObj name="Document" r:id="rId3" imgW="8227575" imgH="36764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5988" y="1590675"/>
                        <a:ext cx="8228012" cy="367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7701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Enrollment</a:t>
            </a:r>
            <a:br>
              <a:rPr lang="en-US" dirty="0"/>
            </a:br>
            <a:r>
              <a:rPr lang="en-US" dirty="0"/>
              <a:t>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A93A958D-A93C-4528-A380-7CC493A0EA74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/>
          <a:p>
            <a:fld id="{484F6CBB-44FC-41FE-B1AA-0B8A62B8620F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img6.png">
            <a:extLst>
              <a:ext uri="{FF2B5EF4-FFF2-40B4-BE49-F238E27FC236}">
                <a16:creationId xmlns:a16="http://schemas.microsoft.com/office/drawing/2014/main" id="{AD12977A-C3C7-40C1-B18C-2336529426F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1752600"/>
            <a:ext cx="6019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8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GED Attainment</a:t>
            </a:r>
            <a:br>
              <a:rPr lang="en-US" altLang="en-US" dirty="0"/>
            </a:br>
            <a:r>
              <a:rPr lang="en-US" altLang="en-US" dirty="0"/>
              <a:t>July 1, 2019 – 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D4A97CEE-8B07-42AC-AA91-109A22B29C7B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26628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EB4E8C9-40FB-4A31-94B9-B07E47048AF3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pic>
        <p:nvPicPr>
          <p:cNvPr id="7" name="img5.png">
            <a:extLst>
              <a:ext uri="{FF2B5EF4-FFF2-40B4-BE49-F238E27FC236}">
                <a16:creationId xmlns:a16="http://schemas.microsoft.com/office/drawing/2014/main" id="{32BB195D-6917-4CF6-89B2-6F6D7B2980F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1752600"/>
            <a:ext cx="6019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92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Math Gains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CE309F-D5F9-4517-AC59-AAD6DFF27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06099"/>
              </p:ext>
            </p:extLst>
          </p:nvPr>
        </p:nvGraphicFramePr>
        <p:xfrm>
          <a:off x="1143000" y="2057400"/>
          <a:ext cx="6705600" cy="2895600"/>
        </p:xfrm>
        <a:graphic>
          <a:graphicData uri="http://schemas.openxmlformats.org/drawingml/2006/table">
            <a:tbl>
              <a:tblPr firstRow="1" firstCol="1" bandRow="1"/>
              <a:tblGrid>
                <a:gridCol w="1676041">
                  <a:extLst>
                    <a:ext uri="{9D8B030D-6E8A-4147-A177-3AD203B41FA5}">
                      <a16:colId xmlns:a16="http://schemas.microsoft.com/office/drawing/2014/main" val="981435418"/>
                    </a:ext>
                  </a:extLst>
                </a:gridCol>
                <a:gridCol w="1676041">
                  <a:extLst>
                    <a:ext uri="{9D8B030D-6E8A-4147-A177-3AD203B41FA5}">
                      <a16:colId xmlns:a16="http://schemas.microsoft.com/office/drawing/2014/main" val="3708346426"/>
                    </a:ext>
                  </a:extLst>
                </a:gridCol>
                <a:gridCol w="1676759">
                  <a:extLst>
                    <a:ext uri="{9D8B030D-6E8A-4147-A177-3AD203B41FA5}">
                      <a16:colId xmlns:a16="http://schemas.microsoft.com/office/drawing/2014/main" val="1571338707"/>
                    </a:ext>
                  </a:extLst>
                </a:gridCol>
                <a:gridCol w="1676759">
                  <a:extLst>
                    <a:ext uri="{9D8B030D-6E8A-4147-A177-3AD203B41FA5}">
                      <a16:colId xmlns:a16="http://schemas.microsoft.com/office/drawing/2014/main" val="386148567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Gains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 Gaines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GED Passed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91538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949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15599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1986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55512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37293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02873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72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10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Mentoring 16 to 21 Year Olds</a:t>
            </a:r>
            <a:br>
              <a:rPr lang="en-US" altLang="en-US" dirty="0"/>
            </a:br>
            <a:r>
              <a:rPr lang="en-US" altLang="en-US" dirty="0"/>
              <a:t>July 31, 2019</a:t>
            </a:r>
          </a:p>
        </p:txBody>
      </p:sp>
      <p:sp>
        <p:nvSpPr>
          <p:cNvPr id="28676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BDBC760-1189-4083-8767-6394A8B14E7B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87902"/>
              </p:ext>
            </p:extLst>
          </p:nvPr>
        </p:nvGraphicFramePr>
        <p:xfrm>
          <a:off x="1295400" y="1447800"/>
          <a:ext cx="6553200" cy="3380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8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Circuit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 Youth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Youth Matched or Refused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Percentage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86.21%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67.74%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92.86%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100.00%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90.48%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54.55%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83.09%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085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44273"/>
              </p:ext>
            </p:extLst>
          </p:nvPr>
        </p:nvGraphicFramePr>
        <p:xfrm>
          <a:off x="1371600" y="1371600"/>
          <a:ext cx="6400800" cy="3029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3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Circuit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Total Youth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Youth Matched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Percentage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100.00%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0.00%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100.00%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100.00%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50.00%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Mentoring 11 to 15 Year Olds</a:t>
            </a:r>
            <a:br>
              <a:rPr lang="en-US" altLang="en-US" dirty="0"/>
            </a:br>
            <a:r>
              <a:rPr lang="en-US" altLang="en-US" dirty="0"/>
              <a:t>July 31 , 2019</a:t>
            </a:r>
            <a:endParaRPr lang="en-US" dirty="0"/>
          </a:p>
        </p:txBody>
      </p:sp>
      <p:sp>
        <p:nvSpPr>
          <p:cNvPr id="8" name="Slide Number Placeholder 11"/>
          <p:cNvSpPr txBox="1">
            <a:spLocks/>
          </p:cNvSpPr>
          <p:nvPr/>
        </p:nvSpPr>
        <p:spPr>
          <a:xfrm>
            <a:off x="8229600" y="6351588"/>
            <a:ext cx="914400" cy="365125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b="1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7BDBC760-1189-4083-8767-6394A8B14E7B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DBD3E8-ACDE-44C9-A0B2-CC692341744B}"/>
              </a:ext>
            </a:extLst>
          </p:cNvPr>
          <p:cNvSpPr txBox="1"/>
          <p:nvPr/>
        </p:nvSpPr>
        <p:spPr>
          <a:xfrm>
            <a:off x="1371600" y="4800600"/>
            <a:ext cx="640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Total for Combined Mentoring for Active Youth:  131 / 157 = 83.44%</a:t>
            </a:r>
          </a:p>
        </p:txBody>
      </p:sp>
    </p:spTree>
    <p:extLst>
      <p:ext uri="{BB962C8B-B14F-4D97-AF65-F5344CB8AC3E}">
        <p14:creationId xmlns:p14="http://schemas.microsoft.com/office/powerpoint/2010/main" val="249687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Caseload </a:t>
            </a:r>
            <a:br>
              <a:rPr lang="en-US" altLang="en-US" dirty="0"/>
            </a:br>
            <a:r>
              <a:rPr lang="en-US" altLang="en-US" dirty="0"/>
              <a:t>As of 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96B2C289-C3FD-4176-BB55-B3D555BEA97E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27652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D3CA9BC-9B66-4FDB-954C-B06DA65D8BBA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42520"/>
              </p:ext>
            </p:extLst>
          </p:nvPr>
        </p:nvGraphicFramePr>
        <p:xfrm>
          <a:off x="304800" y="1447800"/>
          <a:ext cx="8534400" cy="5418648"/>
        </p:xfrm>
        <a:graphic>
          <a:graphicData uri="http://schemas.openxmlformats.org/drawingml/2006/table">
            <a:tbl>
              <a:tblPr/>
              <a:tblGrid>
                <a:gridCol w="307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3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3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6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Circuit</a:t>
                      </a: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Transition Coordinator</a:t>
                      </a: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Community Caseload</a:t>
                      </a: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(Pinellas/ Pasco)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Aaron Love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Loren Lopez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Carlo Malolos</a:t>
                      </a:r>
                    </a:p>
                  </a:txBody>
                  <a:tcPr marL="25400" marR="25400" marT="25400" marB="2540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4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(Orange/ Osceola)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Derrell Hand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(Orange)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Hood, Megan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266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b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(Orange)</a:t>
                      </a:r>
                      <a:endParaRPr lang="en-US" sz="11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Whitsel,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Zachery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Maria Weber</a:t>
                      </a:r>
                    </a:p>
                  </a:txBody>
                  <a:tcPr marL="25400" marR="25400" marT="25400" marB="2540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US" sz="11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(Polk/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Hardee/ Highlands)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Hunt, Lawrence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Derrell Hand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(Polk)</a:t>
                      </a:r>
                    </a:p>
                  </a:txBody>
                  <a:tcPr marL="25400" marR="25400" marT="25400" marB="2540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James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Axson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5400" marR="25400" marT="25400" marB="2540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(Manatee/ Sarasota/ Desoto)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Nicole Austin</a:t>
                      </a:r>
                    </a:p>
                  </a:txBody>
                  <a:tcPr marL="25400" marR="254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br>
                        <a:rPr lang="en-US" sz="11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(Hillsborough)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Carlo Malolos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Charles Bellows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42" marR="6342" marT="63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(Brevard)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Eubanks, Marileen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98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165</a:t>
                      </a:r>
                    </a:p>
                  </a:txBody>
                  <a:tcPr marL="25400" marR="25400" marT="25400" marB="2540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8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Central Florida Data Packet</a:t>
            </a:r>
            <a:br>
              <a:rPr lang="en-US" altLang="en-US" dirty="0"/>
            </a:br>
            <a:r>
              <a:rPr lang="en-US" altLang="en-US" dirty="0"/>
              <a:t>August 3, 2019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hlinkClick r:id="rId3" action="ppaction://hlinksldjump"/>
              </a:rPr>
              <a:t>Performance Outputs</a:t>
            </a:r>
            <a:endParaRPr 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hlinkClick r:id="rId4" action="ppaction://hlinksldjump"/>
              </a:rPr>
              <a:t>Performance Outcomes</a:t>
            </a:r>
            <a:endParaRPr 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hlinkClick r:id="rId5" action="ppaction://hlinksldjump"/>
              </a:rPr>
              <a:t>Census Summary</a:t>
            </a:r>
            <a:endParaRPr 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hlinkClick r:id="rId6" action="ppaction://hlinksldjump"/>
              </a:rPr>
              <a:t>YTD Census Summary</a:t>
            </a:r>
            <a:endParaRPr 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hlinkClick r:id="rId7" action="ppaction://hlinksldjump"/>
              </a:rPr>
              <a:t>YTD Discharge Analysis</a:t>
            </a:r>
            <a:endParaRPr 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hlinkClick r:id="rId8" action="ppaction://hlinksldjump"/>
              </a:rPr>
              <a:t>Timeliness of Admission</a:t>
            </a:r>
            <a:endParaRPr 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hlinkClick r:id="rId9" action="ppaction://hlinksldjump"/>
              </a:rPr>
              <a:t>Assessments</a:t>
            </a:r>
            <a:endParaRPr 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hlinkClick r:id="rId10" action="ppaction://hlinksldjump"/>
              </a:rPr>
              <a:t>Vocational Certifications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hlinkClick r:id="rId11" action="ppaction://hlinksldjump"/>
              </a:rPr>
              <a:t>Employment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2060"/>
                </a:solidFill>
              </a:rPr>
              <a:t>Education Enrollment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2060"/>
                </a:solidFill>
              </a:rPr>
              <a:t>GED Attainment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2060"/>
                </a:solidFill>
              </a:rPr>
              <a:t>Reading and Math Gains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hlinkClick r:id="rId12" action="ppaction://hlinksldjump"/>
              </a:rPr>
              <a:t>Caseload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hlinkClick r:id="rId13" action="ppaction://hlinksldjump"/>
              </a:rPr>
              <a:t>Mentoring, 16-21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hlinkClick r:id="rId14" action="ppaction://hlinksldjump"/>
              </a:rPr>
              <a:t>Mentoring, 11-15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hlinkClick r:id="rId15" action="ppaction://hlinksldjump"/>
              </a:rPr>
              <a:t>Staff Vacancies</a:t>
            </a:r>
            <a:endParaRPr lang="en-US" altLang="en-US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1433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83176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Staff Vacancies, </a:t>
            </a:r>
            <a:br>
              <a:rPr lang="en-US" altLang="en-US" dirty="0"/>
            </a:br>
            <a:r>
              <a:rPr lang="en-US" altLang="en-US" dirty="0"/>
              <a:t>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6893AE25-72D0-490D-829F-7C95A50FA8CF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30724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4166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CA2D0B9-1314-4124-A3BD-9F2C31F0ACBA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C13AA7B-4288-48F3-9736-4E8D2CB09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278685"/>
              </p:ext>
            </p:extLst>
          </p:nvPr>
        </p:nvGraphicFramePr>
        <p:xfrm>
          <a:off x="271463" y="1614488"/>
          <a:ext cx="8601075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8601254" imgH="3629012" progId="Excel.Sheet.12">
                  <p:embed/>
                </p:oleObj>
              </mc:Choice>
              <mc:Fallback>
                <p:oleObj name="Worksheet" r:id="rId3" imgW="8601254" imgH="36290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463" y="1614488"/>
                        <a:ext cx="8601075" cy="362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8768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Staff Vacancies, </a:t>
            </a:r>
            <a:br>
              <a:rPr lang="en-US" altLang="en-US" dirty="0"/>
            </a:br>
            <a:r>
              <a:rPr lang="en-US" altLang="en-US" dirty="0"/>
              <a:t>July 31, 2019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35C18DCA-A2DF-4F88-91CE-000EF67DBFF0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31748" name="Slide Number Placeholder 1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D0BA168-662B-4297-BFCE-54731971319E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45BD980-4DF9-4EF5-90F8-3D17841317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794362"/>
              </p:ext>
            </p:extLst>
          </p:nvPr>
        </p:nvGraphicFramePr>
        <p:xfrm>
          <a:off x="271463" y="1054902"/>
          <a:ext cx="8415337" cy="4855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r:id="rId3" imgW="8601254" imgH="4962564" progId="Excel.Sheet.12">
                  <p:embed/>
                </p:oleObj>
              </mc:Choice>
              <mc:Fallback>
                <p:oleObj name="Worksheet" r:id="rId3" imgW="8601254" imgH="49625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463" y="1054902"/>
                        <a:ext cx="8415337" cy="4855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45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Partner Staff Vacancies, </a:t>
            </a:r>
            <a:br>
              <a:rPr lang="en-US" altLang="en-US" dirty="0"/>
            </a:br>
            <a:r>
              <a:rPr lang="en-US" altLang="en-US" dirty="0"/>
              <a:t>July 31, 2019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6AD326-33AF-45DF-881A-72850E7D29DC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490324"/>
          <a:ext cx="8382001" cy="2410751"/>
        </p:xfrm>
        <a:graphic>
          <a:graphicData uri="http://schemas.openxmlformats.org/drawingml/2006/table">
            <a:tbl>
              <a:tblPr/>
              <a:tblGrid>
                <a:gridCol w="593197">
                  <a:extLst>
                    <a:ext uri="{9D8B030D-6E8A-4147-A177-3AD203B41FA5}">
                      <a16:colId xmlns:a16="http://schemas.microsoft.com/office/drawing/2014/main" val="3903543066"/>
                    </a:ext>
                  </a:extLst>
                </a:gridCol>
                <a:gridCol w="1804309">
                  <a:extLst>
                    <a:ext uri="{9D8B030D-6E8A-4147-A177-3AD203B41FA5}">
                      <a16:colId xmlns:a16="http://schemas.microsoft.com/office/drawing/2014/main" val="3344711941"/>
                    </a:ext>
                  </a:extLst>
                </a:gridCol>
                <a:gridCol w="1102976">
                  <a:extLst>
                    <a:ext uri="{9D8B030D-6E8A-4147-A177-3AD203B41FA5}">
                      <a16:colId xmlns:a16="http://schemas.microsoft.com/office/drawing/2014/main" val="1625727371"/>
                    </a:ext>
                  </a:extLst>
                </a:gridCol>
                <a:gridCol w="1495352">
                  <a:extLst>
                    <a:ext uri="{9D8B030D-6E8A-4147-A177-3AD203B41FA5}">
                      <a16:colId xmlns:a16="http://schemas.microsoft.com/office/drawing/2014/main" val="2173243911"/>
                    </a:ext>
                  </a:extLst>
                </a:gridCol>
                <a:gridCol w="1099886">
                  <a:extLst>
                    <a:ext uri="{9D8B030D-6E8A-4147-A177-3AD203B41FA5}">
                      <a16:colId xmlns:a16="http://schemas.microsoft.com/office/drawing/2014/main" val="2481542328"/>
                    </a:ext>
                  </a:extLst>
                </a:gridCol>
                <a:gridCol w="1136961">
                  <a:extLst>
                    <a:ext uri="{9D8B030D-6E8A-4147-A177-3AD203B41FA5}">
                      <a16:colId xmlns:a16="http://schemas.microsoft.com/office/drawing/2014/main" val="3270142744"/>
                    </a:ext>
                  </a:extLst>
                </a:gridCol>
                <a:gridCol w="1149320">
                  <a:extLst>
                    <a:ext uri="{9D8B030D-6E8A-4147-A177-3AD203B41FA5}">
                      <a16:colId xmlns:a16="http://schemas.microsoft.com/office/drawing/2014/main" val="2867823067"/>
                    </a:ext>
                  </a:extLst>
                </a:gridCol>
              </a:tblGrid>
              <a:tr h="185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Budgeted Position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Circuits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of Hire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of Vacancy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Days Vacant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8377"/>
                  </a:ext>
                </a:extLst>
              </a:tr>
              <a:tr h="185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HBI Program Manager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Howard Smith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3/20/2017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004734"/>
                  </a:ext>
                </a:extLst>
              </a:tr>
              <a:tr h="185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HBI Quality Coordinator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Brittany Kelling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3/12/2014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700050"/>
                  </a:ext>
                </a:extLst>
              </a:tr>
              <a:tr h="370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HBI Career Services Coordinator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Rachel Kumbat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2/25/2019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438376"/>
                  </a:ext>
                </a:extLst>
              </a:tr>
              <a:tr h="370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HBI Career Services Coordinator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Crystal Dennis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11/30/2015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691058"/>
                  </a:ext>
                </a:extLst>
              </a:tr>
              <a:tr h="370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Career Development Coordinator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Evan Williams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5/30/2018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63524"/>
                  </a:ext>
                </a:extLst>
              </a:tr>
              <a:tr h="370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HBI Career Services Coordinator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Lauren Prekop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3/26/2018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723753"/>
                  </a:ext>
                </a:extLst>
              </a:tr>
              <a:tr h="370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HBI Career Services Coordinator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Nakia Clark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5/7/2019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55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5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 Outputs</a:t>
            </a:r>
            <a:br>
              <a:rPr lang="en-US" altLang="en-US" dirty="0"/>
            </a:br>
            <a:r>
              <a:rPr lang="en-US" altLang="en-US" dirty="0"/>
              <a:t>July 1, 2019 – July 31, 2019</a:t>
            </a:r>
            <a:endParaRPr lang="en-US" dirty="0"/>
          </a:p>
        </p:txBody>
      </p:sp>
      <p:sp>
        <p:nvSpPr>
          <p:cNvPr id="15364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E3D1684-D6BC-42A0-8C43-5EB53DA5B251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23006"/>
              </p:ext>
            </p:extLst>
          </p:nvPr>
        </p:nvGraphicFramePr>
        <p:xfrm>
          <a:off x="446087" y="1414683"/>
          <a:ext cx="8229598" cy="5086502"/>
        </p:xfrm>
        <a:graphic>
          <a:graphicData uri="http://schemas.openxmlformats.org/drawingml/2006/table">
            <a:tbl>
              <a:tblPr/>
              <a:tblGrid>
                <a:gridCol w="302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9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3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 Measure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Numerator / 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Denominator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Standard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Goal Achieved?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 referral is made while in residential commitment facility, youths shall be admitted to the program, with services beginning in four (4) business days.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88.46%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95.00%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Youths referred for services shall be admitted to the program, and have service begin within five (5) business days, if the referral was made after the youth's release from commitment.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86.67%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95.00%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Youths referred to receive vocational certification, complete the class and are certified.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HBI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60.00%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85.00%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Youths referred to receive vocational certification, complete the class and are certified.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Eckerd Connects Workforce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US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90.00%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85.00%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Youths admitted for services, shall successfully complete the goals that were identified in the Service Plan.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6ABA"/>
                          </a:solidFill>
                          <a:effectLst/>
                          <a:latin typeface="Calibri"/>
                        </a:rPr>
                        <a:t>(Blue: Successful vs. </a:t>
                      </a:r>
                      <a:r>
                        <a:rPr lang="en-US" sz="1100" b="1" i="0" u="none" strike="noStrike">
                          <a:solidFill>
                            <a:srgbClr val="006ABA"/>
                          </a:solidFill>
                          <a:effectLst/>
                          <a:latin typeface="Calibri"/>
                        </a:rPr>
                        <a:t>Inactive)</a:t>
                      </a:r>
                      <a:br>
                        <a:rPr lang="en-US" sz="1100" b="1" i="0" u="none" strike="noStrike" dirty="0">
                          <a:solidFill>
                            <a:srgbClr val="006ABA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7AC142"/>
                          </a:solidFill>
                          <a:effectLst/>
                          <a:latin typeface="Calibri"/>
                        </a:rPr>
                        <a:t>(Green: Successful vs. Non-Successful)</a:t>
                      </a:r>
                      <a:endParaRPr lang="en-US" sz="1100" b="0" i="0" u="none" strike="noStrike" dirty="0">
                        <a:solidFill>
                          <a:srgbClr val="7AC142"/>
                        </a:solidFill>
                        <a:effectLst/>
                        <a:latin typeface="Calibri"/>
                      </a:endParaRP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5BBB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5BBB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50.00%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85.00%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7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32CD3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en-US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32CD3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  <a:endParaRPr lang="en-US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32CD3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94.12%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32CD32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85.00%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</a:rPr>
                        <a:t>Youths successfully completing the program, shall be matched with a Pro-Social Supportive Adult.</a:t>
                      </a:r>
                      <a:endParaRPr lang="en-US" sz="1100" b="1" i="0" u="none" strike="noStrike" dirty="0"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</a:endParaRPr>
                    </a:p>
                  </a:txBody>
                  <a:tcPr marL="6979" marR="6979" marT="6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100.00%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80.00%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991D-894B-4853-8680-0F3A40565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YTD SUCCESS RATES</a:t>
            </a:r>
            <a:br>
              <a:rPr lang="en-US" dirty="0"/>
            </a:br>
            <a:r>
              <a:rPr lang="en-US" dirty="0"/>
              <a:t>July 1, 2019 to July 31, 2019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47764D-4817-4375-A498-634FF6912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87592"/>
              </p:ext>
            </p:extLst>
          </p:nvPr>
        </p:nvGraphicFramePr>
        <p:xfrm>
          <a:off x="1241107" y="1676400"/>
          <a:ext cx="6509385" cy="4191002"/>
        </p:xfrm>
        <a:graphic>
          <a:graphicData uri="http://schemas.openxmlformats.org/drawingml/2006/table">
            <a:tbl>
              <a:tblPr/>
              <a:tblGrid>
                <a:gridCol w="1423035">
                  <a:extLst>
                    <a:ext uri="{9D8B030D-6E8A-4147-A177-3AD203B41FA5}">
                      <a16:colId xmlns:a16="http://schemas.microsoft.com/office/drawing/2014/main" val="312176815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4094149906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401862899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3374163991"/>
                    </a:ext>
                  </a:extLst>
                </a:gridCol>
              </a:tblGrid>
              <a:tr h="1205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Circuit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Discharges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Successfully Completed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YTD Success Rate as of 7/31/19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175704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(Pasco)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/ 5  = 20.00%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287027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(Orange)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4D4D4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/ 8  = 50.00%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779414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(Polk)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4D4D4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/ 9  = 77.78%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003411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(Manatee)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4D4D4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/ 4  = 25.00%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057193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(Hillsborough)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/ 1  = 100.00%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131101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(Brevard)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4D4D4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/ 4  = 50.00%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329730"/>
                  </a:ext>
                </a:extLst>
              </a:tr>
              <a:tr h="250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/ 32  =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50.00%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646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85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 Outcomes</a:t>
            </a:r>
            <a:br>
              <a:rPr lang="en-US" altLang="en-US" dirty="0"/>
            </a:br>
            <a:r>
              <a:rPr lang="en-US" altLang="en-US" dirty="0"/>
              <a:t>July 1, 2018 – June 30, 2019</a:t>
            </a:r>
          </a:p>
        </p:txBody>
      </p:sp>
      <p:sp>
        <p:nvSpPr>
          <p:cNvPr id="16388" name="Slide Number Placeholder 16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922D63C-B759-4F6E-B6A3-3264EA90538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199983"/>
              </p:ext>
            </p:extLst>
          </p:nvPr>
        </p:nvGraphicFramePr>
        <p:xfrm>
          <a:off x="914400" y="1447800"/>
          <a:ext cx="7772400" cy="3348071"/>
        </p:xfrm>
        <a:graphic>
          <a:graphicData uri="http://schemas.openxmlformats.org/drawingml/2006/table">
            <a:tbl>
              <a:tblPr/>
              <a:tblGrid>
                <a:gridCol w="23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8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57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Outcome Measure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Numerator / 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/ Denominator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Performance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Minimum Standard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Goal Achieved?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Youth receiving services shall not be arrested for a new violation, and subsequently, adjudicated 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during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services.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54</a:t>
                      </a:r>
                      <a:endParaRPr lang="en-US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54</a:t>
                      </a:r>
                      <a:endParaRPr lang="en-US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100.00%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75.00%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</a:rPr>
                        <a:t>Youth receiving services shall not be arrested for a new violation, and subsequently, adjudicated  one (1) year after release from the program. 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64.29%</a:t>
                      </a:r>
                      <a:endParaRPr lang="en-US" sz="900" dirty="0"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Times New Roman"/>
                          <a:cs typeface="Times New Roman"/>
                        </a:rPr>
                        <a:t>85.00%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Youth completing vocational certification classes will be matched with employment.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50.00%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80.00%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Youth receiving GED preparation classes will obtain a GED.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100.00%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80.00%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210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Census Summary</a:t>
            </a:r>
            <a:br>
              <a:rPr lang="en-US" altLang="en-US" dirty="0"/>
            </a:br>
            <a:r>
              <a:rPr lang="en-US" altLang="en-US" dirty="0"/>
              <a:t>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F9403F03-1034-4487-BCB4-D8AA9CC5405B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17412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478E6FF-4B7B-4E0D-825E-24061A0C8401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863105"/>
              </p:ext>
            </p:extLst>
          </p:nvPr>
        </p:nvGraphicFramePr>
        <p:xfrm>
          <a:off x="685801" y="1447800"/>
          <a:ext cx="7696200" cy="4094621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41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Circuit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Contract Census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Admissions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Discharges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Census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Census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(Pasco, Pinellas)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5BB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70C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(Orange,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Osceola)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(Polk,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Hardee, Highlands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(Manatee,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Palmetto, Sarasota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(Hillsborough)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(Brevard)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165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165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82007EC-DB01-4BBA-8A34-A757A587094C}"/>
              </a:ext>
            </a:extLst>
          </p:cNvPr>
          <p:cNvSpPr txBox="1"/>
          <p:nvPr/>
        </p:nvSpPr>
        <p:spPr>
          <a:xfrm>
            <a:off x="685801" y="5715000"/>
            <a:ext cx="73913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</a:rPr>
              <a:t>Red</a:t>
            </a:r>
            <a:r>
              <a:rPr lang="en-US" sz="900" dirty="0"/>
              <a:t> means calculation does not equal the formula of Beginning Census + Admissions – Discharges for Circuit 10</a:t>
            </a:r>
          </a:p>
        </p:txBody>
      </p:sp>
    </p:spTree>
    <p:extLst>
      <p:ext uri="{BB962C8B-B14F-4D97-AF65-F5344CB8AC3E}">
        <p14:creationId xmlns:p14="http://schemas.microsoft.com/office/powerpoint/2010/main" val="197553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YTD Census Summary</a:t>
            </a:r>
            <a:br>
              <a:rPr lang="en-US" altLang="en-US" dirty="0"/>
            </a:br>
            <a:r>
              <a:rPr lang="en-US" altLang="en-US" dirty="0"/>
              <a:t>July 1, 2019 – 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0AEF2DFE-E468-4B8C-BF8E-23C670193DEC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18436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C04EA76-BBB0-48A5-B552-38B6B1766713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550114"/>
              </p:ext>
            </p:extLst>
          </p:nvPr>
        </p:nvGraphicFramePr>
        <p:xfrm>
          <a:off x="685801" y="1447800"/>
          <a:ext cx="7772399" cy="4709162"/>
        </p:xfrm>
        <a:graphic>
          <a:graphicData uri="http://schemas.openxmlformats.org/drawingml/2006/table">
            <a:tbl>
              <a:tblPr/>
              <a:tblGrid>
                <a:gridCol w="342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2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Circuit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Contract Census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Admissions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Discharges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Served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(Unduplicated)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(Pasco, Pinellas)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</a:rPr>
                        <a:t>39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5BBB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45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(Orange,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Osceola)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</a:rPr>
                        <a:t>40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19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18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55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(Polk,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Hardee, Highlands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</a:rPr>
                        <a:t>33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12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14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48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(Manatee,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Palmetto, Sarasota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</a:rPr>
                        <a:t>18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24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(Hillsborough)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</a:rPr>
                        <a:t>22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29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(Brevard)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</a:rPr>
                        <a:t>13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18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</a:rPr>
                        <a:t>165</a:t>
                      </a:r>
                    </a:p>
                  </a:txBody>
                  <a:tcPr marL="8586" marR="8586" marT="8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59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58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/>
                          <a:ea typeface="Calibri"/>
                          <a:cs typeface="Times New Roman"/>
                        </a:rPr>
                        <a:t>219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83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Discharge Analysis</a:t>
            </a:r>
            <a:br>
              <a:rPr lang="en-US" altLang="en-US" dirty="0"/>
            </a:br>
            <a:r>
              <a:rPr lang="en-US" altLang="en-US" dirty="0"/>
              <a:t>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465D79D0-9CD4-43B4-8101-BA0FEFDFC8EF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20484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1288311-F632-439D-87A0-DD59079537B2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978594"/>
              </p:ext>
            </p:extLst>
          </p:nvPr>
        </p:nvGraphicFramePr>
        <p:xfrm>
          <a:off x="342899" y="1447800"/>
          <a:ext cx="8458202" cy="4953000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3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515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Circuit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Administrative Discharges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Early Termination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Full-Term Discharge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69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Inactive Status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(MH-SA-Medical-Detention-Jail-Travel)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Moved Out of Jurisdiction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Terminated, Inappropriate Placement, or Referral Withdrawn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Terminated-Inappropriate Placement-Referral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Withdrawn by JPO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Unable to Locate for Intake-Refused Services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Jurisdiction Lost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Terminated-Court Order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Non-Completion, Referred Back to Court/DJJ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Successfully Completed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(Pasco, Pinellas)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(Orange, Osceola)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(Hardee, Highlands, Polk)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(DeSoto, Manatee, Sarasota)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(Hillsborough)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(Brevard)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20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YTD Discharge Analysis</a:t>
            </a:r>
            <a:br>
              <a:rPr lang="en-US" altLang="en-US" dirty="0"/>
            </a:br>
            <a:r>
              <a:rPr lang="en-US" altLang="en-US" dirty="0"/>
              <a:t>July 1, 2019 – July 31, 2019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465D79D0-9CD4-43B4-8101-BA0FEFDFC8EF}" type="datetime1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20484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1288311-F632-439D-87A0-DD59079537B2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28691"/>
              </p:ext>
            </p:extLst>
          </p:nvPr>
        </p:nvGraphicFramePr>
        <p:xfrm>
          <a:off x="304800" y="1447801"/>
          <a:ext cx="8505190" cy="4966165"/>
        </p:xfrm>
        <a:graphic>
          <a:graphicData uri="http://schemas.openxmlformats.org/drawingml/2006/table">
            <a:tbl>
              <a:tblPr/>
              <a:tblGrid>
                <a:gridCol w="27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3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931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Circuit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Administrative Discharges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Early Termination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Full-Term Discharge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77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Inactive Status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(MH-SA-Medical-Detention-Jail-Travel)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Moved Out of Jurisdiction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Terminated, Inappropriate Placement, or Referral Withdrawn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Terminated-Inappropriate Placement-Referral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Withdrawn by JPO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Unable to Locate for Intake-Refused Services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Jurisdiction Lost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Terminated-Court Order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Non-Completion, Referred Back to Court/DJJ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Successfully Completed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(Pasco, Pinellas)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(Orange, Osceola)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(Hardee, Highlands, Polk)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(DeSoto, Manatee, Sarasota)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(Hillsborough)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(Brevard)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4D4D4D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25400" marR="25400" marT="25400" marB="25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054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1EF6C31093D499D3301542397FF92" ma:contentTypeVersion="0" ma:contentTypeDescription="Create a new document." ma:contentTypeScope="" ma:versionID="9c786ed37278aa04e65ee8b2511fa61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7B1FC27-DE40-40F7-98BE-D11624894A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4ADF48-6460-48C9-80F4-76C9F3D1E0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824CFCE-5DD7-478A-BF9B-D85590308E3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1402</Words>
  <Application>Microsoft Office PowerPoint</Application>
  <PresentationFormat>On-screen Show (4:3)</PresentationFormat>
  <Paragraphs>845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Georgia</vt:lpstr>
      <vt:lpstr>Myriad Pro</vt:lpstr>
      <vt:lpstr>Tahoma</vt:lpstr>
      <vt:lpstr>Times New Roman</vt:lpstr>
      <vt:lpstr>Wingdings</vt:lpstr>
      <vt:lpstr>Office Theme</vt:lpstr>
      <vt:lpstr>Document</vt:lpstr>
      <vt:lpstr>Worksheet</vt:lpstr>
      <vt:lpstr>Central Region August 3, 2019</vt:lpstr>
      <vt:lpstr>Central Florida Data Packet August 3, 2019</vt:lpstr>
      <vt:lpstr>Performance Outputs July 1, 2019 – July 31, 2019</vt:lpstr>
      <vt:lpstr>YTD SUCCESS RATES July 1, 2019 to July 31, 2019</vt:lpstr>
      <vt:lpstr>Performance Outcomes July 1, 2018 – June 30, 2019</vt:lpstr>
      <vt:lpstr>Census Summary July 31, 2019</vt:lpstr>
      <vt:lpstr>YTD Census Summary July 1, 2019 – July 31, 2019</vt:lpstr>
      <vt:lpstr>Discharge Analysis July 31, 2019</vt:lpstr>
      <vt:lpstr>YTD Discharge Analysis July 1, 2019 – July 31, 2019</vt:lpstr>
      <vt:lpstr>Timeliness of Admission July 1, 2019 to July 31,2019</vt:lpstr>
      <vt:lpstr>Timeliness of Assessments July 1, 2019 – July 31, 2019</vt:lpstr>
      <vt:lpstr>Vocational Certifications July 1, 2019 – July 31, 2019</vt:lpstr>
      <vt:lpstr>Employment July 1, 2019 – July 31, 2019</vt:lpstr>
      <vt:lpstr>Education Enrollment July 31, 2019</vt:lpstr>
      <vt:lpstr>GED Attainment July 1, 2019 – July 31, 2019</vt:lpstr>
      <vt:lpstr>Reading and Math Gains</vt:lpstr>
      <vt:lpstr>Mentoring 16 to 21 Year Olds July 31, 2019</vt:lpstr>
      <vt:lpstr>Mentoring 11 to 15 Year Olds July 31 , 2019</vt:lpstr>
      <vt:lpstr>Caseload  As of July 31, 2019</vt:lpstr>
      <vt:lpstr>Staff Vacancies,  July 31, 2019</vt:lpstr>
      <vt:lpstr>Staff Vacancies,  July 31, 2019</vt:lpstr>
      <vt:lpstr>Partner Staff Vacancies,  July 31,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Region March 5, 2019</dc:title>
  <dc:creator>Maria Weber</dc:creator>
  <cp:lastModifiedBy>Maria Weber</cp:lastModifiedBy>
  <cp:revision>116</cp:revision>
  <dcterms:created xsi:type="dcterms:W3CDTF">2019-03-07T14:00:47Z</dcterms:created>
  <dcterms:modified xsi:type="dcterms:W3CDTF">2019-08-12T13:49:14Z</dcterms:modified>
</cp:coreProperties>
</file>